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9" r:id="rId2"/>
    <p:sldId id="258" r:id="rId3"/>
    <p:sldId id="269" r:id="rId4"/>
    <p:sldId id="268" r:id="rId5"/>
    <p:sldId id="261" r:id="rId6"/>
    <p:sldId id="260" r:id="rId7"/>
    <p:sldId id="263" r:id="rId8"/>
    <p:sldId id="270" r:id="rId9"/>
    <p:sldId id="271" r:id="rId10"/>
    <p:sldId id="264"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6" autoAdjust="0"/>
    <p:restoredTop sz="94671" autoAdjust="0"/>
  </p:normalViewPr>
  <p:slideViewPr>
    <p:cSldViewPr>
      <p:cViewPr varScale="1">
        <p:scale>
          <a:sx n="60" d="100"/>
          <a:sy n="60" d="100"/>
        </p:scale>
        <p:origin x="12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37FE79A-E0F2-4C48-A81E-9CE4851E5F98}" type="datetimeFigureOut">
              <a:rPr lang="en-GB" smtClean="0"/>
              <a:t>03/09/2024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303271-6098-4BE0-B40F-0E6E74176B05}" type="slidenum">
              <a:rPr lang="en-GB" smtClean="0"/>
              <a:t>‹#›</a:t>
            </a:fld>
            <a:endParaRPr lang="en-GB"/>
          </a:p>
        </p:txBody>
      </p:sp>
    </p:spTree>
    <p:extLst>
      <p:ext uri="{BB962C8B-B14F-4D97-AF65-F5344CB8AC3E}">
        <p14:creationId xmlns:p14="http://schemas.microsoft.com/office/powerpoint/2010/main" val="265745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01379" name="Notes Placeholder 2"/>
          <p:cNvSpPr>
            <a:spLocks noGrp="1"/>
          </p:cNvSpPr>
          <p:nvPr>
            <p:ph type="body" idx="1"/>
          </p:nvPr>
        </p:nvSpPr>
        <p:spPr>
          <a:noFill/>
        </p:spPr>
        <p:txBody>
          <a:bodyPr/>
          <a:lstStyle/>
          <a:p>
            <a:endParaRPr lang="en-US"/>
          </a:p>
        </p:txBody>
      </p:sp>
      <p:sp>
        <p:nvSpPr>
          <p:cNvPr id="101380" name="Slide Number Placeholder 3"/>
          <p:cNvSpPr>
            <a:spLocks noGrp="1"/>
          </p:cNvSpPr>
          <p:nvPr>
            <p:ph type="sldNum" sz="quarter" idx="5"/>
          </p:nvPr>
        </p:nvSpPr>
        <p:spPr>
          <a:noFill/>
          <a:ln>
            <a:miter lim="800000"/>
            <a:headEnd/>
            <a:tailEnd/>
          </a:ln>
        </p:spPr>
        <p:txBody>
          <a:bodyPr/>
          <a:lstStyle/>
          <a:p>
            <a:fld id="{54753FEA-5A7A-465E-9C7E-61E7F218A7E0}"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234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410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162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719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028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852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666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267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896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035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199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696502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legislation.gov.uk/uksi/2014/1530/schedule/1/made" TargetMode="External"/><Relationship Id="rId2" Type="http://schemas.openxmlformats.org/officeDocument/2006/relationships/hyperlink" Target="http://www.legislation.gov.uk/uksi/2014/1530/regulation/51/mad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halton.gov.uk/localoffer"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sendiass@halton.gov.uk"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19100" y="1269325"/>
            <a:ext cx="822960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400"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rPr>
              <a:t>Special Education Needs Information Report  </a:t>
            </a:r>
          </a:p>
          <a:p>
            <a:pPr algn="ctr"/>
            <a:r>
              <a:rPr lang="en-GB" sz="2400" dirty="0">
                <a:ln w="18000">
                  <a:solidFill>
                    <a:schemeClr val="accent2">
                      <a:satMod val="140000"/>
                    </a:schemeClr>
                  </a:solidFill>
                  <a:prstDash val="solid"/>
                  <a:miter lim="800000"/>
                </a:ln>
                <a:solidFill>
                  <a:schemeClr val="tx2"/>
                </a:solidFill>
                <a:effectLst>
                  <a:outerShdw blurRad="25500" dist="23000" dir="7020000" algn="tl">
                    <a:srgbClr val="000000">
                      <a:alpha val="50000"/>
                    </a:srgbClr>
                  </a:outerShdw>
                </a:effectLst>
              </a:rPr>
              <a:t>September 2024</a:t>
            </a:r>
          </a:p>
        </p:txBody>
      </p:sp>
      <p:sp>
        <p:nvSpPr>
          <p:cNvPr id="3" name="TextBox 2"/>
          <p:cNvSpPr txBox="1"/>
          <p:nvPr/>
        </p:nvSpPr>
        <p:spPr>
          <a:xfrm>
            <a:off x="457200" y="5334000"/>
            <a:ext cx="85344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latin typeface="Arial" panose="020B0604020202020204" pitchFamily="34" charset="0"/>
                <a:cs typeface="Arial" panose="020B0604020202020204" pitchFamily="34" charset="0"/>
              </a:rPr>
              <a:t>The photographs used in this report are of  a wide range  of pupils in school,  the images are collected as an example of all the good work we do in school for </a:t>
            </a:r>
            <a:r>
              <a:rPr lang="en-GB" i="1" u="sng" dirty="0">
                <a:latin typeface="Arial" panose="020B0604020202020204" pitchFamily="34" charset="0"/>
                <a:cs typeface="Arial" panose="020B0604020202020204" pitchFamily="34" charset="0"/>
              </a:rPr>
              <a:t>all pupils</a:t>
            </a:r>
            <a:r>
              <a:rPr lang="en-GB" dirty="0">
                <a:latin typeface="Arial" panose="020B0604020202020204" pitchFamily="34" charset="0"/>
                <a:cs typeface="Arial" panose="020B0604020202020204" pitchFamily="34" charset="0"/>
              </a:rPr>
              <a:t>. Images  used are of the provision, we do on a day-to-day basis to ensure </a:t>
            </a:r>
            <a:r>
              <a:rPr lang="en-GB" i="1" u="sng" dirty="0">
                <a:latin typeface="Arial" panose="020B0604020202020204" pitchFamily="34" charset="0"/>
                <a:cs typeface="Arial" panose="020B0604020202020204" pitchFamily="34" charset="0"/>
              </a:rPr>
              <a:t>all </a:t>
            </a:r>
            <a:r>
              <a:rPr lang="en-GB" dirty="0">
                <a:latin typeface="Arial" panose="020B0604020202020204" pitchFamily="34" charset="0"/>
                <a:cs typeface="Arial" panose="020B0604020202020204" pitchFamily="34" charset="0"/>
              </a:rPr>
              <a:t>pupils make progress and succeed.</a:t>
            </a:r>
          </a:p>
        </p:txBody>
      </p:sp>
      <p:sp>
        <p:nvSpPr>
          <p:cNvPr id="4" name="TextBox 3"/>
          <p:cNvSpPr txBox="1"/>
          <p:nvPr/>
        </p:nvSpPr>
        <p:spPr>
          <a:xfrm>
            <a:off x="152400" y="304800"/>
            <a:ext cx="7391400" cy="461665"/>
          </a:xfrm>
          <a:prstGeom prst="rect">
            <a:avLst/>
          </a:prstGeom>
          <a:noFill/>
        </p:spPr>
        <p:txBody>
          <a:bodyPr wrap="square" rtlCol="0">
            <a:spAutoFit/>
          </a:bodyPr>
          <a:lstStyle/>
          <a:p>
            <a:pPr algn="ctr"/>
            <a:r>
              <a:rPr lang="en-GB" sz="2400" b="1" dirty="0">
                <a:solidFill>
                  <a:schemeClr val="bg2">
                    <a:lumMod val="25000"/>
                  </a:schemeClr>
                </a:solidFill>
                <a:latin typeface="Comic Sans MS" panose="030F0702030302020204" pitchFamily="66" charset="0"/>
              </a:rPr>
              <a:t>Our Lady of Perpetual Succour Primary School</a:t>
            </a:r>
            <a:r>
              <a:rPr lang="en-GB" sz="2400" dirty="0">
                <a:solidFill>
                  <a:schemeClr val="bg2">
                    <a:lumMod val="25000"/>
                  </a:schemeClr>
                </a:solidFill>
              </a:rPr>
              <a:t>.</a:t>
            </a: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97870"/>
            <a:ext cx="1447800" cy="1109722"/>
          </a:xfrm>
          <a:prstGeom prst="rect">
            <a:avLst/>
          </a:prstGeom>
          <a:noFill/>
        </p:spPr>
      </p:pic>
      <p:sp>
        <p:nvSpPr>
          <p:cNvPr id="5" name="TextBox 4"/>
          <p:cNvSpPr txBox="1"/>
          <p:nvPr/>
        </p:nvSpPr>
        <p:spPr>
          <a:xfrm>
            <a:off x="304800" y="2071212"/>
            <a:ext cx="8458200" cy="313932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This SEND Information Report has been compiled using the information required as set out in the Special Educational Needs and Disability Regulations 2014. Broad Areas of SEND The Special Educational Needs and Disability Code of Practice: 0 to 25 years (Statutory guidance for organisations who work with and support children and young people with special educational needs and disabilities), effective September 2014, details four broad areas of need as follows: </a:t>
            </a:r>
          </a:p>
          <a:p>
            <a:r>
              <a:rPr lang="en-GB" dirty="0">
                <a:latin typeface="Arial" panose="020B0604020202020204" pitchFamily="34" charset="0"/>
                <a:cs typeface="Arial" panose="020B0604020202020204" pitchFamily="34" charset="0"/>
              </a:rPr>
              <a:t>1. Communication and interaction </a:t>
            </a:r>
          </a:p>
          <a:p>
            <a:r>
              <a:rPr lang="en-GB" dirty="0">
                <a:latin typeface="Arial" panose="020B0604020202020204" pitchFamily="34" charset="0"/>
                <a:cs typeface="Arial" panose="020B0604020202020204" pitchFamily="34" charset="0"/>
              </a:rPr>
              <a:t>2. Cognition and learning </a:t>
            </a:r>
          </a:p>
          <a:p>
            <a:r>
              <a:rPr lang="en-GB" dirty="0">
                <a:latin typeface="Arial" panose="020B0604020202020204" pitchFamily="34" charset="0"/>
                <a:cs typeface="Arial" panose="020B0604020202020204" pitchFamily="34" charset="0"/>
              </a:rPr>
              <a:t>3. Social, emotional and mental health difficulties </a:t>
            </a:r>
          </a:p>
          <a:p>
            <a:r>
              <a:rPr lang="en-GB" dirty="0">
                <a:latin typeface="Arial" panose="020B0604020202020204" pitchFamily="34" charset="0"/>
                <a:cs typeface="Arial" panose="020B0604020202020204" pitchFamily="34" charset="0"/>
              </a:rPr>
              <a:t>4. Sensory and/or physical needs</a:t>
            </a:r>
          </a:p>
        </p:txBody>
      </p:sp>
    </p:spTree>
    <p:extLst>
      <p:ext uri="{BB962C8B-B14F-4D97-AF65-F5344CB8AC3E}">
        <p14:creationId xmlns:p14="http://schemas.microsoft.com/office/powerpoint/2010/main" val="2985321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2">
              <a:lumMod val="20000"/>
              <a:lumOff val="80000"/>
            </a:schemeClr>
          </a:solidFill>
        </p:spPr>
        <p:txBody>
          <a:bodyPr/>
          <a:lstStyle/>
          <a:p>
            <a:r>
              <a:rPr lang="en-GB" dirty="0">
                <a:latin typeface="Arial" panose="020B0604020202020204" pitchFamily="34" charset="0"/>
                <a:cs typeface="Arial" panose="020B0604020202020204" pitchFamily="34" charset="0"/>
              </a:rPr>
              <a:t>Have your say?</a:t>
            </a:r>
          </a:p>
        </p:txBody>
      </p:sp>
      <p:sp>
        <p:nvSpPr>
          <p:cNvPr id="4" name="Content Placeholder 3"/>
          <p:cNvSpPr>
            <a:spLocks noGrp="1"/>
          </p:cNvSpPr>
          <p:nvPr>
            <p:ph sz="half" idx="1"/>
          </p:nvPr>
        </p:nvSpPr>
        <p:spPr>
          <a:xfrm>
            <a:off x="533400" y="1752600"/>
            <a:ext cx="3974592" cy="4648200"/>
          </a:xfrm>
          <a:solidFill>
            <a:schemeClr val="accent1">
              <a:lumMod val="20000"/>
              <a:lumOff val="80000"/>
            </a:schemeClr>
          </a:solidFill>
        </p:spPr>
        <p:txBody>
          <a:bodyPr>
            <a:normAutofit fontScale="77500" lnSpcReduction="20000"/>
          </a:bodyPr>
          <a:lstStyle/>
          <a:p>
            <a:pPr marL="0" indent="0">
              <a:buNone/>
            </a:pPr>
            <a:r>
              <a:rPr lang="en-GB" sz="1800" dirty="0">
                <a:latin typeface="Arial" panose="020B0604020202020204" pitchFamily="34" charset="0"/>
                <a:cs typeface="Arial" panose="020B0604020202020204" pitchFamily="34" charset="0"/>
              </a:rPr>
              <a:t>This is the current SEND report for our school, but for it to be truly effective we need your views.  </a:t>
            </a:r>
          </a:p>
          <a:p>
            <a:pPr marL="0" indent="0">
              <a:buNone/>
            </a:pPr>
            <a:r>
              <a:rPr lang="en-GB" sz="1800" dirty="0">
                <a:latin typeface="Arial" panose="020B0604020202020204" pitchFamily="34" charset="0"/>
                <a:cs typeface="Arial" panose="020B0604020202020204" pitchFamily="34" charset="0"/>
              </a:rPr>
              <a:t>Mrs Heston, </a:t>
            </a:r>
          </a:p>
          <a:p>
            <a:pPr marL="0" indent="0">
              <a:buNone/>
            </a:pPr>
            <a:r>
              <a:rPr lang="en-GB" sz="1800" dirty="0" err="1">
                <a:latin typeface="Arial" panose="020B0604020202020204" pitchFamily="34" charset="0"/>
                <a:cs typeface="Arial" panose="020B0604020202020204" pitchFamily="34" charset="0"/>
              </a:rPr>
              <a:t>SENDCo</a:t>
            </a:r>
            <a:r>
              <a:rPr lang="en-GB" sz="1800" dirty="0">
                <a:latin typeface="Arial" panose="020B0604020202020204" pitchFamily="34" charset="0"/>
                <a:cs typeface="Arial" panose="020B0604020202020204" pitchFamily="34" charset="0"/>
              </a:rPr>
              <a:t>.</a:t>
            </a:r>
          </a:p>
          <a:p>
            <a:pPr marL="0" indent="0">
              <a:buNone/>
            </a:pPr>
            <a:endParaRPr lang="en-GB" sz="1600" dirty="0">
              <a:latin typeface="Comic Sans MS" panose="030F0702030302020204" pitchFamily="66" charset="0"/>
            </a:endParaRPr>
          </a:p>
          <a:p>
            <a:pPr marL="0" indent="0">
              <a:buNone/>
            </a:pPr>
            <a:endParaRPr lang="en-GB" sz="1600" dirty="0">
              <a:latin typeface="Comic Sans MS" panose="030F0702030302020204" pitchFamily="66" charset="0"/>
            </a:endParaRPr>
          </a:p>
          <a:p>
            <a:pPr marL="0" indent="0">
              <a:buNone/>
            </a:pPr>
            <a:endParaRPr lang="en-GB" dirty="0"/>
          </a:p>
        </p:txBody>
      </p:sp>
      <p:sp>
        <p:nvSpPr>
          <p:cNvPr id="7" name="TextBox 6"/>
          <p:cNvSpPr txBox="1"/>
          <p:nvPr/>
        </p:nvSpPr>
        <p:spPr>
          <a:xfrm>
            <a:off x="533400" y="5454134"/>
            <a:ext cx="3962400" cy="646331"/>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LET’S KEEP WORKING TOGETHER!</a:t>
            </a:r>
          </a:p>
        </p:txBody>
      </p:sp>
      <p:sp>
        <p:nvSpPr>
          <p:cNvPr id="5" name="Content Placeholder 4"/>
          <p:cNvSpPr>
            <a:spLocks noGrp="1"/>
          </p:cNvSpPr>
          <p:nvPr>
            <p:ph sz="half" idx="2"/>
          </p:nvPr>
        </p:nvSpPr>
        <p:spPr>
          <a:xfrm>
            <a:off x="4648200" y="1600200"/>
            <a:ext cx="4038600" cy="4114799"/>
          </a:xfrm>
        </p:spPr>
        <p:txBody>
          <a:bodyPr>
            <a:normAutofit fontScale="77500" lnSpcReduction="20000"/>
          </a:bodyPr>
          <a:lstStyle/>
          <a:p>
            <a:pPr marL="0" indent="0" algn="ctr">
              <a:buNone/>
            </a:pPr>
            <a:r>
              <a:rPr lang="en-GB" u="sng" dirty="0">
                <a:solidFill>
                  <a:schemeClr val="tx2">
                    <a:lumMod val="60000"/>
                    <a:lumOff val="40000"/>
                  </a:schemeClr>
                </a:solidFill>
                <a:latin typeface="Arial" panose="020B0604020202020204" pitchFamily="34" charset="0"/>
                <a:cs typeface="Arial" panose="020B0604020202020204" pitchFamily="34" charset="0"/>
              </a:rPr>
              <a:t>Contact us</a:t>
            </a:r>
          </a:p>
          <a:p>
            <a:pPr marL="0" indent="0">
              <a:buNone/>
            </a:pPr>
            <a:endParaRPr lang="en-GB" dirty="0">
              <a:latin typeface="Arial" panose="020B0604020202020204" pitchFamily="34" charset="0"/>
              <a:cs typeface="Arial" panose="020B0604020202020204" pitchFamily="34" charset="0"/>
            </a:endParaRPr>
          </a:p>
          <a:p>
            <a:r>
              <a:rPr lang="en-GB" sz="2100" dirty="0">
                <a:latin typeface="Arial" panose="020B0604020202020204" pitchFamily="34" charset="0"/>
                <a:cs typeface="Arial" panose="020B0604020202020204" pitchFamily="34" charset="0"/>
              </a:rPr>
              <a:t>Visit the office  and ask to speak to a member of staff.</a:t>
            </a:r>
          </a:p>
          <a:p>
            <a:pPr marL="0" indent="0">
              <a:buNone/>
            </a:pPr>
            <a:endParaRPr lang="en-GB" sz="900" dirty="0">
              <a:latin typeface="Arial" panose="020B0604020202020204" pitchFamily="34" charset="0"/>
              <a:cs typeface="Arial" panose="020B0604020202020204" pitchFamily="34" charset="0"/>
            </a:endParaRPr>
          </a:p>
          <a:p>
            <a:r>
              <a:rPr lang="en-GB" sz="2100" dirty="0">
                <a:latin typeface="Arial" panose="020B0604020202020204" pitchFamily="34" charset="0"/>
                <a:cs typeface="Arial" panose="020B0604020202020204" pitchFamily="34" charset="0"/>
              </a:rPr>
              <a:t>Ring the office; </a:t>
            </a:r>
            <a:r>
              <a:rPr lang="en-GB" sz="2100" dirty="0">
                <a:solidFill>
                  <a:schemeClr val="tx2">
                    <a:lumMod val="60000"/>
                    <a:lumOff val="40000"/>
                  </a:schemeClr>
                </a:solidFill>
                <a:latin typeface="Arial" panose="020B0604020202020204" pitchFamily="34" charset="0"/>
                <a:cs typeface="Arial" panose="020B0604020202020204" pitchFamily="34" charset="0"/>
              </a:rPr>
              <a:t>0151 424 6130</a:t>
            </a:r>
          </a:p>
          <a:p>
            <a:pPr marL="0" indent="0">
              <a:buNone/>
            </a:pPr>
            <a:endParaRPr lang="en-GB" sz="900" dirty="0">
              <a:solidFill>
                <a:schemeClr val="tx2">
                  <a:lumMod val="60000"/>
                  <a:lumOff val="40000"/>
                </a:schemeClr>
              </a:solidFill>
              <a:latin typeface="Arial" panose="020B0604020202020204" pitchFamily="34" charset="0"/>
              <a:cs typeface="Arial" panose="020B0604020202020204" pitchFamily="34" charset="0"/>
            </a:endParaRPr>
          </a:p>
          <a:p>
            <a:r>
              <a:rPr lang="en-GB" sz="2100" dirty="0">
                <a:latin typeface="Arial" panose="020B0604020202020204" pitchFamily="34" charset="0"/>
                <a:cs typeface="Arial" panose="020B0604020202020204" pitchFamily="34" charset="0"/>
              </a:rPr>
              <a:t>Email:</a:t>
            </a:r>
          </a:p>
          <a:p>
            <a:pPr marL="0" indent="0">
              <a:buNone/>
            </a:pPr>
            <a:r>
              <a:rPr lang="en-GB" sz="2100" dirty="0">
                <a:latin typeface="Arial" panose="020B0604020202020204" pitchFamily="34" charset="0"/>
                <a:cs typeface="Arial" panose="020B0604020202020204" pitchFamily="34" charset="0"/>
              </a:rPr>
              <a:t>       sec.olpsprimary@haltonlearning.net </a:t>
            </a:r>
          </a:p>
          <a:p>
            <a:pPr marL="0" indent="0">
              <a:buNone/>
            </a:pPr>
            <a:endParaRPr lang="en-GB" sz="2100" dirty="0">
              <a:solidFill>
                <a:schemeClr val="tx2">
                  <a:lumMod val="60000"/>
                  <a:lumOff val="40000"/>
                </a:schemeClr>
              </a:solidFill>
              <a:latin typeface="Arial" panose="020B0604020202020204" pitchFamily="34" charset="0"/>
              <a:cs typeface="Arial" panose="020B0604020202020204" pitchFamily="34" charset="0"/>
            </a:endParaRPr>
          </a:p>
          <a:p>
            <a:r>
              <a:rPr lang="en-GB" sz="2100" dirty="0">
                <a:latin typeface="Arial" panose="020B0604020202020204" pitchFamily="34" charset="0"/>
                <a:cs typeface="Arial" panose="020B0604020202020204" pitchFamily="34" charset="0"/>
              </a:rPr>
              <a:t>Write to us at:</a:t>
            </a:r>
          </a:p>
          <a:p>
            <a:pPr marL="0" indent="0" algn="ctr">
              <a:buNone/>
            </a:pPr>
            <a:endParaRPr lang="en-GB" sz="2100" dirty="0">
              <a:latin typeface="Arial" panose="020B0604020202020204" pitchFamily="34" charset="0"/>
              <a:cs typeface="Arial" panose="020B0604020202020204" pitchFamily="34" charset="0"/>
            </a:endParaRPr>
          </a:p>
          <a:p>
            <a:pPr marL="0" indent="0" algn="ctr">
              <a:buNone/>
            </a:pPr>
            <a:r>
              <a:rPr lang="en-GB" sz="2100" dirty="0">
                <a:latin typeface="Arial" panose="020B0604020202020204" pitchFamily="34" charset="0"/>
                <a:cs typeface="Arial" panose="020B0604020202020204" pitchFamily="34" charset="0"/>
              </a:rPr>
              <a:t>       </a:t>
            </a:r>
            <a:r>
              <a:rPr lang="en-GB" sz="2100" dirty="0">
                <a:solidFill>
                  <a:schemeClr val="tx2">
                    <a:lumMod val="60000"/>
                    <a:lumOff val="40000"/>
                  </a:schemeClr>
                </a:solidFill>
                <a:latin typeface="Arial" panose="020B0604020202020204" pitchFamily="34" charset="0"/>
                <a:cs typeface="Arial" panose="020B0604020202020204" pitchFamily="34" charset="0"/>
              </a:rPr>
              <a:t>Our Lady of Perpetual Succour Primary School</a:t>
            </a:r>
          </a:p>
          <a:p>
            <a:pPr marL="0" indent="0" algn="ctr">
              <a:buNone/>
            </a:pPr>
            <a:r>
              <a:rPr lang="en-GB" sz="2100" dirty="0" err="1">
                <a:solidFill>
                  <a:schemeClr val="tx2">
                    <a:lumMod val="60000"/>
                    <a:lumOff val="40000"/>
                  </a:schemeClr>
                </a:solidFill>
                <a:latin typeface="Arial" panose="020B0604020202020204" pitchFamily="34" charset="0"/>
                <a:cs typeface="Arial" panose="020B0604020202020204" pitchFamily="34" charset="0"/>
              </a:rPr>
              <a:t>Clincton</a:t>
            </a:r>
            <a:r>
              <a:rPr lang="en-GB" sz="2100" dirty="0">
                <a:solidFill>
                  <a:schemeClr val="tx2">
                    <a:lumMod val="60000"/>
                    <a:lumOff val="40000"/>
                  </a:schemeClr>
                </a:solidFill>
                <a:latin typeface="Arial" panose="020B0604020202020204" pitchFamily="34" charset="0"/>
                <a:cs typeface="Arial" panose="020B0604020202020204" pitchFamily="34" charset="0"/>
              </a:rPr>
              <a:t> View</a:t>
            </a:r>
          </a:p>
          <a:p>
            <a:pPr marL="0" indent="0" algn="ctr">
              <a:buNone/>
            </a:pPr>
            <a:r>
              <a:rPr lang="en-GB" sz="2100" dirty="0">
                <a:solidFill>
                  <a:schemeClr val="tx2">
                    <a:lumMod val="60000"/>
                    <a:lumOff val="40000"/>
                  </a:schemeClr>
                </a:solidFill>
                <a:latin typeface="Arial" panose="020B0604020202020204" pitchFamily="34" charset="0"/>
                <a:cs typeface="Arial" panose="020B0604020202020204" pitchFamily="34" charset="0"/>
              </a:rPr>
              <a:t>Widnes</a:t>
            </a:r>
          </a:p>
          <a:p>
            <a:pPr marL="0" indent="0" algn="ctr">
              <a:buNone/>
            </a:pPr>
            <a:r>
              <a:rPr lang="en-GB" sz="2100" dirty="0">
                <a:solidFill>
                  <a:schemeClr val="tx2">
                    <a:lumMod val="60000"/>
                    <a:lumOff val="40000"/>
                  </a:schemeClr>
                </a:solidFill>
                <a:latin typeface="Arial" panose="020B0604020202020204" pitchFamily="34" charset="0"/>
                <a:cs typeface="Arial" panose="020B0604020202020204" pitchFamily="34" charset="0"/>
              </a:rPr>
              <a:t>WA8 8JN</a:t>
            </a:r>
          </a:p>
          <a:p>
            <a:endParaRPr lang="en-GB" dirty="0"/>
          </a:p>
        </p:txBody>
      </p:sp>
      <p:pic>
        <p:nvPicPr>
          <p:cNvPr id="2" name="Picture 1"/>
          <p:cNvPicPr>
            <a:picLocks noChangeAspect="1"/>
          </p:cNvPicPr>
          <p:nvPr/>
        </p:nvPicPr>
        <p:blipFill>
          <a:blip r:embed="rId2"/>
          <a:stretch>
            <a:fillRect/>
          </a:stretch>
        </p:blipFill>
        <p:spPr>
          <a:xfrm>
            <a:off x="533400" y="2860324"/>
            <a:ext cx="3974592" cy="24713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41106053"/>
              </p:ext>
            </p:extLst>
          </p:nvPr>
        </p:nvGraphicFramePr>
        <p:xfrm>
          <a:off x="457200" y="914400"/>
          <a:ext cx="8229600" cy="5843429"/>
        </p:xfrm>
        <a:graphic>
          <a:graphicData uri="http://schemas.openxmlformats.org/drawingml/2006/table">
            <a:tbl>
              <a:tblPr>
                <a:tableStyleId>{5C22544A-7EE6-4342-B048-85BDC9FD1C3A}</a:tableStyleId>
              </a:tblPr>
              <a:tblGrid>
                <a:gridCol w="2906046">
                  <a:extLst>
                    <a:ext uri="{9D8B030D-6E8A-4147-A177-3AD203B41FA5}">
                      <a16:colId xmlns:a16="http://schemas.microsoft.com/office/drawing/2014/main" val="20000"/>
                    </a:ext>
                  </a:extLst>
                </a:gridCol>
                <a:gridCol w="5323554">
                  <a:extLst>
                    <a:ext uri="{9D8B030D-6E8A-4147-A177-3AD203B41FA5}">
                      <a16:colId xmlns:a16="http://schemas.microsoft.com/office/drawing/2014/main" val="20001"/>
                    </a:ext>
                  </a:extLst>
                </a:gridCol>
              </a:tblGrid>
              <a:tr h="3209131">
                <a:tc>
                  <a:txBody>
                    <a:bodyPr/>
                    <a:lstStyle/>
                    <a:p>
                      <a:pPr algn="ctr">
                        <a:spcAft>
                          <a:spcPts val="0"/>
                        </a:spcAft>
                      </a:pPr>
                      <a:r>
                        <a:rPr lang="en-GB" sz="1600" b="1" dirty="0">
                          <a:latin typeface="Arial" panose="020B0604020202020204" pitchFamily="34" charset="0"/>
                          <a:cs typeface="Arial" panose="020B0604020202020204" pitchFamily="34" charset="0"/>
                        </a:rPr>
                        <a:t>What</a:t>
                      </a:r>
                      <a:r>
                        <a:rPr lang="en-GB" sz="1600" b="1" baseline="0" dirty="0">
                          <a:latin typeface="Arial" panose="020B0604020202020204" pitchFamily="34" charset="0"/>
                          <a:cs typeface="Arial" panose="020B0604020202020204" pitchFamily="34" charset="0"/>
                        </a:rPr>
                        <a:t> k</a:t>
                      </a:r>
                      <a:r>
                        <a:rPr lang="en-GB" sz="1600" b="1" dirty="0">
                          <a:latin typeface="Arial" panose="020B0604020202020204" pitchFamily="34" charset="0"/>
                          <a:cs typeface="Arial" panose="020B0604020202020204" pitchFamily="34" charset="0"/>
                        </a:rPr>
                        <a:t>ind of Special Educational Needs are provided for at</a:t>
                      </a:r>
                      <a:r>
                        <a:rPr lang="en-GB" sz="1600" b="1" baseline="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Our Lady</a:t>
                      </a:r>
                      <a:r>
                        <a:rPr lang="en-GB" sz="1600" b="1" baseline="0" dirty="0">
                          <a:latin typeface="Arial" panose="020B0604020202020204" pitchFamily="34" charset="0"/>
                          <a:cs typeface="Arial" panose="020B0604020202020204" pitchFamily="34" charset="0"/>
                        </a:rPr>
                        <a:t> of Perpetual Succour Primary School?</a:t>
                      </a:r>
                      <a:endParaRPr lang="en-GB" sz="1600" b="1" dirty="0">
                        <a:latin typeface="Arial" panose="020B0604020202020204" pitchFamily="34" charset="0"/>
                        <a:cs typeface="Arial" panose="020B0604020202020204" pitchFamily="34" charset="0"/>
                      </a:endParaRPr>
                    </a:p>
                    <a:p>
                      <a:pPr algn="ctr">
                        <a:spcAft>
                          <a:spcPts val="0"/>
                        </a:spcAft>
                      </a:pPr>
                      <a:endParaRPr lang="en-GB" sz="1600" dirty="0">
                        <a:latin typeface="Arial" panose="020B0604020202020204" pitchFamily="34" charset="0"/>
                        <a:cs typeface="Arial" panose="020B0604020202020204" pitchFamily="34" charset="0"/>
                      </a:endParaRPr>
                    </a:p>
                    <a:p>
                      <a:pPr algn="just">
                        <a:spcAft>
                          <a:spcPts val="0"/>
                        </a:spcAft>
                      </a:pPr>
                      <a:endParaRPr lang="en-GB" sz="1600" b="0" baseline="0" dirty="0">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We</a:t>
                      </a:r>
                      <a:r>
                        <a:rPr lang="en-GB" sz="1600" baseline="0" dirty="0">
                          <a:solidFill>
                            <a:schemeClr val="tx1"/>
                          </a:solidFill>
                          <a:latin typeface="Arial" panose="020B0604020202020204" pitchFamily="34" charset="0"/>
                          <a:cs typeface="Arial" panose="020B0604020202020204" pitchFamily="34" charset="0"/>
                        </a:rPr>
                        <a:t> are a mainstream setting.</a:t>
                      </a:r>
                      <a:endParaRPr lang="en-GB" sz="1600" dirty="0">
                        <a:solidFill>
                          <a:schemeClr val="tx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tx1"/>
                          </a:solidFill>
                          <a:latin typeface="Arial" panose="020B0604020202020204" pitchFamily="34" charset="0"/>
                          <a:cs typeface="Arial" panose="020B0604020202020204" pitchFamily="34" charset="0"/>
                        </a:rPr>
                        <a:t>We provide support for pupils across the 4 areas of need as laid out in the SEND Code of Practice 2014 </a:t>
                      </a:r>
                      <a:r>
                        <a:rPr lang="en-GB" sz="1600" u="none" baseline="0" dirty="0">
                          <a:solidFill>
                            <a:schemeClr val="tx1"/>
                          </a:solidFill>
                          <a:latin typeface="Arial" panose="020B0604020202020204" pitchFamily="34" charset="0"/>
                          <a:cs typeface="Arial" panose="020B0604020202020204" pitchFamily="34" charset="0"/>
                        </a:rPr>
                        <a:t>and section 69 (2) of the Children and Families Act 2014 which also complies with </a:t>
                      </a:r>
                      <a:r>
                        <a:rPr lang="en-GB" sz="1600" u="sng" kern="1200" dirty="0">
                          <a:solidFill>
                            <a:schemeClr val="tx1"/>
                          </a:solidFill>
                          <a:effectLst/>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regulation 51</a:t>
                      </a:r>
                      <a:r>
                        <a:rPr lang="en-GB" sz="1600" kern="1200" dirty="0">
                          <a:solidFill>
                            <a:schemeClr val="tx1"/>
                          </a:solidFill>
                          <a:effectLst/>
                          <a:latin typeface="Arial" panose="020B0604020202020204" pitchFamily="34" charset="0"/>
                          <a:ea typeface="+mn-ea"/>
                          <a:cs typeface="Arial" panose="020B0604020202020204" pitchFamily="34" charset="0"/>
                        </a:rPr>
                        <a:t> and </a:t>
                      </a:r>
                      <a:r>
                        <a:rPr lang="en-GB" sz="1600" u="sng" kern="1200" dirty="0">
                          <a:solidFill>
                            <a:schemeClr val="tx1"/>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schedule 1</a:t>
                      </a:r>
                      <a:r>
                        <a:rPr lang="en-GB" sz="1600" kern="1200" dirty="0">
                          <a:solidFill>
                            <a:schemeClr val="tx1"/>
                          </a:solidFill>
                          <a:effectLst/>
                          <a:latin typeface="Arial" panose="020B0604020202020204" pitchFamily="34" charset="0"/>
                          <a:ea typeface="+mn-ea"/>
                          <a:cs typeface="Arial" panose="020B0604020202020204" pitchFamily="34" charset="0"/>
                        </a:rPr>
                        <a:t> of the Special Educational Needs and Disability Regulations 2014</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u="none" kern="1200" dirty="0">
                        <a:solidFill>
                          <a:schemeClr val="tx1"/>
                        </a:solidFill>
                        <a:effectLst/>
                        <a:latin typeface="Arial" panose="020B0604020202020204" pitchFamily="34" charset="0"/>
                        <a:ea typeface="+mn-ea"/>
                        <a:cs typeface="Arial" panose="020B0604020202020204" pitchFamily="34" charset="0"/>
                      </a:endParaRPr>
                    </a:p>
                    <a:p>
                      <a:pPr algn="just">
                        <a:spcAft>
                          <a:spcPts val="0"/>
                        </a:spcAft>
                      </a:pPr>
                      <a:endParaRPr lang="en-GB" sz="1600" baseline="0" dirty="0">
                        <a:solidFill>
                          <a:schemeClr val="tx1"/>
                        </a:solidFill>
                        <a:latin typeface="Arial" panose="020B060402020202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Communication and interaction</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Cognition and learning</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Social, emotional and mental health difficulties</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Sensory and/or physical needs</a:t>
                      </a:r>
                    </a:p>
                    <a:p>
                      <a:pPr algn="just">
                        <a:spcAft>
                          <a:spcPts val="0"/>
                        </a:spcAft>
                      </a:pPr>
                      <a:endParaRPr lang="en-GB" sz="1600" b="0" baseline="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2429669">
                <a:tc>
                  <a:txBody>
                    <a:bodyPr/>
                    <a:lstStyle/>
                    <a:p>
                      <a:pPr algn="just">
                        <a:spcAft>
                          <a:spcPts val="0"/>
                        </a:spcAft>
                      </a:pPr>
                      <a:r>
                        <a:rPr lang="en-GB" sz="1600" b="1" dirty="0">
                          <a:latin typeface="Arial" panose="020B0604020202020204" pitchFamily="34" charset="0"/>
                          <a:cs typeface="Arial" panose="020B0604020202020204" pitchFamily="34" charset="0"/>
                        </a:rPr>
                        <a:t>What do we do for our pupils with SEND?</a:t>
                      </a:r>
                    </a:p>
                    <a:p>
                      <a:pPr algn="just">
                        <a:spcAft>
                          <a:spcPts val="0"/>
                        </a:spcAft>
                      </a:pPr>
                      <a:endParaRPr lang="en-GB" sz="16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baseline="0" dirty="0">
                          <a:solidFill>
                            <a:schemeClr val="tx1"/>
                          </a:solidFill>
                          <a:latin typeface="Arial" panose="020B0604020202020204" pitchFamily="34" charset="0"/>
                          <a:cs typeface="Arial" panose="020B0604020202020204" pitchFamily="34" charset="0"/>
                        </a:rPr>
                        <a:t>We offer specific support for SEND pupils, this can be as an individual and/or as a small group. The wide range of provision  we offer is identified on the provision maps. (See Provision maps on SEND page.)</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GB" sz="1600" baseline="0" dirty="0">
                          <a:solidFill>
                            <a:schemeClr val="tx1"/>
                          </a:solidFill>
                          <a:latin typeface="Arial" panose="020B0604020202020204" pitchFamily="34" charset="0"/>
                          <a:cs typeface="Arial" panose="020B0604020202020204" pitchFamily="34" charset="0"/>
                        </a:rPr>
                        <a:t>We aim for all of our classrooms to be inclusion friendly.  We aim to teach in a way that will support children with dyslexia, ASD, ADHD etc. </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GB" sz="1600" baseline="0" dirty="0">
                          <a:solidFill>
                            <a:schemeClr val="tx1"/>
                          </a:solidFill>
                          <a:latin typeface="Arial" panose="020B0604020202020204" pitchFamily="34" charset="0"/>
                          <a:cs typeface="Arial" panose="020B0604020202020204" pitchFamily="34" charset="0"/>
                        </a:rPr>
                        <a:t>We offer a variety of opportunities to develop and build on learning styles, thinking skills and confidence. </a:t>
                      </a:r>
                      <a:endParaRPr lang="en-GB" sz="1600" b="0" baseline="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70672" name="Rectangle 1"/>
          <p:cNvSpPr>
            <a:spLocks noChangeArrowheads="1"/>
          </p:cNvSpPr>
          <p:nvPr/>
        </p:nvSpPr>
        <p:spPr bwMode="auto">
          <a:xfrm>
            <a:off x="838200" y="142766"/>
            <a:ext cx="6234113" cy="646331"/>
          </a:xfrm>
          <a:prstGeom prst="rect">
            <a:avLst/>
          </a:prstGeom>
          <a:noFill/>
          <a:ln w="9525">
            <a:noFill/>
            <a:miter lim="800000"/>
            <a:headEnd/>
            <a:tailEnd/>
          </a:ln>
        </p:spPr>
        <p:txBody>
          <a:bodyPr wrap="square" anchor="ctr">
            <a:spAutoFit/>
          </a:bodyPr>
          <a:lstStyle/>
          <a:p>
            <a:r>
              <a:rPr lang="en-GB" sz="1400" b="1" dirty="0">
                <a:cs typeface="Times New Roman" pitchFamily="18" charset="0"/>
              </a:rPr>
              <a:t> </a:t>
            </a:r>
            <a:r>
              <a:rPr lang="en-GB" b="1" dirty="0">
                <a:solidFill>
                  <a:schemeClr val="accent2">
                    <a:lumMod val="60000"/>
                    <a:lumOff val="40000"/>
                  </a:schemeClr>
                </a:solidFill>
                <a:cs typeface="Times New Roman" pitchFamily="18" charset="0"/>
              </a:rPr>
              <a:t>Our Lady of Perpetual Succour SEND  Information Report</a:t>
            </a:r>
            <a:endParaRPr lang="en-GB" sz="900" dirty="0">
              <a:solidFill>
                <a:schemeClr val="accent2">
                  <a:lumMod val="60000"/>
                  <a:lumOff val="40000"/>
                </a:schemeClr>
              </a:solidFill>
            </a:endParaRPr>
          </a:p>
          <a:p>
            <a:pPr eaLnBrk="0" hangingPunct="0"/>
            <a:endParaRPr lang="en-GB"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27822081"/>
              </p:ext>
            </p:extLst>
          </p:nvPr>
        </p:nvGraphicFramePr>
        <p:xfrm>
          <a:off x="228600" y="417904"/>
          <a:ext cx="8763000" cy="6149569"/>
        </p:xfrm>
        <a:graphic>
          <a:graphicData uri="http://schemas.openxmlformats.org/drawingml/2006/table">
            <a:tbl>
              <a:tblPr firstRow="1" bandRow="1">
                <a:tableStyleId>{69CF1AB2-1976-4502-BF36-3FF5EA218861}</a:tableStyleId>
              </a:tblPr>
              <a:tblGrid>
                <a:gridCol w="3197311">
                  <a:extLst>
                    <a:ext uri="{9D8B030D-6E8A-4147-A177-3AD203B41FA5}">
                      <a16:colId xmlns:a16="http://schemas.microsoft.com/office/drawing/2014/main" val="20000"/>
                    </a:ext>
                  </a:extLst>
                </a:gridCol>
                <a:gridCol w="5565689">
                  <a:extLst>
                    <a:ext uri="{9D8B030D-6E8A-4147-A177-3AD203B41FA5}">
                      <a16:colId xmlns:a16="http://schemas.microsoft.com/office/drawing/2014/main" val="20001"/>
                    </a:ext>
                  </a:extLst>
                </a:gridCol>
              </a:tblGrid>
              <a:tr h="3834994">
                <a:tc>
                  <a:txBody>
                    <a:bodyPr/>
                    <a:lstStyle/>
                    <a:p>
                      <a:pPr algn="ctr">
                        <a:spcAft>
                          <a:spcPts val="0"/>
                        </a:spcAft>
                      </a:pPr>
                      <a:r>
                        <a:rPr lang="en-GB" sz="1600" dirty="0">
                          <a:latin typeface="Arial" panose="020B0604020202020204" pitchFamily="34" charset="0"/>
                          <a:cs typeface="Arial" panose="020B0604020202020204" pitchFamily="34" charset="0"/>
                        </a:rPr>
                        <a:t>How</a:t>
                      </a:r>
                      <a:r>
                        <a:rPr lang="en-GB" sz="1600" baseline="0" dirty="0">
                          <a:latin typeface="Arial" panose="020B0604020202020204" pitchFamily="34" charset="0"/>
                          <a:cs typeface="Arial" panose="020B0604020202020204" pitchFamily="34" charset="0"/>
                        </a:rPr>
                        <a:t> do we identify when a pupil has </a:t>
                      </a:r>
                    </a:p>
                    <a:p>
                      <a:pPr algn="ctr">
                        <a:spcAft>
                          <a:spcPts val="0"/>
                        </a:spcAft>
                      </a:pPr>
                      <a:r>
                        <a:rPr lang="en-GB" sz="1600" baseline="0" dirty="0">
                          <a:latin typeface="Arial" panose="020B0604020202020204" pitchFamily="34" charset="0"/>
                          <a:cs typeface="Arial" panose="020B0604020202020204" pitchFamily="34" charset="0"/>
                        </a:rPr>
                        <a:t>Special Educational Needs (SEND)?</a:t>
                      </a:r>
                    </a:p>
                    <a:p>
                      <a:pPr algn="ctr">
                        <a:spcAft>
                          <a:spcPts val="0"/>
                        </a:spcAft>
                      </a:pPr>
                      <a:endParaRPr lang="en-GB" sz="1400" baseline="0" dirty="0"/>
                    </a:p>
                    <a:p>
                      <a:pPr algn="ctr">
                        <a:spcAft>
                          <a:spcPts val="0"/>
                        </a:spcAft>
                      </a:pPr>
                      <a:endParaRPr lang="en-GB" sz="1400" baseline="0" dirty="0"/>
                    </a:p>
                    <a:p>
                      <a:pPr algn="ctr">
                        <a:spcAft>
                          <a:spcPts val="0"/>
                        </a:spcAft>
                      </a:pPr>
                      <a:endParaRPr lang="en-GB" sz="1400" baseline="0" dirty="0"/>
                    </a:p>
                    <a:p>
                      <a:pPr algn="ctr">
                        <a:spcAft>
                          <a:spcPts val="0"/>
                        </a:spcAft>
                      </a:pPr>
                      <a:endParaRPr lang="en-GB" sz="1400" baseline="0" dirty="0"/>
                    </a:p>
                    <a:p>
                      <a:pPr algn="ctr">
                        <a:spcAft>
                          <a:spcPts val="0"/>
                        </a:spcAft>
                      </a:pPr>
                      <a:endParaRPr lang="en-GB" sz="1400" baseline="0" dirty="0"/>
                    </a:p>
                    <a:p>
                      <a:pPr algn="ctr">
                        <a:spcAft>
                          <a:spcPts val="0"/>
                        </a:spcAft>
                      </a:pPr>
                      <a:endParaRPr lang="en-GB" sz="1400" baseline="0" dirty="0"/>
                    </a:p>
                    <a:p>
                      <a:pPr algn="ctr">
                        <a:spcAft>
                          <a:spcPts val="0"/>
                        </a:spcAft>
                      </a:pPr>
                      <a:endParaRPr lang="en-GB" sz="1400" b="0" baseline="0" dirty="0">
                        <a:latin typeface="Comic Sans MS" panose="030F0702030302020204" pitchFamily="66" charset="0"/>
                        <a:ea typeface="Times New Roman"/>
                      </a:endParaRPr>
                    </a:p>
                  </a:txBody>
                  <a:tcPr marL="68580" marR="68580" marT="0" marB="0"/>
                </a:tc>
                <a:tc>
                  <a:txBody>
                    <a:bodyPr/>
                    <a:lstStyle/>
                    <a:p>
                      <a:pPr algn="just">
                        <a:spcAft>
                          <a:spcPts val="0"/>
                        </a:spcAft>
                      </a:pPr>
                      <a:r>
                        <a:rPr lang="en-GB" sz="1600" b="0" baseline="0" dirty="0">
                          <a:solidFill>
                            <a:schemeClr val="tx1"/>
                          </a:solidFill>
                          <a:latin typeface="Arial" panose="020B0604020202020204" pitchFamily="34" charset="0"/>
                          <a:cs typeface="Arial" panose="020B0604020202020204" pitchFamily="34" charset="0"/>
                        </a:rPr>
                        <a:t>A lot of children receive extra help in school; this does not mean that they have Special Educational Needs. We frequently target children to help them catch up and to give extra help so that they do not struggle. We gather data and analyse it and every pupils is discussed termly to ensure we as a school are doing all we can to help them make progress. Our school provides a wide number of high quality support to enable children to progress and succeed. </a:t>
                      </a:r>
                    </a:p>
                    <a:p>
                      <a:pPr algn="just">
                        <a:spcAft>
                          <a:spcPts val="0"/>
                        </a:spcAft>
                      </a:pPr>
                      <a:endParaRPr lang="en-GB" sz="1600" b="0" baseline="0" dirty="0">
                        <a:solidFill>
                          <a:schemeClr val="tx1"/>
                        </a:solidFill>
                        <a:latin typeface="Arial" panose="020B0604020202020204" pitchFamily="34" charset="0"/>
                        <a:cs typeface="Arial" panose="020B0604020202020204" pitchFamily="34" charset="0"/>
                      </a:endParaRPr>
                    </a:p>
                    <a:p>
                      <a:pPr algn="just">
                        <a:spcAft>
                          <a:spcPts val="0"/>
                        </a:spcAft>
                      </a:pPr>
                      <a:r>
                        <a:rPr lang="en-GB" sz="1600" b="0" baseline="0" dirty="0">
                          <a:solidFill>
                            <a:schemeClr val="tx1"/>
                          </a:solidFill>
                          <a:latin typeface="Arial" panose="020B0604020202020204" pitchFamily="34" charset="0"/>
                          <a:cs typeface="Arial" panose="020B0604020202020204" pitchFamily="34" charset="0"/>
                        </a:rPr>
                        <a:t>If then, despite, extra help and support your child is still struggling then we will engage the advice of other professionals. At this point (depending on the advice given) the school would consider your child as needing ‘specialist provision’ and be classed as having a ‘Special Educational Need’. This process would be discussed and shared with parents as soon as any concern was raised. </a:t>
                      </a:r>
                      <a:endParaRPr lang="en-GB" sz="1600" b="0" baseline="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2248129">
                <a:tc>
                  <a:txBody>
                    <a:bodyPr/>
                    <a:lstStyle/>
                    <a:p>
                      <a:pPr algn="ctr">
                        <a:spcAft>
                          <a:spcPts val="0"/>
                        </a:spcAft>
                      </a:pPr>
                      <a:endParaRPr lang="en-GB" sz="1600" dirty="0"/>
                    </a:p>
                    <a:p>
                      <a:pPr algn="ctr">
                        <a:spcAft>
                          <a:spcPts val="0"/>
                        </a:spcAft>
                      </a:pPr>
                      <a:r>
                        <a:rPr lang="en-GB" sz="1600" b="1" dirty="0"/>
                        <a:t>What happens next ?</a:t>
                      </a:r>
                    </a:p>
                    <a:p>
                      <a:pPr algn="ctr">
                        <a:spcAft>
                          <a:spcPts val="0"/>
                        </a:spcAft>
                      </a:pPr>
                      <a:endParaRPr lang="en-GB" sz="1600" b="0" dirty="0">
                        <a:latin typeface="Comic Sans MS" panose="030F0702030302020204" pitchFamily="66" charset="0"/>
                        <a:ea typeface="Times New Roman"/>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n-GB" sz="1400" b="0" baseline="0"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GB" sz="1600" b="0" baseline="0" dirty="0">
                          <a:solidFill>
                            <a:schemeClr val="tx1"/>
                          </a:solidFill>
                          <a:latin typeface="Arial" panose="020B0604020202020204" pitchFamily="34" charset="0"/>
                          <a:cs typeface="Arial" panose="020B0604020202020204" pitchFamily="34" charset="0"/>
                        </a:rPr>
                        <a:t>Pupils with Specialist Educational Needs will have a support plan in place, detailing how we will provide extra help to support their needs. The progress will be evaluated by staff, pupil and parents, termly (September, January, April). </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n-GB" sz="1600" b="0" baseline="0" dirty="0">
                        <a:solidFill>
                          <a:schemeClr val="tx1"/>
                        </a:solidFill>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GB" sz="1600" b="0" baseline="0" dirty="0">
                          <a:solidFill>
                            <a:schemeClr val="tx1"/>
                          </a:solidFill>
                          <a:latin typeface="Arial" panose="020B0604020202020204" pitchFamily="34" charset="0"/>
                          <a:cs typeface="Arial" panose="020B0604020202020204" pitchFamily="34" charset="0"/>
                        </a:rPr>
                        <a:t>However, informal discussions can take place at any time so if you have any worries, do contact the class teacher or the SENDCO, Mrs Heston.</a:t>
                      </a:r>
                      <a:endParaRPr lang="en-GB" sz="1600" b="0" baseline="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100" y="4948915"/>
            <a:ext cx="1659905" cy="137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9100" y="48572"/>
            <a:ext cx="6925800" cy="369332"/>
          </a:xfrm>
          <a:prstGeom prst="rect">
            <a:avLst/>
          </a:prstGeom>
          <a:noFill/>
        </p:spPr>
        <p:txBody>
          <a:bodyPr wrap="square" rtlCol="0">
            <a:spAutoFit/>
          </a:bodyPr>
          <a:lstStyle/>
          <a:p>
            <a:r>
              <a:rPr lang="en-GB" b="1" dirty="0">
                <a:solidFill>
                  <a:schemeClr val="accent2">
                    <a:lumMod val="75000"/>
                  </a:schemeClr>
                </a:solidFill>
                <a:latin typeface="Arial" panose="020B0604020202020204" pitchFamily="34" charset="0"/>
                <a:cs typeface="Arial" panose="020B0604020202020204" pitchFamily="34" charset="0"/>
              </a:rPr>
              <a:t>Our Lady of Perpetual Succour SEND Information Report</a:t>
            </a:r>
          </a:p>
        </p:txBody>
      </p:sp>
      <p:pic>
        <p:nvPicPr>
          <p:cNvPr id="5" name="Picture 4" descr="A picture containing outdoor, grass, tree, sky&#10;&#10;Description automatically generated">
            <a:extLst>
              <a:ext uri="{FF2B5EF4-FFF2-40B4-BE49-F238E27FC236}">
                <a16:creationId xmlns:a16="http://schemas.microsoft.com/office/drawing/2014/main" id="{06B458A8-A756-4E26-BF49-0ED2A0B5BD2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50677"/>
            <a:ext cx="2514600" cy="1791128"/>
          </a:xfrm>
          <a:prstGeom prst="rect">
            <a:avLst/>
          </a:prstGeom>
          <a:noFill/>
          <a:ln>
            <a:noFill/>
          </a:ln>
        </p:spPr>
      </p:pic>
    </p:spTree>
    <p:extLst>
      <p:ext uri="{BB962C8B-B14F-4D97-AF65-F5344CB8AC3E}">
        <p14:creationId xmlns:p14="http://schemas.microsoft.com/office/powerpoint/2010/main" val="391583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63034727"/>
              </p:ext>
            </p:extLst>
          </p:nvPr>
        </p:nvGraphicFramePr>
        <p:xfrm>
          <a:off x="304800" y="571774"/>
          <a:ext cx="8382000" cy="6220942"/>
        </p:xfrm>
        <a:graphic>
          <a:graphicData uri="http://schemas.openxmlformats.org/drawingml/2006/table">
            <a:tbl>
              <a:tblPr>
                <a:tableStyleId>{3C2FFA5D-87B4-456A-9821-1D502468CF0F}</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2743443">
                <a:tc>
                  <a:txBody>
                    <a:bodyPr/>
                    <a:lstStyle/>
                    <a:p>
                      <a:pPr algn="just">
                        <a:spcAft>
                          <a:spcPts val="0"/>
                        </a:spcAft>
                      </a:pPr>
                      <a:r>
                        <a:rPr lang="en-GB" sz="1800" baseline="0" dirty="0">
                          <a:latin typeface="Arial" panose="020B0604020202020204" pitchFamily="34" charset="0"/>
                          <a:cs typeface="Arial" panose="020B0604020202020204" pitchFamily="34" charset="0"/>
                        </a:rPr>
                        <a:t>I have concerns who can I speak to?</a:t>
                      </a:r>
                    </a:p>
                    <a:p>
                      <a:pPr algn="just">
                        <a:spcAft>
                          <a:spcPts val="0"/>
                        </a:spcAft>
                      </a:pPr>
                      <a:endParaRPr lang="en-GB" sz="1600" baseline="0" dirty="0"/>
                    </a:p>
                    <a:p>
                      <a:pPr algn="just">
                        <a:spcAft>
                          <a:spcPts val="0"/>
                        </a:spcAft>
                      </a:pPr>
                      <a:endParaRPr lang="en-GB" sz="1600" baseline="0" dirty="0"/>
                    </a:p>
                    <a:p>
                      <a:pPr algn="just">
                        <a:spcAft>
                          <a:spcPts val="0"/>
                        </a:spcAft>
                      </a:pPr>
                      <a:endParaRPr lang="en-GB" sz="1600" baseline="0" dirty="0"/>
                    </a:p>
                    <a:p>
                      <a:pPr algn="just">
                        <a:spcAft>
                          <a:spcPts val="0"/>
                        </a:spcAft>
                      </a:pPr>
                      <a:r>
                        <a:rPr lang="en-GB" sz="1600" baseline="0" dirty="0">
                          <a:latin typeface="Arial" panose="020B0604020202020204" pitchFamily="34" charset="0"/>
                          <a:cs typeface="Arial" panose="020B0604020202020204" pitchFamily="34" charset="0"/>
                        </a:rPr>
                        <a:t>School SENDCo,</a:t>
                      </a:r>
                    </a:p>
                    <a:p>
                      <a:pPr algn="just">
                        <a:spcAft>
                          <a:spcPts val="0"/>
                        </a:spcAft>
                      </a:pPr>
                      <a:r>
                        <a:rPr lang="en-GB" sz="1600" baseline="0" dirty="0">
                          <a:latin typeface="Arial" panose="020B0604020202020204" pitchFamily="34" charset="0"/>
                          <a:cs typeface="Arial" panose="020B0604020202020204" pitchFamily="34" charset="0"/>
                        </a:rPr>
                        <a:t>Mrs Heston</a:t>
                      </a:r>
                      <a:endParaRPr lang="en-GB" sz="1600" b="0" baseline="0" dirty="0">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tx1"/>
                          </a:solidFill>
                          <a:latin typeface="Arial" panose="020B0604020202020204" pitchFamily="34" charset="0"/>
                          <a:cs typeface="Arial" panose="020B0604020202020204" pitchFamily="34" charset="0"/>
                        </a:rPr>
                        <a:t>Parents and Pupils can also refer to the Class teacher or/and Special Educational Needs co-ordinator (Mrs Heston) via the office,  at any time in the school year.  You can also email us at: sec.olpsprimary@halton.gov.uk</a:t>
                      </a:r>
                      <a:endParaRPr lang="en-GB" sz="1600" b="0" baseline="0" dirty="0">
                        <a:solidFill>
                          <a:schemeClr val="tx1"/>
                        </a:solidFill>
                        <a:latin typeface="Arial" panose="020B060402020202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baseline="0" dirty="0">
                          <a:solidFill>
                            <a:schemeClr val="tx1"/>
                          </a:solidFill>
                          <a:latin typeface="Arial" panose="020B0604020202020204" pitchFamily="34" charset="0"/>
                          <a:ea typeface="Times New Roman"/>
                          <a:cs typeface="Arial" panose="020B0604020202020204" pitchFamily="34" charset="0"/>
                        </a:rPr>
                        <a:t>Further information is also available on </a:t>
                      </a:r>
                      <a:r>
                        <a:rPr lang="en-GB" sz="1600" b="0" baseline="0" dirty="0" err="1">
                          <a:solidFill>
                            <a:schemeClr val="tx1"/>
                          </a:solidFill>
                          <a:latin typeface="Arial" panose="020B0604020202020204" pitchFamily="34" charset="0"/>
                          <a:ea typeface="Times New Roman"/>
                          <a:cs typeface="Arial" panose="020B0604020202020204" pitchFamily="34" charset="0"/>
                        </a:rPr>
                        <a:t>Haltons</a:t>
                      </a:r>
                      <a:r>
                        <a:rPr lang="en-GB" sz="1600" b="0" baseline="0" dirty="0">
                          <a:solidFill>
                            <a:schemeClr val="tx1"/>
                          </a:solidFill>
                          <a:latin typeface="Arial" panose="020B0604020202020204" pitchFamily="34" charset="0"/>
                          <a:ea typeface="Times New Roman"/>
                          <a:cs typeface="Arial" panose="020B0604020202020204" pitchFamily="34" charset="0"/>
                        </a:rPr>
                        <a:t> Local Offer Webpage</a:t>
                      </a:r>
                      <a:r>
                        <a:rPr lang="en-GB" sz="1600" b="0" baseline="0" dirty="0">
                          <a:solidFill>
                            <a:srgbClr val="002060"/>
                          </a:solidFill>
                          <a:latin typeface="Arial" panose="020B0604020202020204" pitchFamily="34" charset="0"/>
                          <a:ea typeface="Times New Roman"/>
                          <a:cs typeface="Arial" panose="020B0604020202020204" pitchFamily="34" charset="0"/>
                        </a:rPr>
                        <a:t> </a:t>
                      </a:r>
                      <a:r>
                        <a:rPr lang="en-GB" sz="1600" b="0" baseline="0" dirty="0">
                          <a:solidFill>
                            <a:srgbClr val="FF0000"/>
                          </a:solidFill>
                          <a:latin typeface="Arial" panose="020B0604020202020204" pitchFamily="34" charset="0"/>
                          <a:ea typeface="Times New Roman"/>
                          <a:cs typeface="Arial" panose="020B0604020202020204" pitchFamily="34" charset="0"/>
                          <a:hlinkClick r:id="rId2">
                            <a:extLst>
                              <a:ext uri="{A12FA001-AC4F-418D-AE19-62706E023703}">
                                <ahyp:hlinkClr xmlns:ahyp="http://schemas.microsoft.com/office/drawing/2018/hyperlinkcolor" val="tx"/>
                              </a:ext>
                            </a:extLst>
                          </a:hlinkClick>
                        </a:rPr>
                        <a:t>http://www.halton.gov.uk/localoffer</a:t>
                      </a:r>
                      <a:endParaRPr lang="en-GB" sz="1600" b="0" baseline="0" dirty="0">
                        <a:solidFill>
                          <a:srgbClr val="FF0000"/>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3477499">
                <a:tc>
                  <a:txBody>
                    <a:bodyPr/>
                    <a:lstStyle/>
                    <a:p>
                      <a:pPr algn="just">
                        <a:spcAft>
                          <a:spcPts val="0"/>
                        </a:spcAft>
                      </a:pPr>
                      <a:r>
                        <a:rPr lang="en-GB" sz="1600" b="1" dirty="0">
                          <a:latin typeface="Arial" panose="020B0604020202020204" pitchFamily="34" charset="0"/>
                          <a:cs typeface="Arial" panose="020B0604020202020204" pitchFamily="34" charset="0"/>
                        </a:rPr>
                        <a:t>The school’s approach to teaching pupils with SEND.</a:t>
                      </a:r>
                      <a:endParaRPr lang="en-GB" sz="1800" b="1" dirty="0">
                        <a:latin typeface="Arial" panose="020B0604020202020204" pitchFamily="34" charset="0"/>
                        <a:cs typeface="Arial" panose="020B0604020202020204" pitchFamily="34" charset="0"/>
                      </a:endParaRPr>
                    </a:p>
                    <a:p>
                      <a:pPr algn="just">
                        <a:spcAft>
                          <a:spcPts val="0"/>
                        </a:spcAft>
                      </a:pPr>
                      <a:endParaRPr lang="en-GB" sz="1600" b="0" dirty="0">
                        <a:latin typeface="Comic Sans MS" panose="030F0702030302020204" pitchFamily="66" charset="0"/>
                        <a:ea typeface="Times New Roman"/>
                      </a:endParaRPr>
                    </a:p>
                    <a:p>
                      <a:pPr algn="just">
                        <a:spcAft>
                          <a:spcPts val="0"/>
                        </a:spcAft>
                      </a:pPr>
                      <a:endParaRPr lang="en-GB" sz="1600" b="0" dirty="0">
                        <a:latin typeface="Comic Sans MS" panose="030F0702030302020204" pitchFamily="66" charset="0"/>
                        <a:ea typeface="Times New Roman"/>
                      </a:endParaRPr>
                    </a:p>
                    <a:p>
                      <a:pPr algn="just">
                        <a:spcAft>
                          <a:spcPts val="0"/>
                        </a:spcAft>
                      </a:pPr>
                      <a:endParaRPr lang="en-GB" sz="1600" b="0" dirty="0">
                        <a:latin typeface="Comic Sans MS" panose="030F0702030302020204" pitchFamily="66" charset="0"/>
                        <a:ea typeface="Times New Roman"/>
                      </a:endParaRPr>
                    </a:p>
                    <a:p>
                      <a:pPr algn="just">
                        <a:spcAft>
                          <a:spcPts val="0"/>
                        </a:spcAft>
                      </a:pPr>
                      <a:endParaRPr lang="en-GB" sz="1600" b="0" dirty="0">
                        <a:latin typeface="Comic Sans MS" panose="030F0702030302020204" pitchFamily="66" charset="0"/>
                        <a:ea typeface="Times New Roman"/>
                      </a:endParaRPr>
                    </a:p>
                    <a:p>
                      <a:pPr algn="just">
                        <a:spcAft>
                          <a:spcPts val="0"/>
                        </a:spcAft>
                      </a:pPr>
                      <a:endParaRPr lang="en-GB" sz="1600" b="0" dirty="0">
                        <a:latin typeface="Comic Sans MS" panose="030F0702030302020204" pitchFamily="66" charset="0"/>
                        <a:ea typeface="Times New Roman"/>
                      </a:endParaRPr>
                    </a:p>
                    <a:p>
                      <a:pPr algn="just">
                        <a:spcAft>
                          <a:spcPts val="0"/>
                        </a:spcAft>
                      </a:pPr>
                      <a:endParaRPr lang="en-GB" sz="1600" b="0" dirty="0">
                        <a:latin typeface="Comic Sans MS" panose="030F0702030302020204" pitchFamily="66" charset="0"/>
                        <a:ea typeface="Times New Roman"/>
                      </a:endParaRPr>
                    </a:p>
                    <a:p>
                      <a:pPr algn="just">
                        <a:spcAft>
                          <a:spcPts val="0"/>
                        </a:spcAft>
                      </a:pPr>
                      <a:endParaRPr lang="en-GB" sz="1600" b="0" dirty="0">
                        <a:latin typeface="Comic Sans MS" panose="030F0702030302020204" pitchFamily="66" charset="0"/>
                        <a:ea typeface="Times New Roman"/>
                      </a:endParaRPr>
                    </a:p>
                    <a:p>
                      <a:pPr algn="just">
                        <a:spcAft>
                          <a:spcPts val="0"/>
                        </a:spcAft>
                      </a:pPr>
                      <a:endParaRPr lang="en-GB" sz="1600" b="0" dirty="0">
                        <a:latin typeface="Comic Sans MS" panose="030F0702030302020204" pitchFamily="66" charset="0"/>
                        <a:ea typeface="Times New Roman"/>
                      </a:endParaRPr>
                    </a:p>
                  </a:txBody>
                  <a:tcPr marL="68580" marR="68580" marT="0" marB="0"/>
                </a:tc>
                <a:tc>
                  <a:txBody>
                    <a:bodyPr/>
                    <a:lstStyle/>
                    <a:p>
                      <a:pPr algn="just">
                        <a:spcAft>
                          <a:spcPts val="0"/>
                        </a:spcAft>
                      </a:pPr>
                      <a:r>
                        <a:rPr lang="en-GB" sz="1600" dirty="0">
                          <a:solidFill>
                            <a:schemeClr val="tx1"/>
                          </a:solidFill>
                          <a:latin typeface="Arial" panose="020B0604020202020204" pitchFamily="34" charset="0"/>
                          <a:cs typeface="Arial" panose="020B0604020202020204" pitchFamily="34" charset="0"/>
                        </a:rPr>
                        <a:t>In addition</a:t>
                      </a:r>
                      <a:r>
                        <a:rPr lang="en-GB" sz="1600" baseline="0" dirty="0">
                          <a:solidFill>
                            <a:schemeClr val="tx1"/>
                          </a:solidFill>
                          <a:latin typeface="Arial" panose="020B0604020202020204" pitchFamily="34" charset="0"/>
                          <a:cs typeface="Arial" panose="020B0604020202020204" pitchFamily="34" charset="0"/>
                        </a:rPr>
                        <a:t> to Quality First Teaching, we offer a learning environment which is flexible enough, yet structured, to meet the needs of all members of our school community. We  believe our pupils should enjoy learning and that by providing a curriculum that is creative and topic led, this enhances enthusiasm for learning for all pupils. </a:t>
                      </a:r>
                    </a:p>
                    <a:p>
                      <a:pPr algn="just">
                        <a:spcAft>
                          <a:spcPts val="0"/>
                        </a:spcAft>
                      </a:pPr>
                      <a:r>
                        <a:rPr lang="en-GB" sz="1600" b="0" baseline="0" dirty="0">
                          <a:solidFill>
                            <a:schemeClr val="tx1"/>
                          </a:solidFill>
                          <a:latin typeface="Arial" panose="020B0604020202020204" pitchFamily="34" charset="0"/>
                          <a:ea typeface="Times New Roman"/>
                          <a:cs typeface="Arial" panose="020B0604020202020204" pitchFamily="34" charset="0"/>
                        </a:rPr>
                        <a:t>We want to create an inclusive culture in our school and we aim to be more responsive to the diversity of children's backgrounds, interests, experience, knowledge and skills.</a:t>
                      </a:r>
                    </a:p>
                  </a:txBody>
                  <a:tcPr marL="68580" marR="68580" marT="0" marB="0"/>
                </a:tc>
                <a:extLst>
                  <a:ext uri="{0D108BD9-81ED-4DB2-BD59-A6C34878D82A}">
                    <a16:rowId xmlns:a16="http://schemas.microsoft.com/office/drawing/2014/main" val="10001"/>
                  </a:ext>
                </a:extLst>
              </a:tr>
            </a:tbl>
          </a:graphicData>
        </a:graphic>
      </p:graphicFrame>
      <p:sp>
        <p:nvSpPr>
          <p:cNvPr id="2" name="TextBox 1"/>
          <p:cNvSpPr txBox="1"/>
          <p:nvPr/>
        </p:nvSpPr>
        <p:spPr>
          <a:xfrm>
            <a:off x="838200" y="202442"/>
            <a:ext cx="5562600" cy="369332"/>
          </a:xfrm>
          <a:prstGeom prst="rect">
            <a:avLst/>
          </a:prstGeom>
          <a:noFill/>
        </p:spPr>
        <p:txBody>
          <a:bodyPr wrap="square" rtlCol="0">
            <a:spAutoFit/>
          </a:bodyPr>
          <a:lstStyle/>
          <a:p>
            <a:pPr algn="ctr"/>
            <a:r>
              <a:rPr lang="en-GB" b="1" dirty="0">
                <a:solidFill>
                  <a:schemeClr val="accent2">
                    <a:lumMod val="75000"/>
                  </a:schemeClr>
                </a:solidFill>
              </a:rPr>
              <a:t>Our Lady of Perpetual Succour SEND Information Report </a:t>
            </a:r>
          </a:p>
        </p:txBody>
      </p:sp>
      <p:pic>
        <p:nvPicPr>
          <p:cNvPr id="5" name="Picture 4" descr="10 companies tackling diversity and inclusion | HRD Canada">
            <a:extLst>
              <a:ext uri="{FF2B5EF4-FFF2-40B4-BE49-F238E27FC236}">
                <a16:creationId xmlns:a16="http://schemas.microsoft.com/office/drawing/2014/main" id="{F23BD294-DBBC-47A5-83F1-084FE778AD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038601"/>
            <a:ext cx="2794000" cy="1968500"/>
          </a:xfrm>
          <a:prstGeom prst="rect">
            <a:avLst/>
          </a:prstGeom>
          <a:noFill/>
          <a:ln>
            <a:noFill/>
          </a:ln>
        </p:spPr>
      </p:pic>
      <p:pic>
        <p:nvPicPr>
          <p:cNvPr id="1026" name="Picture 2" descr="Image preview">
            <a:extLst>
              <a:ext uri="{FF2B5EF4-FFF2-40B4-BE49-F238E27FC236}">
                <a16:creationId xmlns:a16="http://schemas.microsoft.com/office/drawing/2014/main" id="{F9E3126E-E121-FD8B-D886-753C3658CD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977875"/>
            <a:ext cx="1581150" cy="210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89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89023161"/>
              </p:ext>
            </p:extLst>
          </p:nvPr>
        </p:nvGraphicFramePr>
        <p:xfrm>
          <a:off x="304800" y="838200"/>
          <a:ext cx="8022232" cy="5852160"/>
        </p:xfrm>
        <a:graphic>
          <a:graphicData uri="http://schemas.openxmlformats.org/drawingml/2006/table">
            <a:tbl>
              <a:tblPr>
                <a:tableStyleId>{69C7853C-536D-4A76-A0AE-DD22124D55A5}</a:tableStyleId>
              </a:tblPr>
              <a:tblGrid>
                <a:gridCol w="2884142">
                  <a:extLst>
                    <a:ext uri="{9D8B030D-6E8A-4147-A177-3AD203B41FA5}">
                      <a16:colId xmlns:a16="http://schemas.microsoft.com/office/drawing/2014/main" val="20000"/>
                    </a:ext>
                  </a:extLst>
                </a:gridCol>
                <a:gridCol w="5138090">
                  <a:extLst>
                    <a:ext uri="{9D8B030D-6E8A-4147-A177-3AD203B41FA5}">
                      <a16:colId xmlns:a16="http://schemas.microsoft.com/office/drawing/2014/main" val="20001"/>
                    </a:ext>
                  </a:extLst>
                </a:gridCol>
              </a:tblGrid>
              <a:tr h="5452196">
                <a:tc>
                  <a:txBody>
                    <a:bodyPr/>
                    <a:lstStyle/>
                    <a:p>
                      <a:pPr algn="just">
                        <a:spcAft>
                          <a:spcPts val="0"/>
                        </a:spcAft>
                      </a:pPr>
                      <a:r>
                        <a:rPr lang="en-GB" sz="1600" dirty="0">
                          <a:latin typeface="Arial" panose="020B0604020202020204" pitchFamily="34" charset="0"/>
                          <a:cs typeface="Arial" panose="020B0604020202020204" pitchFamily="34" charset="0"/>
                        </a:rPr>
                        <a:t>What</a:t>
                      </a:r>
                      <a:r>
                        <a:rPr lang="en-GB" sz="1600" baseline="0" dirty="0">
                          <a:latin typeface="Arial" panose="020B0604020202020204" pitchFamily="34" charset="0"/>
                          <a:cs typeface="Arial" panose="020B0604020202020204" pitchFamily="34" charset="0"/>
                        </a:rPr>
                        <a:t> s</a:t>
                      </a:r>
                      <a:r>
                        <a:rPr lang="en-GB" sz="1600" dirty="0">
                          <a:latin typeface="Arial" panose="020B0604020202020204" pitchFamily="34" charset="0"/>
                          <a:cs typeface="Arial" panose="020B0604020202020204" pitchFamily="34" charset="0"/>
                        </a:rPr>
                        <a:t>upport is available for improving the social emotional and mental</a:t>
                      </a:r>
                      <a:r>
                        <a:rPr lang="en-GB" sz="1600" baseline="0" dirty="0">
                          <a:latin typeface="Arial" panose="020B0604020202020204" pitchFamily="34" charset="0"/>
                          <a:cs typeface="Arial" panose="020B0604020202020204" pitchFamily="34" charset="0"/>
                        </a:rPr>
                        <a:t> health</a:t>
                      </a:r>
                      <a:r>
                        <a:rPr lang="en-GB" sz="1600" dirty="0">
                          <a:latin typeface="Arial" panose="020B0604020202020204" pitchFamily="34" charset="0"/>
                          <a:cs typeface="Arial" panose="020B0604020202020204" pitchFamily="34" charset="0"/>
                        </a:rPr>
                        <a:t> of pupils with special educational</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needs?</a:t>
                      </a:r>
                      <a:endParaRPr lang="en-GB" sz="16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en-GB" sz="1600" dirty="0">
                          <a:solidFill>
                            <a:schemeClr val="tx1"/>
                          </a:solidFill>
                          <a:latin typeface="Arial" panose="020B0604020202020204" pitchFamily="34" charset="0"/>
                          <a:cs typeface="Arial" panose="020B0604020202020204" pitchFamily="34" charset="0"/>
                        </a:rPr>
                        <a:t>Pupils are</a:t>
                      </a:r>
                      <a:r>
                        <a:rPr lang="en-GB" sz="1600" baseline="0" dirty="0">
                          <a:solidFill>
                            <a:schemeClr val="tx1"/>
                          </a:solidFill>
                          <a:latin typeface="Arial" panose="020B0604020202020204" pitchFamily="34" charset="0"/>
                          <a:cs typeface="Arial" panose="020B0604020202020204" pitchFamily="34" charset="0"/>
                        </a:rPr>
                        <a:t> well supported by</a:t>
                      </a:r>
                      <a:r>
                        <a:rPr lang="en-GB" sz="1600" dirty="0">
                          <a:solidFill>
                            <a:schemeClr val="tx1"/>
                          </a:solidFill>
                          <a:latin typeface="Arial" panose="020B060402020202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GB" sz="1600" dirty="0">
                          <a:solidFill>
                            <a:schemeClr val="tx1"/>
                          </a:solidFill>
                          <a:latin typeface="Arial" panose="020B0604020202020204" pitchFamily="34" charset="0"/>
                          <a:cs typeface="Arial" panose="020B0604020202020204" pitchFamily="34" charset="0"/>
                        </a:rPr>
                        <a:t>Extensive</a:t>
                      </a:r>
                      <a:r>
                        <a:rPr lang="en-GB" sz="1600" baseline="0" dirty="0">
                          <a:solidFill>
                            <a:schemeClr val="tx1"/>
                          </a:solidFill>
                          <a:latin typeface="Arial" panose="020B0604020202020204" pitchFamily="34" charset="0"/>
                          <a:cs typeface="Arial" panose="020B0604020202020204" pitchFamily="34" charset="0"/>
                        </a:rPr>
                        <a:t> pastoral care</a:t>
                      </a: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GB" sz="1600" baseline="0" dirty="0">
                          <a:solidFill>
                            <a:schemeClr val="tx1"/>
                          </a:solidFill>
                          <a:latin typeface="Arial" panose="020B0604020202020204" pitchFamily="34" charset="0"/>
                          <a:cs typeface="Arial" panose="020B0604020202020204" pitchFamily="34" charset="0"/>
                        </a:rPr>
                        <a:t>Caring and respectful ethos</a:t>
                      </a:r>
                    </a:p>
                    <a:p>
                      <a:pPr marL="342900" lvl="0" indent="-342900" algn="just">
                        <a:spcAft>
                          <a:spcPts val="0"/>
                        </a:spcAft>
                        <a:buFont typeface="Symbol"/>
                        <a:buChar char=""/>
                      </a:pPr>
                      <a:r>
                        <a:rPr lang="en-GB" sz="1600" dirty="0">
                          <a:solidFill>
                            <a:schemeClr val="tx1"/>
                          </a:solidFill>
                          <a:latin typeface="Arial" panose="020B0604020202020204" pitchFamily="34" charset="0"/>
                          <a:cs typeface="Arial" panose="020B0604020202020204" pitchFamily="34" charset="0"/>
                        </a:rPr>
                        <a:t>An anti-bullying policy that is supported by</a:t>
                      </a:r>
                      <a:r>
                        <a:rPr lang="en-GB" sz="1600" baseline="0" dirty="0">
                          <a:solidFill>
                            <a:schemeClr val="tx1"/>
                          </a:solidFill>
                          <a:latin typeface="Arial" panose="020B0604020202020204" pitchFamily="34" charset="0"/>
                          <a:cs typeface="Arial" panose="020B0604020202020204" pitchFamily="34" charset="0"/>
                        </a:rPr>
                        <a:t> a whole school ethos</a:t>
                      </a:r>
                      <a:endParaRPr lang="en-GB" sz="1600" dirty="0">
                        <a:solidFill>
                          <a:schemeClr val="tx1"/>
                        </a:solidFill>
                        <a:latin typeface="Arial" panose="020B0604020202020204" pitchFamily="34" charset="0"/>
                        <a:cs typeface="Arial" panose="020B0604020202020204" pitchFamily="34" charset="0"/>
                      </a:endParaRPr>
                    </a:p>
                    <a:p>
                      <a:pPr marL="342900" lvl="0" indent="-342900" algn="just">
                        <a:spcAft>
                          <a:spcPts val="0"/>
                        </a:spcAft>
                        <a:buFont typeface="Symbol"/>
                        <a:buChar char=""/>
                      </a:pPr>
                      <a:r>
                        <a:rPr lang="en-GB" sz="1600" baseline="0" dirty="0">
                          <a:solidFill>
                            <a:schemeClr val="tx1"/>
                          </a:solidFill>
                          <a:latin typeface="Arial" panose="020B0604020202020204" pitchFamily="34" charset="0"/>
                          <a:cs typeface="Arial" panose="020B0604020202020204" pitchFamily="34" charset="0"/>
                        </a:rPr>
                        <a:t>Play leaders to support playtime</a:t>
                      </a:r>
                    </a:p>
                    <a:p>
                      <a:pPr marL="342900" lvl="0" indent="-342900" algn="just">
                        <a:spcAft>
                          <a:spcPts val="0"/>
                        </a:spcAft>
                        <a:buFont typeface="Symbol"/>
                        <a:buChar char=""/>
                      </a:pPr>
                      <a:r>
                        <a:rPr lang="en-GB" sz="1600" dirty="0">
                          <a:solidFill>
                            <a:schemeClr val="tx1"/>
                          </a:solidFill>
                          <a:latin typeface="Arial" panose="020B0604020202020204" pitchFamily="34" charset="0"/>
                          <a:cs typeface="Arial" panose="020B0604020202020204" pitchFamily="34" charset="0"/>
                        </a:rPr>
                        <a:t>Targeted support for individual pupils </a:t>
                      </a:r>
                    </a:p>
                    <a:p>
                      <a:pPr marL="342900" lvl="0" indent="-342900" algn="just">
                        <a:spcAft>
                          <a:spcPts val="0"/>
                        </a:spcAft>
                        <a:buFont typeface="Symbol"/>
                        <a:buChar char=""/>
                      </a:pPr>
                      <a:r>
                        <a:rPr lang="en-GB" sz="1600" dirty="0">
                          <a:solidFill>
                            <a:schemeClr val="tx1"/>
                          </a:solidFill>
                          <a:latin typeface="Arial" panose="020B0604020202020204" pitchFamily="34" charset="0"/>
                          <a:cs typeface="Arial" panose="020B0604020202020204" pitchFamily="34" charset="0"/>
                        </a:rPr>
                        <a:t>Sports</a:t>
                      </a:r>
                      <a:r>
                        <a:rPr lang="en-GB" sz="1600" baseline="0" dirty="0">
                          <a:solidFill>
                            <a:schemeClr val="tx1"/>
                          </a:solidFill>
                          <a:latin typeface="Arial" panose="020B0604020202020204" pitchFamily="34" charset="0"/>
                          <a:cs typeface="Arial" panose="020B0604020202020204" pitchFamily="34" charset="0"/>
                        </a:rPr>
                        <a:t> Ambassadors</a:t>
                      </a:r>
                    </a:p>
                    <a:p>
                      <a:pPr marL="342900" lvl="0" indent="-342900" algn="just">
                        <a:spcAft>
                          <a:spcPts val="0"/>
                        </a:spcAft>
                        <a:buFont typeface="Symbol"/>
                        <a:buChar char=""/>
                      </a:pPr>
                      <a:r>
                        <a:rPr lang="en-GB" sz="1600" dirty="0">
                          <a:solidFill>
                            <a:schemeClr val="tx1"/>
                          </a:solidFill>
                          <a:latin typeface="Arial" panose="020B0604020202020204" pitchFamily="34" charset="0"/>
                          <a:cs typeface="Arial" panose="020B0604020202020204" pitchFamily="34" charset="0"/>
                        </a:rPr>
                        <a:t>School</a:t>
                      </a:r>
                      <a:r>
                        <a:rPr lang="en-GB" sz="1600" baseline="0" dirty="0">
                          <a:solidFill>
                            <a:schemeClr val="tx1"/>
                          </a:solidFill>
                          <a:latin typeface="Arial" panose="020B0604020202020204" pitchFamily="34" charset="0"/>
                          <a:cs typeface="Arial" panose="020B0604020202020204" pitchFamily="34" charset="0"/>
                        </a:rPr>
                        <a:t> Council</a:t>
                      </a: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GB" sz="1600" baseline="0" dirty="0">
                          <a:solidFill>
                            <a:schemeClr val="tx1"/>
                          </a:solidFill>
                          <a:latin typeface="Arial" panose="020B0604020202020204" pitchFamily="34" charset="0"/>
                          <a:cs typeface="Arial" panose="020B0604020202020204" pitchFamily="34" charset="0"/>
                        </a:rPr>
                        <a:t>Pupil Voice</a:t>
                      </a: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GB" sz="1600" baseline="0" dirty="0">
                          <a:solidFill>
                            <a:schemeClr val="tx1"/>
                          </a:solidFill>
                          <a:latin typeface="Arial" panose="020B0604020202020204" pitchFamily="34" charset="0"/>
                          <a:cs typeface="Arial" panose="020B0604020202020204" pitchFamily="34" charset="0"/>
                        </a:rPr>
                        <a:t>Wellbeing ambassadors</a:t>
                      </a: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GB" sz="1600" baseline="0" dirty="0">
                          <a:solidFill>
                            <a:schemeClr val="tx1"/>
                          </a:solidFill>
                          <a:latin typeface="Arial" panose="020B0604020202020204" pitchFamily="34" charset="0"/>
                          <a:cs typeface="Arial" panose="020B0604020202020204" pitchFamily="34" charset="0"/>
                        </a:rPr>
                        <a:t>ELSA groups</a:t>
                      </a: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GB" sz="1600" baseline="0" dirty="0">
                          <a:solidFill>
                            <a:schemeClr val="tx1"/>
                          </a:solidFill>
                          <a:latin typeface="Arial" panose="020B0604020202020204" pitchFamily="34" charset="0"/>
                          <a:cs typeface="Arial" panose="020B0604020202020204" pitchFamily="34" charset="0"/>
                        </a:rPr>
                        <a:t>EBSNA support</a:t>
                      </a: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GB" sz="1600" baseline="0" dirty="0">
                          <a:solidFill>
                            <a:schemeClr val="tx1"/>
                          </a:solidFill>
                          <a:latin typeface="Arial" panose="020B0604020202020204" pitchFamily="34" charset="0"/>
                          <a:cs typeface="Arial" panose="020B0604020202020204" pitchFamily="34" charset="0"/>
                        </a:rPr>
                        <a:t>MHST support</a:t>
                      </a:r>
                    </a:p>
                    <a:p>
                      <a:pPr marL="0" marR="0" lvl="0" indent="0" algn="just" defTabSz="914400" rtl="0" eaLnBrk="1" fontAlgn="auto" latinLnBrk="0" hangingPunct="1">
                        <a:lnSpc>
                          <a:spcPct val="100000"/>
                        </a:lnSpc>
                        <a:spcBef>
                          <a:spcPts val="0"/>
                        </a:spcBef>
                        <a:spcAft>
                          <a:spcPts val="0"/>
                        </a:spcAft>
                        <a:buClrTx/>
                        <a:buSzTx/>
                        <a:buFont typeface="Symbol"/>
                        <a:buNone/>
                        <a:tabLst/>
                        <a:defRPr/>
                      </a:pPr>
                      <a:r>
                        <a:rPr lang="en-GB" sz="1600" baseline="0" dirty="0">
                          <a:solidFill>
                            <a:schemeClr val="tx1"/>
                          </a:solidFill>
                          <a:latin typeface="Arial" panose="020B0604020202020204" pitchFamily="34" charset="0"/>
                          <a:cs typeface="Arial" panose="020B0604020202020204" pitchFamily="34" charset="0"/>
                        </a:rPr>
                        <a:t>Positive relationships and raised self-esteem in pupils as a result of:</a:t>
                      </a:r>
                    </a:p>
                    <a:p>
                      <a:pPr marL="342900" lvl="0" indent="-342900" algn="just">
                        <a:spcAft>
                          <a:spcPts val="0"/>
                        </a:spcAft>
                        <a:buFont typeface="Symbol"/>
                        <a:buChar char=""/>
                      </a:pPr>
                      <a:r>
                        <a:rPr lang="en-GB" sz="1600" baseline="0" dirty="0">
                          <a:solidFill>
                            <a:schemeClr val="tx1"/>
                          </a:solidFill>
                          <a:latin typeface="Arial" panose="020B0604020202020204" pitchFamily="34" charset="0"/>
                          <a:cs typeface="Arial" panose="020B0604020202020204" pitchFamily="34" charset="0"/>
                        </a:rPr>
                        <a:t>After school clubs</a:t>
                      </a:r>
                    </a:p>
                    <a:p>
                      <a:pPr marL="342900" lvl="0" indent="-342900" algn="just">
                        <a:spcAft>
                          <a:spcPts val="0"/>
                        </a:spcAft>
                        <a:buFont typeface="Symbol"/>
                        <a:buChar char=""/>
                      </a:pPr>
                      <a:r>
                        <a:rPr lang="en-GB" sz="1600" baseline="0" dirty="0">
                          <a:solidFill>
                            <a:schemeClr val="tx1"/>
                          </a:solidFill>
                          <a:latin typeface="Arial" panose="020B0604020202020204" pitchFamily="34" charset="0"/>
                          <a:cs typeface="Arial" panose="020B0604020202020204" pitchFamily="34" charset="0"/>
                        </a:rPr>
                        <a:t>Regular performances</a:t>
                      </a:r>
                    </a:p>
                    <a:p>
                      <a:pPr marL="342900" lvl="0" indent="-342900" algn="just">
                        <a:spcAft>
                          <a:spcPts val="0"/>
                        </a:spcAft>
                        <a:buFont typeface="Symbol"/>
                        <a:buChar char=""/>
                      </a:pPr>
                      <a:r>
                        <a:rPr lang="en-GB" sz="1600" baseline="0" dirty="0">
                          <a:solidFill>
                            <a:schemeClr val="tx1"/>
                          </a:solidFill>
                          <a:latin typeface="Arial" panose="020B0604020202020204" pitchFamily="34" charset="0"/>
                          <a:cs typeface="Arial" panose="020B0604020202020204" pitchFamily="34" charset="0"/>
                        </a:rPr>
                        <a:t>Class assemblies </a:t>
                      </a:r>
                    </a:p>
                    <a:p>
                      <a:pPr marL="342900" lvl="0" indent="-342900" algn="just">
                        <a:spcAft>
                          <a:spcPts val="0"/>
                        </a:spcAft>
                        <a:buFont typeface="Symbol"/>
                        <a:buChar char=""/>
                      </a:pPr>
                      <a:r>
                        <a:rPr lang="en-GB" sz="1600" baseline="0" dirty="0">
                          <a:solidFill>
                            <a:schemeClr val="tx1"/>
                          </a:solidFill>
                          <a:latin typeface="Arial" panose="020B0604020202020204" pitchFamily="34" charset="0"/>
                          <a:cs typeface="Arial" panose="020B0604020202020204" pitchFamily="34" charset="0"/>
                        </a:rPr>
                        <a:t>KS2 residential trip, including adventurous   activities.</a:t>
                      </a:r>
                    </a:p>
                    <a:p>
                      <a:pPr marL="342900" lvl="0" indent="-342900" algn="just">
                        <a:spcAft>
                          <a:spcPts val="0"/>
                        </a:spcAft>
                        <a:buFont typeface="Symbol"/>
                        <a:buChar char=""/>
                      </a:pPr>
                      <a:r>
                        <a:rPr lang="en-GB" sz="1600" baseline="0" dirty="0">
                          <a:solidFill>
                            <a:schemeClr val="tx1"/>
                          </a:solidFill>
                          <a:latin typeface="Arial" panose="020B0604020202020204" pitchFamily="34" charset="0"/>
                          <a:cs typeface="Arial" panose="020B0604020202020204" pitchFamily="34" charset="0"/>
                        </a:rPr>
                        <a:t>Sports Specialist teaches all classes throughout the year.</a:t>
                      </a:r>
                    </a:p>
                    <a:p>
                      <a:pPr marL="342900" lvl="0" indent="-342900" algn="just">
                        <a:spcAft>
                          <a:spcPts val="0"/>
                        </a:spcAft>
                        <a:buFont typeface="Symbol"/>
                        <a:buChar char=""/>
                      </a:pPr>
                      <a:r>
                        <a:rPr lang="en-GB" sz="1600" baseline="0" dirty="0">
                          <a:solidFill>
                            <a:schemeClr val="tx1"/>
                          </a:solidFill>
                          <a:latin typeface="Arial" panose="020B0604020202020204" pitchFamily="34" charset="0"/>
                          <a:cs typeface="Arial" panose="020B0604020202020204" pitchFamily="34" charset="0"/>
                        </a:rPr>
                        <a:t>Specialist Language teacher</a:t>
                      </a:r>
                    </a:p>
                  </a:txBody>
                  <a:tcPr marL="68580" marR="68580" marT="0" marB="0"/>
                </a:tc>
                <a:extLst>
                  <a:ext uri="{0D108BD9-81ED-4DB2-BD59-A6C34878D82A}">
                    <a16:rowId xmlns:a16="http://schemas.microsoft.com/office/drawing/2014/main" val="10000"/>
                  </a:ext>
                </a:extLst>
              </a:tr>
            </a:tbl>
          </a:graphicData>
        </a:graphic>
      </p:graphicFrame>
      <p:sp>
        <p:nvSpPr>
          <p:cNvPr id="72714" name="Rectangle 2"/>
          <p:cNvSpPr>
            <a:spLocks noChangeArrowheads="1"/>
          </p:cNvSpPr>
          <p:nvPr/>
        </p:nvSpPr>
        <p:spPr bwMode="auto">
          <a:xfrm>
            <a:off x="677514" y="285750"/>
            <a:ext cx="7475886" cy="369332"/>
          </a:xfrm>
          <a:prstGeom prst="rect">
            <a:avLst/>
          </a:prstGeom>
          <a:noFill/>
          <a:ln w="9525">
            <a:noFill/>
            <a:miter lim="800000"/>
            <a:headEnd/>
            <a:tailEnd/>
          </a:ln>
        </p:spPr>
        <p:txBody>
          <a:bodyPr wrap="square">
            <a:spAutoFit/>
          </a:bodyPr>
          <a:lstStyle/>
          <a:p>
            <a:r>
              <a:rPr lang="en-GB" b="1" dirty="0">
                <a:solidFill>
                  <a:schemeClr val="accent2">
                    <a:lumMod val="75000"/>
                  </a:schemeClr>
                </a:solidFill>
                <a:cs typeface="Times New Roman" pitchFamily="18" charset="0"/>
              </a:rPr>
              <a:t>Our Lady of Perpetual Succour Primary School SEND Information Report</a:t>
            </a:r>
            <a:endParaRPr lang="en-GB" dirty="0">
              <a:solidFill>
                <a:schemeClr val="accent2">
                  <a:lumMod val="75000"/>
                </a:scheme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9645" t="65853"/>
          <a:stretch/>
        </p:blipFill>
        <p:spPr>
          <a:xfrm rot="21396621">
            <a:off x="1665294" y="4373842"/>
            <a:ext cx="1181093" cy="1332536"/>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1593" r="3985" b="50000"/>
          <a:stretch/>
        </p:blipFill>
        <p:spPr>
          <a:xfrm rot="20724406">
            <a:off x="393930" y="4296862"/>
            <a:ext cx="1233054" cy="1510496"/>
          </a:xfrm>
          <a:prstGeom prst="rect">
            <a:avLst/>
          </a:prstGeom>
        </p:spPr>
      </p:pic>
      <p:sp>
        <p:nvSpPr>
          <p:cNvPr id="6" name="TextBox 5"/>
          <p:cNvSpPr txBox="1"/>
          <p:nvPr/>
        </p:nvSpPr>
        <p:spPr>
          <a:xfrm>
            <a:off x="381000" y="2107336"/>
            <a:ext cx="2900874" cy="584775"/>
          </a:xfrm>
          <a:prstGeom prst="rect">
            <a:avLst/>
          </a:prstGeom>
          <a:noFill/>
        </p:spPr>
        <p:txBody>
          <a:bodyPr wrap="square" rtlCol="0">
            <a:spAutoFit/>
          </a:bodyPr>
          <a:lstStyle/>
          <a:p>
            <a:r>
              <a:rPr lang="en-GB" sz="1600" b="1" dirty="0">
                <a:solidFill>
                  <a:srgbClr val="FF0000"/>
                </a:solidFill>
                <a:latin typeface="Arial" panose="020B0604020202020204" pitchFamily="34" charset="0"/>
                <a:cs typeface="Arial" panose="020B0604020202020204" pitchFamily="34" charset="0"/>
              </a:rPr>
              <a:t>YEAR 6 RESIDENTIAL</a:t>
            </a:r>
          </a:p>
          <a:p>
            <a:r>
              <a:rPr lang="en-GB" sz="1600" b="1" dirty="0">
                <a:solidFill>
                  <a:srgbClr val="FF0000"/>
                </a:solidFill>
                <a:latin typeface="Arial" panose="020B0604020202020204" pitchFamily="34" charset="0"/>
                <a:cs typeface="Arial" panose="020B0604020202020204" pitchFamily="34" charset="0"/>
              </a:rPr>
              <a:t>- </a:t>
            </a:r>
            <a:r>
              <a:rPr lang="en-GB" sz="1600" b="1" dirty="0" err="1">
                <a:solidFill>
                  <a:srgbClr val="FF0000"/>
                </a:solidFill>
                <a:latin typeface="Arial" panose="020B0604020202020204" pitchFamily="34" charset="0"/>
                <a:cs typeface="Arial" panose="020B0604020202020204" pitchFamily="34" charset="0"/>
              </a:rPr>
              <a:t>Plas</a:t>
            </a:r>
            <a:r>
              <a:rPr lang="en-GB" sz="1600" b="1" dirty="0">
                <a:solidFill>
                  <a:srgbClr val="FF0000"/>
                </a:solidFill>
                <a:latin typeface="Arial" panose="020B0604020202020204" pitchFamily="34" charset="0"/>
                <a:cs typeface="Arial" panose="020B0604020202020204" pitchFamily="34" charset="0"/>
              </a:rPr>
              <a:t> Menai</a:t>
            </a:r>
          </a:p>
        </p:txBody>
      </p:sp>
      <p:sp>
        <p:nvSpPr>
          <p:cNvPr id="7" name="TextBox 6"/>
          <p:cNvSpPr txBox="1"/>
          <p:nvPr/>
        </p:nvSpPr>
        <p:spPr>
          <a:xfrm>
            <a:off x="1511982" y="5820603"/>
            <a:ext cx="163830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Anti- Bullying</a:t>
            </a:r>
          </a:p>
        </p:txBody>
      </p:sp>
      <p:pic>
        <p:nvPicPr>
          <p:cNvPr id="8" name="Picture 7"/>
          <p:cNvPicPr>
            <a:picLocks noChangeAspect="1"/>
          </p:cNvPicPr>
          <p:nvPr/>
        </p:nvPicPr>
        <p:blipFill>
          <a:blip r:embed="rId4"/>
          <a:stretch>
            <a:fillRect/>
          </a:stretch>
        </p:blipFill>
        <p:spPr>
          <a:xfrm>
            <a:off x="381000" y="2699465"/>
            <a:ext cx="2599087" cy="13278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0019041"/>
              </p:ext>
            </p:extLst>
          </p:nvPr>
        </p:nvGraphicFramePr>
        <p:xfrm>
          <a:off x="228600" y="583645"/>
          <a:ext cx="8686799" cy="6152435"/>
        </p:xfrm>
        <a:graphic>
          <a:graphicData uri="http://schemas.openxmlformats.org/drawingml/2006/table">
            <a:tbl>
              <a:tblPr>
                <a:tableStyleId>{69C7853C-536D-4A76-A0AE-DD22124D55A5}</a:tableStyleId>
              </a:tblPr>
              <a:tblGrid>
                <a:gridCol w="3123067">
                  <a:extLst>
                    <a:ext uri="{9D8B030D-6E8A-4147-A177-3AD203B41FA5}">
                      <a16:colId xmlns:a16="http://schemas.microsoft.com/office/drawing/2014/main" val="20000"/>
                    </a:ext>
                  </a:extLst>
                </a:gridCol>
                <a:gridCol w="5563732">
                  <a:extLst>
                    <a:ext uri="{9D8B030D-6E8A-4147-A177-3AD203B41FA5}">
                      <a16:colId xmlns:a16="http://schemas.microsoft.com/office/drawing/2014/main" val="20001"/>
                    </a:ext>
                  </a:extLst>
                </a:gridCol>
              </a:tblGrid>
              <a:tr h="221863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How</a:t>
                      </a:r>
                      <a:r>
                        <a:rPr lang="en-GB" sz="1600" baseline="0" dirty="0">
                          <a:latin typeface="Arial" panose="020B0604020202020204" pitchFamily="34" charset="0"/>
                          <a:cs typeface="Arial" panose="020B0604020202020204" pitchFamily="34" charset="0"/>
                        </a:rPr>
                        <a:t> do we adapt the curriculum to support our children with SEND?</a:t>
                      </a:r>
                    </a:p>
                    <a:p>
                      <a:pPr algn="just">
                        <a:spcAft>
                          <a:spcPts val="0"/>
                        </a:spcAft>
                      </a:pPr>
                      <a:endParaRPr lang="en-GB" sz="1600" dirty="0">
                        <a:latin typeface="Arial" panose="020B0604020202020204" pitchFamily="34" charset="0"/>
                        <a:cs typeface="Arial" panose="020B0604020202020204" pitchFamily="34" charset="0"/>
                      </a:endParaRPr>
                    </a:p>
                    <a:p>
                      <a:pPr algn="just">
                        <a:spcAft>
                          <a:spcPts val="0"/>
                        </a:spcAft>
                      </a:pPr>
                      <a:r>
                        <a:rPr lang="en-GB" sz="1400" dirty="0">
                          <a:latin typeface="Arial" panose="020B0604020202020204" pitchFamily="34" charset="0"/>
                          <a:cs typeface="Arial" panose="020B0604020202020204" pitchFamily="34" charset="0"/>
                        </a:rPr>
                        <a:t>A</a:t>
                      </a:r>
                      <a:r>
                        <a:rPr lang="en-GB" sz="1400" baseline="0" dirty="0">
                          <a:latin typeface="Arial" panose="020B0604020202020204" pitchFamily="34" charset="0"/>
                          <a:cs typeface="Arial" panose="020B0604020202020204" pitchFamily="34" charset="0"/>
                        </a:rPr>
                        <a:t> Reception child</a:t>
                      </a:r>
                      <a:r>
                        <a:rPr lang="en-GB" sz="1400" dirty="0">
                          <a:latin typeface="Arial" panose="020B0604020202020204" pitchFamily="34" charset="0"/>
                          <a:cs typeface="Arial" panose="020B0604020202020204" pitchFamily="34" charset="0"/>
                        </a:rPr>
                        <a:t> </a:t>
                      </a:r>
                    </a:p>
                    <a:p>
                      <a:pPr algn="just">
                        <a:spcAft>
                          <a:spcPts val="0"/>
                        </a:spcAft>
                      </a:pPr>
                      <a:r>
                        <a:rPr lang="en-GB" sz="1400" dirty="0">
                          <a:latin typeface="Arial" panose="020B0604020202020204" pitchFamily="34" charset="0"/>
                          <a:cs typeface="Arial" panose="020B0604020202020204" pitchFamily="34" charset="0"/>
                        </a:rPr>
                        <a:t>using ICT to</a:t>
                      </a:r>
                      <a:r>
                        <a:rPr lang="en-GB" sz="1400" baseline="0" dirty="0">
                          <a:latin typeface="Arial" panose="020B0604020202020204" pitchFamily="34" charset="0"/>
                          <a:cs typeface="Arial" panose="020B0604020202020204" pitchFamily="34" charset="0"/>
                        </a:rPr>
                        <a:t> s</a:t>
                      </a:r>
                      <a:r>
                        <a:rPr lang="en-GB" sz="1400" dirty="0">
                          <a:latin typeface="Arial" panose="020B0604020202020204" pitchFamily="34" charset="0"/>
                          <a:cs typeface="Arial" panose="020B0604020202020204" pitchFamily="34" charset="0"/>
                        </a:rPr>
                        <a:t>upport</a:t>
                      </a:r>
                    </a:p>
                    <a:p>
                      <a:pPr algn="just">
                        <a:spcAft>
                          <a:spcPts val="0"/>
                        </a:spcAft>
                      </a:pPr>
                      <a:r>
                        <a:rPr lang="en-GB" sz="1400" dirty="0">
                          <a:latin typeface="Arial" panose="020B0604020202020204" pitchFamily="34" charset="0"/>
                          <a:cs typeface="Arial" panose="020B0604020202020204" pitchFamily="34" charset="0"/>
                        </a:rPr>
                        <a:t>English.</a:t>
                      </a:r>
                    </a:p>
                  </a:txBody>
                  <a:tcPr marL="68580" marR="68580" marT="0" marB="0"/>
                </a:tc>
                <a:tc>
                  <a:txBody>
                    <a:bodyPr/>
                    <a:lstStyle/>
                    <a:p>
                      <a:pPr algn="just">
                        <a:spcAft>
                          <a:spcPts val="0"/>
                        </a:spcAft>
                      </a:pPr>
                      <a:r>
                        <a:rPr lang="en-GB" sz="1600" baseline="0" dirty="0">
                          <a:solidFill>
                            <a:schemeClr val="tx1"/>
                          </a:solidFill>
                          <a:latin typeface="Arial" panose="020B0604020202020204" pitchFamily="34" charset="0"/>
                          <a:cs typeface="Arial" panose="020B0604020202020204" pitchFamily="34" charset="0"/>
                        </a:rPr>
                        <a:t>We adapt teaching by :</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Groupings that target specific levels of progress;</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Using a range of resources to suit the learner e.g. making use of the outdoors, working with materials, using digital technology</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Employing different teaching styles</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Appropriate choices of texts and topics</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Access arrangements for  tests and or examinations</a:t>
                      </a:r>
                    </a:p>
                    <a:p>
                      <a:pPr marL="285750" indent="-285750" algn="just">
                        <a:spcAft>
                          <a:spcPts val="0"/>
                        </a:spcAft>
                        <a:buFont typeface="Arial" panose="020B0604020202020204" pitchFamily="34" charset="0"/>
                        <a:buChar char="•"/>
                      </a:pPr>
                      <a:r>
                        <a:rPr lang="en-GB" sz="1600" baseline="0" dirty="0">
                          <a:solidFill>
                            <a:schemeClr val="tx1"/>
                          </a:solidFill>
                          <a:latin typeface="Arial" panose="020B0604020202020204" pitchFamily="34" charset="0"/>
                          <a:cs typeface="Arial" panose="020B0604020202020204" pitchFamily="34" charset="0"/>
                        </a:rPr>
                        <a:t>Additional adult support</a:t>
                      </a:r>
                      <a:endParaRPr lang="en-GB" sz="1600" b="0" baseline="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3933796">
                <a:tc>
                  <a:txBody>
                    <a:bodyPr/>
                    <a:lstStyle/>
                    <a:p>
                      <a:pPr algn="just">
                        <a:spcAft>
                          <a:spcPts val="0"/>
                        </a:spcAft>
                      </a:pPr>
                      <a:r>
                        <a:rPr lang="en-GB" sz="1600" b="0" dirty="0">
                          <a:latin typeface="Arial" panose="020B0604020202020204" pitchFamily="34" charset="0"/>
                          <a:cs typeface="Arial" panose="020B0604020202020204" pitchFamily="34" charset="0"/>
                        </a:rPr>
                        <a:t>What SEND</a:t>
                      </a:r>
                      <a:r>
                        <a:rPr lang="en-GB" sz="1600" b="0" baseline="0" dirty="0">
                          <a:latin typeface="Arial" panose="020B0604020202020204" pitchFamily="34" charset="0"/>
                          <a:cs typeface="Arial" panose="020B0604020202020204" pitchFamily="34" charset="0"/>
                        </a:rPr>
                        <a:t> </a:t>
                      </a:r>
                      <a:r>
                        <a:rPr lang="en-GB" sz="1600" b="0" dirty="0">
                          <a:latin typeface="Arial" panose="020B0604020202020204" pitchFamily="34" charset="0"/>
                          <a:cs typeface="Arial" panose="020B0604020202020204" pitchFamily="34" charset="0"/>
                        </a:rPr>
                        <a:t>expertise to our staff at</a:t>
                      </a:r>
                      <a:r>
                        <a:rPr lang="en-GB" sz="1600" b="0" baseline="0" dirty="0">
                          <a:latin typeface="Arial" panose="020B0604020202020204" pitchFamily="34" charset="0"/>
                          <a:cs typeface="Arial" panose="020B0604020202020204" pitchFamily="34" charset="0"/>
                        </a:rPr>
                        <a:t> Our Lady’s have? </a:t>
                      </a:r>
                      <a:endParaRPr lang="en-GB" sz="1600" b="0"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en-GB" sz="1600" dirty="0">
                          <a:solidFill>
                            <a:schemeClr val="tx1"/>
                          </a:solidFill>
                          <a:latin typeface="Arial" panose="020B0604020202020204" pitchFamily="34" charset="0"/>
                          <a:cs typeface="Arial" panose="020B0604020202020204" pitchFamily="34" charset="0"/>
                        </a:rPr>
                        <a:t>All Staff have had</a:t>
                      </a:r>
                      <a:r>
                        <a:rPr lang="en-GB" sz="1600" baseline="0" dirty="0">
                          <a:solidFill>
                            <a:schemeClr val="tx1"/>
                          </a:solidFill>
                          <a:latin typeface="Arial" panose="020B0604020202020204" pitchFamily="34" charset="0"/>
                          <a:cs typeface="Arial" panose="020B0604020202020204" pitchFamily="34" charset="0"/>
                        </a:rPr>
                        <a:t> Training on the SEND Code of Practice, Speech and Language support, Growth Mindset, Autism awareness, attachment difficulties and how to be a Dyslexia friendly school. </a:t>
                      </a:r>
                      <a:r>
                        <a:rPr lang="en-GB" sz="1600" dirty="0">
                          <a:solidFill>
                            <a:schemeClr val="tx1"/>
                          </a:solidFill>
                          <a:latin typeface="Arial" panose="020B0604020202020204" pitchFamily="34" charset="0"/>
                          <a:cs typeface="Arial" panose="020B0604020202020204" pitchFamily="34" charset="0"/>
                        </a:rPr>
                        <a:t>We have individual</a:t>
                      </a:r>
                      <a:r>
                        <a:rPr lang="en-GB" sz="1600" baseline="0" dirty="0">
                          <a:solidFill>
                            <a:schemeClr val="tx1"/>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staff</a:t>
                      </a:r>
                      <a:r>
                        <a:rPr lang="en-GB" sz="1600" baseline="0" dirty="0">
                          <a:solidFill>
                            <a:schemeClr val="tx1"/>
                          </a:solidFill>
                          <a:latin typeface="Arial" panose="020B0604020202020204" pitchFamily="34" charset="0"/>
                          <a:cs typeface="Arial" panose="020B0604020202020204" pitchFamily="34" charset="0"/>
                        </a:rPr>
                        <a:t> trained in:</a:t>
                      </a:r>
                    </a:p>
                    <a:p>
                      <a:pPr marL="285750" indent="-285750" algn="l">
                        <a:spcAft>
                          <a:spcPts val="0"/>
                        </a:spcAft>
                        <a:buFont typeface="Arial" panose="020B0604020202020204" pitchFamily="34" charset="0"/>
                        <a:buChar char="•"/>
                      </a:pPr>
                      <a:r>
                        <a:rPr lang="en-GB" sz="1600" b="1" baseline="0" dirty="0">
                          <a:solidFill>
                            <a:schemeClr val="tx1"/>
                          </a:solidFill>
                          <a:latin typeface="Arial" panose="020B0604020202020204" pitchFamily="34" charset="0"/>
                          <a:cs typeface="Arial" panose="020B0604020202020204" pitchFamily="34" charset="0"/>
                        </a:rPr>
                        <a:t>Early Maths Intervention</a:t>
                      </a:r>
                    </a:p>
                    <a:p>
                      <a:pPr marL="285750" indent="-285750" algn="l">
                        <a:spcAft>
                          <a:spcPts val="0"/>
                        </a:spcAft>
                        <a:buFont typeface="Arial" panose="020B0604020202020204" pitchFamily="34" charset="0"/>
                        <a:buChar char="•"/>
                      </a:pPr>
                      <a:r>
                        <a:rPr lang="en-GB" sz="1600" b="1" baseline="0" dirty="0">
                          <a:solidFill>
                            <a:schemeClr val="tx1"/>
                          </a:solidFill>
                          <a:latin typeface="Arial" panose="020B0604020202020204" pitchFamily="34" charset="0"/>
                          <a:cs typeface="Arial" panose="020B0604020202020204" pitchFamily="34" charset="0"/>
                        </a:rPr>
                        <a:t>Talk Boost</a:t>
                      </a:r>
                    </a:p>
                    <a:p>
                      <a:pPr marL="285750" indent="-285750" algn="l">
                        <a:spcAft>
                          <a:spcPts val="0"/>
                        </a:spcAft>
                        <a:buFont typeface="Arial" panose="020B0604020202020204" pitchFamily="34" charset="0"/>
                        <a:buChar char="•"/>
                      </a:pPr>
                      <a:r>
                        <a:rPr lang="en-GB" sz="1600" b="1" baseline="0" dirty="0">
                          <a:solidFill>
                            <a:schemeClr val="tx1"/>
                          </a:solidFill>
                          <a:latin typeface="Arial" panose="020B0604020202020204" pitchFamily="34" charset="0"/>
                          <a:cs typeface="Arial" panose="020B0604020202020204" pitchFamily="34" charset="0"/>
                        </a:rPr>
                        <a:t>Colourful Stories</a:t>
                      </a:r>
                    </a:p>
                    <a:p>
                      <a:pPr marL="285750" indent="-285750" algn="l">
                        <a:spcAft>
                          <a:spcPts val="0"/>
                        </a:spcAft>
                        <a:buFont typeface="Arial" panose="020B0604020202020204" pitchFamily="34" charset="0"/>
                        <a:buChar char="•"/>
                      </a:pPr>
                      <a:r>
                        <a:rPr lang="en-GB" sz="1600" b="1" baseline="0" dirty="0">
                          <a:solidFill>
                            <a:schemeClr val="tx1"/>
                          </a:solidFill>
                          <a:latin typeface="Arial" panose="020B0604020202020204" pitchFamily="34" charset="0"/>
                          <a:cs typeface="Arial" panose="020B0604020202020204" pitchFamily="34" charset="0"/>
                        </a:rPr>
                        <a:t>Social Scripts</a:t>
                      </a:r>
                    </a:p>
                    <a:p>
                      <a:pPr marL="285750" indent="-285750" algn="l">
                        <a:spcAft>
                          <a:spcPts val="0"/>
                        </a:spcAft>
                        <a:buFont typeface="Arial" panose="020B0604020202020204" pitchFamily="34" charset="0"/>
                        <a:buChar char="•"/>
                      </a:pPr>
                      <a:r>
                        <a:rPr lang="en-GB" sz="1600" b="1" baseline="0" dirty="0">
                          <a:solidFill>
                            <a:schemeClr val="tx1"/>
                          </a:solidFill>
                          <a:latin typeface="Arial" panose="020B0604020202020204" pitchFamily="34" charset="0"/>
                          <a:cs typeface="Arial" panose="020B0604020202020204" pitchFamily="34" charset="0"/>
                        </a:rPr>
                        <a:t>Attachment training</a:t>
                      </a:r>
                    </a:p>
                    <a:p>
                      <a:pPr marL="285750" indent="-285750" algn="l">
                        <a:spcAft>
                          <a:spcPts val="0"/>
                        </a:spcAft>
                        <a:buFont typeface="Arial" panose="020B0604020202020204" pitchFamily="34" charset="0"/>
                        <a:buChar char="•"/>
                      </a:pPr>
                      <a:r>
                        <a:rPr lang="en-GB" sz="1600" b="1" baseline="0" dirty="0">
                          <a:solidFill>
                            <a:schemeClr val="tx1"/>
                          </a:solidFill>
                          <a:latin typeface="Arial" panose="020B0604020202020204" pitchFamily="34" charset="0"/>
                          <a:cs typeface="Arial" panose="020B0604020202020204" pitchFamily="34" charset="0"/>
                        </a:rPr>
                        <a:t>Lego therapy</a:t>
                      </a:r>
                    </a:p>
                    <a:p>
                      <a:pPr marL="285750" indent="-285750" algn="l">
                        <a:spcAft>
                          <a:spcPts val="0"/>
                        </a:spcAft>
                        <a:buFont typeface="Arial" panose="020B0604020202020204" pitchFamily="34" charset="0"/>
                        <a:buChar char="•"/>
                      </a:pPr>
                      <a:r>
                        <a:rPr lang="en-GB" sz="1600" b="1" baseline="0" dirty="0" err="1">
                          <a:solidFill>
                            <a:schemeClr val="tx1"/>
                          </a:solidFill>
                          <a:latin typeface="Arial" panose="020B0604020202020204" pitchFamily="34" charset="0"/>
                          <a:cs typeface="Arial" panose="020B0604020202020204" pitchFamily="34" charset="0"/>
                        </a:rPr>
                        <a:t>Elklan</a:t>
                      </a:r>
                      <a:r>
                        <a:rPr lang="en-GB" sz="1600" b="1" baseline="0" dirty="0">
                          <a:solidFill>
                            <a:schemeClr val="tx1"/>
                          </a:solidFill>
                          <a:latin typeface="Arial" panose="020B0604020202020204" pitchFamily="34" charset="0"/>
                          <a:cs typeface="Arial" panose="020B0604020202020204" pitchFamily="34" charset="0"/>
                        </a:rPr>
                        <a:t> training</a:t>
                      </a:r>
                    </a:p>
                    <a:p>
                      <a:pPr marL="285750" indent="-285750" algn="l">
                        <a:spcAft>
                          <a:spcPts val="0"/>
                        </a:spcAft>
                        <a:buFont typeface="Arial" panose="020B0604020202020204" pitchFamily="34" charset="0"/>
                        <a:buChar char="•"/>
                      </a:pPr>
                      <a:r>
                        <a:rPr lang="en-GB" sz="1600" b="1" baseline="0" dirty="0">
                          <a:solidFill>
                            <a:schemeClr val="tx1"/>
                          </a:solidFill>
                          <a:latin typeface="Arial" panose="020B0604020202020204" pitchFamily="34" charset="0"/>
                          <a:cs typeface="Arial" panose="020B0604020202020204" pitchFamily="34" charset="0"/>
                        </a:rPr>
                        <a:t>Hearing impairment</a:t>
                      </a:r>
                    </a:p>
                    <a:p>
                      <a:pPr marL="285750" indent="-285750" algn="l">
                        <a:spcAft>
                          <a:spcPts val="0"/>
                        </a:spcAft>
                        <a:buFont typeface="Arial" panose="020B0604020202020204" pitchFamily="34" charset="0"/>
                        <a:buChar char="•"/>
                      </a:pPr>
                      <a:r>
                        <a:rPr lang="en-US" sz="1600" b="1" baseline="0" dirty="0">
                          <a:solidFill>
                            <a:schemeClr val="tx1"/>
                          </a:solidFill>
                          <a:latin typeface="Arial" panose="020B0604020202020204" pitchFamily="34" charset="0"/>
                          <a:cs typeface="Arial" panose="020B0604020202020204" pitchFamily="34" charset="0"/>
                        </a:rPr>
                        <a:t>ELSA (Emotional Literacy) No worries and EBSNA</a:t>
                      </a:r>
                    </a:p>
                    <a:p>
                      <a:pPr marL="285750" indent="-285750" algn="l">
                        <a:spcAft>
                          <a:spcPts val="0"/>
                        </a:spcAft>
                        <a:buFont typeface="Arial" panose="020B0604020202020204" pitchFamily="34" charset="0"/>
                        <a:buChar char="•"/>
                      </a:pPr>
                      <a:r>
                        <a:rPr lang="en-US" sz="1600" b="1" baseline="0" dirty="0">
                          <a:solidFill>
                            <a:schemeClr val="tx1"/>
                          </a:solidFill>
                          <a:latin typeface="Arial" panose="020B0604020202020204" pitchFamily="34" charset="0"/>
                          <a:cs typeface="Arial" panose="020B0604020202020204" pitchFamily="34" charset="0"/>
                        </a:rPr>
                        <a:t>THRIVE</a:t>
                      </a:r>
                      <a:endParaRPr lang="en-GB" sz="1600" baseline="0" dirty="0">
                        <a:solidFill>
                          <a:schemeClr val="tx1"/>
                        </a:solidFill>
                        <a:latin typeface="Arial" panose="020B0604020202020204" pitchFamily="34" charset="0"/>
                        <a:cs typeface="Arial" panose="020B0604020202020204" pitchFamily="34" charset="0"/>
                      </a:endParaRPr>
                    </a:p>
                    <a:p>
                      <a:pPr marL="0" indent="0" algn="just">
                        <a:spcAft>
                          <a:spcPts val="0"/>
                        </a:spcAft>
                        <a:buFont typeface="Arial" panose="020B0604020202020204" pitchFamily="34" charset="0"/>
                        <a:buNone/>
                      </a:pPr>
                      <a:r>
                        <a:rPr lang="en-GB" sz="1600" baseline="0" dirty="0">
                          <a:solidFill>
                            <a:schemeClr val="tx1"/>
                          </a:solidFill>
                          <a:latin typeface="Arial" panose="020B0604020202020204" pitchFamily="34" charset="0"/>
                          <a:cs typeface="Arial" panose="020B0604020202020204" pitchFamily="34" charset="0"/>
                        </a:rPr>
                        <a:t>The SENDCo has a B.A with Honours, PGCE and the National Award for Special Educational Needs.</a:t>
                      </a:r>
                      <a:endParaRPr lang="en-GB" sz="1600" b="0" baseline="0" dirty="0">
                        <a:solidFill>
                          <a:schemeClr val="tx1"/>
                        </a:solidFill>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71696" name="Rectangle 2"/>
          <p:cNvSpPr>
            <a:spLocks noChangeArrowheads="1"/>
          </p:cNvSpPr>
          <p:nvPr/>
        </p:nvSpPr>
        <p:spPr bwMode="auto">
          <a:xfrm>
            <a:off x="1524000" y="214313"/>
            <a:ext cx="6172200" cy="369332"/>
          </a:xfrm>
          <a:prstGeom prst="rect">
            <a:avLst/>
          </a:prstGeom>
          <a:noFill/>
          <a:ln w="9525">
            <a:noFill/>
            <a:miter lim="800000"/>
            <a:headEnd/>
            <a:tailEnd/>
          </a:ln>
        </p:spPr>
        <p:txBody>
          <a:bodyPr wrap="square">
            <a:spAutoFit/>
          </a:bodyPr>
          <a:lstStyle/>
          <a:p>
            <a:pPr algn="ctr"/>
            <a:r>
              <a:rPr lang="en-GB" b="1" dirty="0">
                <a:solidFill>
                  <a:schemeClr val="accent2">
                    <a:lumMod val="75000"/>
                  </a:schemeClr>
                </a:solidFill>
                <a:cs typeface="Times New Roman" pitchFamily="18" charset="0"/>
              </a:rPr>
              <a:t>Our Lady of Perpetual Succour SEND Information Report</a:t>
            </a:r>
            <a:endParaRPr lang="en-GB" dirty="0">
              <a:solidFill>
                <a:schemeClr val="accent2">
                  <a:lumMod val="75000"/>
                </a:schemeClr>
              </a:solidFill>
            </a:endParaRPr>
          </a:p>
        </p:txBody>
      </p:sp>
      <p:pic>
        <p:nvPicPr>
          <p:cNvPr id="3" name="Picture 2"/>
          <p:cNvPicPr>
            <a:picLocks noChangeAspect="1"/>
          </p:cNvPicPr>
          <p:nvPr/>
        </p:nvPicPr>
        <p:blipFill>
          <a:blip r:embed="rId2"/>
          <a:stretch>
            <a:fillRect/>
          </a:stretch>
        </p:blipFill>
        <p:spPr>
          <a:xfrm>
            <a:off x="685800" y="3657600"/>
            <a:ext cx="2447683" cy="1835762"/>
          </a:xfrm>
          <a:prstGeom prst="rect">
            <a:avLst/>
          </a:prstGeom>
        </p:spPr>
      </p:pic>
      <p:pic>
        <p:nvPicPr>
          <p:cNvPr id="4" name="Picture 3"/>
          <p:cNvPicPr>
            <a:picLocks noChangeAspect="1"/>
          </p:cNvPicPr>
          <p:nvPr/>
        </p:nvPicPr>
        <p:blipFill>
          <a:blip r:embed="rId3"/>
          <a:stretch>
            <a:fillRect/>
          </a:stretch>
        </p:blipFill>
        <p:spPr>
          <a:xfrm>
            <a:off x="2024009" y="1066800"/>
            <a:ext cx="1076083" cy="14347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1438675"/>
              </p:ext>
            </p:extLst>
          </p:nvPr>
        </p:nvGraphicFramePr>
        <p:xfrm>
          <a:off x="152400" y="414098"/>
          <a:ext cx="8610600" cy="6381014"/>
        </p:xfrm>
        <a:graphic>
          <a:graphicData uri="http://schemas.openxmlformats.org/drawingml/2006/table">
            <a:tbl>
              <a:tblPr>
                <a:tableStyleId>{69C7853C-536D-4A76-A0AE-DD22124D55A5}</a:tableStyleId>
              </a:tblPr>
              <a:tblGrid>
                <a:gridCol w="2874267">
                  <a:extLst>
                    <a:ext uri="{9D8B030D-6E8A-4147-A177-3AD203B41FA5}">
                      <a16:colId xmlns:a16="http://schemas.microsoft.com/office/drawing/2014/main" val="20000"/>
                    </a:ext>
                  </a:extLst>
                </a:gridCol>
                <a:gridCol w="5736333">
                  <a:extLst>
                    <a:ext uri="{9D8B030D-6E8A-4147-A177-3AD203B41FA5}">
                      <a16:colId xmlns:a16="http://schemas.microsoft.com/office/drawing/2014/main" val="20001"/>
                    </a:ext>
                  </a:extLst>
                </a:gridCol>
              </a:tblGrid>
              <a:tr h="3485414">
                <a:tc>
                  <a:txBody>
                    <a:bodyPr/>
                    <a:lstStyle/>
                    <a:p>
                      <a:pPr algn="just">
                        <a:spcAft>
                          <a:spcPts val="0"/>
                        </a:spcAft>
                      </a:pPr>
                      <a:r>
                        <a:rPr lang="en-GB" sz="1600" dirty="0">
                          <a:latin typeface="Arial" panose="020B0604020202020204" pitchFamily="34" charset="0"/>
                          <a:cs typeface="Arial" panose="020B0604020202020204" pitchFamily="34" charset="0"/>
                        </a:rPr>
                        <a:t>How do we involve</a:t>
                      </a:r>
                      <a:r>
                        <a:rPr lang="en-GB" sz="1600" baseline="0" dirty="0">
                          <a:latin typeface="Arial" panose="020B0604020202020204" pitchFamily="34" charset="0"/>
                          <a:cs typeface="Arial" panose="020B0604020202020204" pitchFamily="34" charset="0"/>
                        </a:rPr>
                        <a:t> other agencies with meeting the needs of children with SEN and their families?</a:t>
                      </a:r>
                    </a:p>
                    <a:p>
                      <a:pPr algn="just">
                        <a:spcAft>
                          <a:spcPts val="0"/>
                        </a:spcAft>
                      </a:pPr>
                      <a:endParaRPr lang="en-GB" sz="1400" baseline="0" dirty="0"/>
                    </a:p>
                    <a:p>
                      <a:pPr algn="just">
                        <a:spcAft>
                          <a:spcPts val="0"/>
                        </a:spcAft>
                      </a:pPr>
                      <a:endParaRPr lang="en-GB" sz="1400" baseline="0" dirty="0"/>
                    </a:p>
                    <a:p>
                      <a:pPr algn="just">
                        <a:spcAft>
                          <a:spcPts val="0"/>
                        </a:spcAft>
                      </a:pPr>
                      <a:endParaRPr lang="en-GB" sz="1400" baseline="0" dirty="0"/>
                    </a:p>
                    <a:p>
                      <a:pPr algn="just">
                        <a:spcAft>
                          <a:spcPts val="0"/>
                        </a:spcAft>
                      </a:pPr>
                      <a:endParaRPr lang="en-GB" sz="1400" baseline="0" dirty="0"/>
                    </a:p>
                    <a:p>
                      <a:pPr algn="just">
                        <a:spcAft>
                          <a:spcPts val="0"/>
                        </a:spcAft>
                      </a:pPr>
                      <a:endParaRPr lang="en-GB" sz="1400" baseline="0" dirty="0"/>
                    </a:p>
                    <a:p>
                      <a:pPr algn="just">
                        <a:spcAft>
                          <a:spcPts val="0"/>
                        </a:spcAft>
                      </a:pPr>
                      <a:endParaRPr lang="en-GB" sz="1400" baseline="0" dirty="0"/>
                    </a:p>
                    <a:p>
                      <a:pPr algn="just">
                        <a:spcAft>
                          <a:spcPts val="0"/>
                        </a:spcAft>
                      </a:pPr>
                      <a:endParaRPr lang="en-GB" sz="1400" baseline="0" dirty="0"/>
                    </a:p>
                    <a:p>
                      <a:pPr algn="just">
                        <a:spcAft>
                          <a:spcPts val="0"/>
                        </a:spcAft>
                      </a:pPr>
                      <a:endParaRPr lang="en-GB" sz="1400" baseline="0" dirty="0"/>
                    </a:p>
                    <a:p>
                      <a:pPr algn="just">
                        <a:spcAft>
                          <a:spcPts val="0"/>
                        </a:spcAft>
                      </a:pPr>
                      <a:endParaRPr lang="en-GB" sz="1400" baseline="0" dirty="0"/>
                    </a:p>
                    <a:p>
                      <a:pPr algn="ctr">
                        <a:spcAft>
                          <a:spcPts val="0"/>
                        </a:spcAft>
                      </a:pPr>
                      <a:r>
                        <a:rPr lang="en-GB" sz="1200" baseline="0" dirty="0">
                          <a:latin typeface="Arial" panose="020B0604020202020204" pitchFamily="34" charset="0"/>
                          <a:cs typeface="Arial" panose="020B0604020202020204" pitchFamily="34" charset="0"/>
                        </a:rPr>
                        <a:t> </a:t>
                      </a:r>
                    </a:p>
                    <a:p>
                      <a:pPr algn="ctr">
                        <a:spcAft>
                          <a:spcPts val="0"/>
                        </a:spcAft>
                      </a:pPr>
                      <a:r>
                        <a:rPr lang="en-GB" sz="1400" b="1" baseline="0" dirty="0">
                          <a:latin typeface="Arial" panose="020B0604020202020204" pitchFamily="34" charset="0"/>
                          <a:cs typeface="Arial" panose="020B0604020202020204" pitchFamily="34" charset="0"/>
                        </a:rPr>
                        <a:t>Promotes high attendance</a:t>
                      </a:r>
                      <a:endParaRPr lang="en-GB" sz="1400" b="1" dirty="0">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en-GB" sz="1600" baseline="0" dirty="0">
                          <a:solidFill>
                            <a:schemeClr val="tx1"/>
                          </a:solidFill>
                          <a:latin typeface="Arial" panose="020B0604020202020204" pitchFamily="34" charset="0"/>
                          <a:cs typeface="Arial" panose="020B0604020202020204" pitchFamily="34" charset="0"/>
                        </a:rPr>
                        <a:t>Teaching staff work closely with Halton Support Services, we engage the advice and expertise of professionals including, Specific Learning Difficulties Team, Occupational Therapists, Speech and Language, </a:t>
                      </a:r>
                      <a:r>
                        <a:rPr lang="en-GB" sz="1600" baseline="0" dirty="0" err="1">
                          <a:solidFill>
                            <a:schemeClr val="tx1"/>
                          </a:solidFill>
                          <a:latin typeface="Arial" panose="020B0604020202020204" pitchFamily="34" charset="0"/>
                          <a:cs typeface="Arial" panose="020B0604020202020204" pitchFamily="34" charset="0"/>
                        </a:rPr>
                        <a:t>Woodview</a:t>
                      </a:r>
                      <a:r>
                        <a:rPr lang="en-GB" sz="1600" baseline="0" dirty="0">
                          <a:solidFill>
                            <a:schemeClr val="tx1"/>
                          </a:solidFill>
                          <a:latin typeface="Arial" panose="020B0604020202020204" pitchFamily="34" charset="0"/>
                          <a:cs typeface="Arial" panose="020B0604020202020204" pitchFamily="34" charset="0"/>
                        </a:rPr>
                        <a:t> Development Centre to name but a few.</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baseline="0" dirty="0">
                          <a:solidFill>
                            <a:schemeClr val="tx1"/>
                          </a:solidFill>
                          <a:latin typeface="Arial" panose="020B0604020202020204" pitchFamily="34" charset="0"/>
                          <a:cs typeface="Arial" panose="020B0604020202020204" pitchFamily="34" charset="0"/>
                        </a:rPr>
                        <a:t>The school works closely with the Education Welfare Officer and the Social Care Team.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baseline="0" dirty="0">
                          <a:solidFill>
                            <a:schemeClr val="tx1"/>
                          </a:solidFill>
                          <a:latin typeface="Arial" panose="020B0604020202020204" pitchFamily="34" charset="0"/>
                          <a:cs typeface="Arial" panose="020B0604020202020204" pitchFamily="34" charset="0"/>
                        </a:rPr>
                        <a:t>We also liaise with the Healthy Schools Team, and Family Support Services. We provide an environment for these teams to work alongside children and families when they need support.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600" baseline="0" dirty="0">
                          <a:solidFill>
                            <a:schemeClr val="tx1"/>
                          </a:solidFill>
                          <a:latin typeface="Arial" panose="020B0604020202020204" pitchFamily="34" charset="0"/>
                          <a:cs typeface="Arial" panose="020B0604020202020204" pitchFamily="34" charset="0"/>
                        </a:rPr>
                        <a:t>The headteacher has been trained in leading and setting up a Multi-Agency plan.</a:t>
                      </a:r>
                    </a:p>
                  </a:txBody>
                  <a:tcPr marL="68580" marR="68580" marT="0" marB="0"/>
                </a:tc>
                <a:extLst>
                  <a:ext uri="{0D108BD9-81ED-4DB2-BD59-A6C34878D82A}">
                    <a16:rowId xmlns:a16="http://schemas.microsoft.com/office/drawing/2014/main" val="10000"/>
                  </a:ext>
                </a:extLst>
              </a:tr>
              <a:tr h="2806088">
                <a:tc>
                  <a:txBody>
                    <a:bodyPr/>
                    <a:lstStyle/>
                    <a:p>
                      <a:pPr algn="just">
                        <a:spcAft>
                          <a:spcPts val="0"/>
                        </a:spcAft>
                      </a:pPr>
                      <a:r>
                        <a:rPr lang="en-GB" sz="1600" b="0" dirty="0">
                          <a:latin typeface="Arial" panose="020B0604020202020204" pitchFamily="34" charset="0"/>
                          <a:ea typeface="Times New Roman"/>
                          <a:cs typeface="Arial" panose="020B0604020202020204" pitchFamily="34" charset="0"/>
                        </a:rPr>
                        <a:t>How do we obtain Specialist advice for our SEND</a:t>
                      </a:r>
                      <a:r>
                        <a:rPr lang="en-GB" sz="1600" b="0" baseline="0" dirty="0">
                          <a:latin typeface="Arial" panose="020B0604020202020204" pitchFamily="34" charset="0"/>
                          <a:ea typeface="Times New Roman"/>
                          <a:cs typeface="Arial" panose="020B0604020202020204" pitchFamily="34" charset="0"/>
                        </a:rPr>
                        <a:t> </a:t>
                      </a:r>
                      <a:r>
                        <a:rPr lang="en-GB" sz="1600" b="0" dirty="0">
                          <a:latin typeface="Arial" panose="020B0604020202020204" pitchFamily="34" charset="0"/>
                          <a:ea typeface="Times New Roman"/>
                          <a:cs typeface="Arial" panose="020B0604020202020204" pitchFamily="34" charset="0"/>
                        </a:rPr>
                        <a:t>children?</a:t>
                      </a:r>
                    </a:p>
                    <a:p>
                      <a:pPr algn="just">
                        <a:spcAft>
                          <a:spcPts val="0"/>
                        </a:spcAft>
                      </a:pPr>
                      <a:endParaRPr lang="en-GB" sz="1400" b="1" dirty="0">
                        <a:latin typeface="Times New Roman"/>
                        <a:ea typeface="Times New Roman"/>
                      </a:endParaRPr>
                    </a:p>
                  </a:txBody>
                  <a:tcPr marL="66502" marR="66502" marT="0" marB="0"/>
                </a:tc>
                <a:tc>
                  <a:txBody>
                    <a:bodyPr/>
                    <a:lstStyle/>
                    <a:p>
                      <a:pPr algn="just">
                        <a:spcAft>
                          <a:spcPts val="0"/>
                        </a:spcAft>
                        <a:buFont typeface="Arial" pitchFamily="34" charset="0"/>
                        <a:buNone/>
                      </a:pPr>
                      <a:r>
                        <a:rPr lang="en-GB" sz="1400" b="0" dirty="0">
                          <a:solidFill>
                            <a:schemeClr val="tx1"/>
                          </a:solidFill>
                          <a:latin typeface="Arial" panose="020B0604020202020204" pitchFamily="34" charset="0"/>
                          <a:ea typeface="Times New Roman"/>
                          <a:cs typeface="Arial" panose="020B0604020202020204" pitchFamily="34" charset="0"/>
                        </a:rPr>
                        <a:t> </a:t>
                      </a:r>
                      <a:r>
                        <a:rPr lang="en-GB" sz="1600" b="0" dirty="0">
                          <a:solidFill>
                            <a:schemeClr val="tx1"/>
                          </a:solidFill>
                          <a:latin typeface="Arial" panose="020B0604020202020204" pitchFamily="34" charset="0"/>
                          <a:ea typeface="Times New Roman"/>
                          <a:cs typeface="Arial" panose="020B0604020202020204" pitchFamily="34" charset="0"/>
                        </a:rPr>
                        <a:t>We work closely with the Speech and Language Team</a:t>
                      </a:r>
                      <a:r>
                        <a:rPr lang="en-GB" sz="1600" b="0" baseline="0" dirty="0">
                          <a:solidFill>
                            <a:schemeClr val="tx1"/>
                          </a:solidFill>
                          <a:latin typeface="Arial" panose="020B0604020202020204" pitchFamily="34" charset="0"/>
                          <a:ea typeface="Times New Roman"/>
                          <a:cs typeface="Arial" panose="020B0604020202020204" pitchFamily="34" charset="0"/>
                        </a:rPr>
                        <a:t> (Communicate), </a:t>
                      </a:r>
                      <a:r>
                        <a:rPr lang="en-GB" sz="1600" b="0" dirty="0">
                          <a:solidFill>
                            <a:schemeClr val="tx1"/>
                          </a:solidFill>
                          <a:latin typeface="Arial" panose="020B0604020202020204" pitchFamily="34" charset="0"/>
                          <a:ea typeface="Times New Roman"/>
                          <a:cs typeface="Arial" panose="020B0604020202020204" pitchFamily="34" charset="0"/>
                        </a:rPr>
                        <a:t> who advise support and offer training for staff delivering support in this area. If then, despite, extra help and support your child is still struggling then we will engage the advice of Specialist  Support Services from </a:t>
                      </a:r>
                      <a:r>
                        <a:rPr lang="en-GB" sz="1600" b="0" dirty="0" err="1">
                          <a:solidFill>
                            <a:schemeClr val="tx1"/>
                          </a:solidFill>
                          <a:latin typeface="Arial" panose="020B0604020202020204" pitchFamily="34" charset="0"/>
                          <a:ea typeface="Times New Roman"/>
                          <a:cs typeface="Arial" panose="020B0604020202020204" pitchFamily="34" charset="0"/>
                        </a:rPr>
                        <a:t>Halton</a:t>
                      </a:r>
                      <a:r>
                        <a:rPr lang="en-GB" sz="1600" b="0" dirty="0">
                          <a:solidFill>
                            <a:schemeClr val="tx1"/>
                          </a:solidFill>
                          <a:latin typeface="Arial" panose="020B0604020202020204" pitchFamily="34" charset="0"/>
                          <a:ea typeface="Times New Roman"/>
                          <a:cs typeface="Arial" panose="020B0604020202020204" pitchFamily="34" charset="0"/>
                        </a:rPr>
                        <a:t> Local Authority.</a:t>
                      </a:r>
                    </a:p>
                    <a:p>
                      <a:pPr algn="just">
                        <a:spcAft>
                          <a:spcPts val="0"/>
                        </a:spcAft>
                        <a:buFont typeface="Arial" pitchFamily="34" charset="0"/>
                        <a:buNone/>
                      </a:pPr>
                      <a:endParaRPr lang="en-GB" sz="1600" b="0" dirty="0">
                        <a:solidFill>
                          <a:schemeClr val="tx1"/>
                        </a:solidFill>
                        <a:latin typeface="Arial" panose="020B0604020202020204" pitchFamily="34" charset="0"/>
                        <a:ea typeface="Times New Roman"/>
                        <a:cs typeface="Arial" panose="020B0604020202020204" pitchFamily="34" charset="0"/>
                      </a:endParaRPr>
                    </a:p>
                    <a:p>
                      <a:pPr algn="just">
                        <a:spcAft>
                          <a:spcPts val="0"/>
                        </a:spcAft>
                        <a:buFont typeface="Arial" pitchFamily="34" charset="0"/>
                        <a:buNone/>
                      </a:pPr>
                      <a:r>
                        <a:rPr lang="en-GB" sz="1600" b="0" dirty="0">
                          <a:solidFill>
                            <a:schemeClr val="tx1"/>
                          </a:solidFill>
                          <a:latin typeface="Arial" panose="020B0604020202020204" pitchFamily="34" charset="0"/>
                          <a:ea typeface="Times New Roman"/>
                          <a:cs typeface="Arial" panose="020B0604020202020204" pitchFamily="34" charset="0"/>
                        </a:rPr>
                        <a:t>In addition, we have access</a:t>
                      </a:r>
                      <a:r>
                        <a:rPr lang="en-GB" sz="1600" b="0" baseline="0" dirty="0">
                          <a:solidFill>
                            <a:schemeClr val="tx1"/>
                          </a:solidFill>
                          <a:latin typeface="Arial" panose="020B0604020202020204" pitchFamily="34" charset="0"/>
                          <a:ea typeface="Times New Roman"/>
                          <a:cs typeface="Arial" panose="020B0604020202020204" pitchFamily="34" charset="0"/>
                        </a:rPr>
                        <a:t> to an</a:t>
                      </a:r>
                      <a:r>
                        <a:rPr lang="en-GB" sz="1600" b="0" dirty="0">
                          <a:solidFill>
                            <a:schemeClr val="tx1"/>
                          </a:solidFill>
                          <a:latin typeface="Arial" panose="020B0604020202020204" pitchFamily="34" charset="0"/>
                          <a:ea typeface="Times New Roman"/>
                          <a:cs typeface="Arial" panose="020B0604020202020204" pitchFamily="34" charset="0"/>
                        </a:rPr>
                        <a:t> Educational Psychologist through half-termly group consultation</a:t>
                      </a:r>
                      <a:r>
                        <a:rPr lang="en-GB" sz="1600" b="0" baseline="0" dirty="0">
                          <a:solidFill>
                            <a:schemeClr val="tx1"/>
                          </a:solidFill>
                          <a:latin typeface="Arial" panose="020B0604020202020204" pitchFamily="34" charset="0"/>
                          <a:ea typeface="Times New Roman"/>
                          <a:cs typeface="Arial" panose="020B0604020202020204" pitchFamily="34" charset="0"/>
                        </a:rPr>
                        <a:t> meetings </a:t>
                      </a:r>
                      <a:r>
                        <a:rPr lang="en-GB" sz="1600" b="0" dirty="0">
                          <a:solidFill>
                            <a:schemeClr val="tx1"/>
                          </a:solidFill>
                          <a:latin typeface="Arial" panose="020B0604020202020204" pitchFamily="34" charset="0"/>
                          <a:ea typeface="Times New Roman"/>
                          <a:cs typeface="Arial" panose="020B0604020202020204" pitchFamily="34" charset="0"/>
                        </a:rPr>
                        <a:t>who can offer guidance and support for work with specific children and parents. </a:t>
                      </a:r>
                    </a:p>
                    <a:p>
                      <a:pPr algn="just">
                        <a:spcAft>
                          <a:spcPts val="0"/>
                        </a:spcAft>
                        <a:buFont typeface="Arial" pitchFamily="34" charset="0"/>
                        <a:buNone/>
                      </a:pPr>
                      <a:endParaRPr lang="en-GB" sz="1400" b="0" dirty="0">
                        <a:solidFill>
                          <a:schemeClr val="tx1"/>
                        </a:solidFill>
                        <a:latin typeface="Comic Sans MS" panose="030F0702030302020204" pitchFamily="66" charset="0"/>
                        <a:ea typeface="Times New Roman"/>
                      </a:endParaRPr>
                    </a:p>
                  </a:txBody>
                  <a:tcPr marL="66502" marR="66502" marT="0" marB="0"/>
                </a:tc>
                <a:extLst>
                  <a:ext uri="{0D108BD9-81ED-4DB2-BD59-A6C34878D82A}">
                    <a16:rowId xmlns:a16="http://schemas.microsoft.com/office/drawing/2014/main" val="10001"/>
                  </a:ext>
                </a:extLst>
              </a:tr>
            </a:tbl>
          </a:graphicData>
        </a:graphic>
      </p:graphicFrame>
      <p:sp>
        <p:nvSpPr>
          <p:cNvPr id="75789" name="Rectangle 2"/>
          <p:cNvSpPr>
            <a:spLocks noChangeArrowheads="1"/>
          </p:cNvSpPr>
          <p:nvPr/>
        </p:nvSpPr>
        <p:spPr bwMode="auto">
          <a:xfrm>
            <a:off x="1752600" y="22505"/>
            <a:ext cx="5780087" cy="369332"/>
          </a:xfrm>
          <a:prstGeom prst="rect">
            <a:avLst/>
          </a:prstGeom>
          <a:noFill/>
          <a:ln w="9525">
            <a:noFill/>
            <a:miter lim="800000"/>
            <a:headEnd/>
            <a:tailEnd/>
          </a:ln>
        </p:spPr>
        <p:txBody>
          <a:bodyPr wrap="square">
            <a:spAutoFit/>
          </a:bodyPr>
          <a:lstStyle/>
          <a:p>
            <a:r>
              <a:rPr lang="en-GB" b="1" dirty="0">
                <a:solidFill>
                  <a:schemeClr val="accent1"/>
                </a:solidFill>
                <a:cs typeface="Times New Roman" pitchFamily="18" charset="0"/>
              </a:rPr>
              <a:t>Our Lady of Perpetual Succour SEND Information Report </a:t>
            </a:r>
            <a:endParaRPr lang="en-GB" dirty="0">
              <a:solidFill>
                <a:schemeClr val="accent1"/>
              </a:solidFill>
            </a:endParaRPr>
          </a:p>
        </p:txBody>
      </p:sp>
      <p:sp>
        <p:nvSpPr>
          <p:cNvPr id="4" name="TextBox 3"/>
          <p:cNvSpPr txBox="1"/>
          <p:nvPr/>
        </p:nvSpPr>
        <p:spPr>
          <a:xfrm>
            <a:off x="794023" y="1752600"/>
            <a:ext cx="2371610" cy="830997"/>
          </a:xfrm>
          <a:prstGeom prst="rect">
            <a:avLst/>
          </a:prstGeom>
          <a:noFill/>
        </p:spPr>
        <p:txBody>
          <a:bodyPr wrap="square" rtlCol="0">
            <a:spAutoFit/>
          </a:bodyPr>
          <a:lstStyle/>
          <a:p>
            <a:pPr algn="ctr"/>
            <a:r>
              <a:rPr lang="en-GB" sz="2400" b="1" dirty="0">
                <a:solidFill>
                  <a:schemeClr val="bg1"/>
                </a:solidFill>
              </a:rPr>
              <a:t>Attendance Display Board</a:t>
            </a:r>
          </a:p>
        </p:txBody>
      </p:sp>
      <p:pic>
        <p:nvPicPr>
          <p:cNvPr id="3" name="Picture 2"/>
          <p:cNvPicPr>
            <a:picLocks noChangeAspect="1"/>
          </p:cNvPicPr>
          <p:nvPr/>
        </p:nvPicPr>
        <p:blipFill>
          <a:blip r:embed="rId3"/>
          <a:stretch>
            <a:fillRect/>
          </a:stretch>
        </p:blipFill>
        <p:spPr>
          <a:xfrm>
            <a:off x="821421" y="5029200"/>
            <a:ext cx="1809750" cy="12763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600200"/>
            <a:ext cx="2743200" cy="15430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54871908"/>
              </p:ext>
            </p:extLst>
          </p:nvPr>
        </p:nvGraphicFramePr>
        <p:xfrm>
          <a:off x="228600" y="565664"/>
          <a:ext cx="8610600" cy="6309360"/>
        </p:xfrm>
        <a:graphic>
          <a:graphicData uri="http://schemas.openxmlformats.org/drawingml/2006/table">
            <a:tbl>
              <a:tblPr firstRow="1" bandRow="1">
                <a:tableStyleId>{22838BEF-8BB2-4498-84A7-C5851F593DF1}</a:tableStyleId>
              </a:tblPr>
              <a:tblGrid>
                <a:gridCol w="3845510">
                  <a:extLst>
                    <a:ext uri="{9D8B030D-6E8A-4147-A177-3AD203B41FA5}">
                      <a16:colId xmlns:a16="http://schemas.microsoft.com/office/drawing/2014/main" val="20000"/>
                    </a:ext>
                  </a:extLst>
                </a:gridCol>
                <a:gridCol w="4765090">
                  <a:extLst>
                    <a:ext uri="{9D8B030D-6E8A-4147-A177-3AD203B41FA5}">
                      <a16:colId xmlns:a16="http://schemas.microsoft.com/office/drawing/2014/main" val="20001"/>
                    </a:ext>
                  </a:extLst>
                </a:gridCol>
              </a:tblGrid>
              <a:tr h="6096002">
                <a:tc>
                  <a:txBody>
                    <a:bodyPr/>
                    <a:lstStyle/>
                    <a:p>
                      <a:r>
                        <a:rPr lang="en-GB" sz="1600" dirty="0">
                          <a:latin typeface="Arial" panose="020B0604020202020204" pitchFamily="34" charset="0"/>
                          <a:cs typeface="Arial" panose="020B0604020202020204" pitchFamily="34" charset="0"/>
                        </a:rPr>
                        <a:t>How can we ensure our pupils with SEND are doing well?</a:t>
                      </a: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b="0" dirty="0">
                        <a:solidFill>
                          <a:schemeClr val="tx1"/>
                        </a:solidFill>
                        <a:latin typeface="Arial" panose="020B0604020202020204" pitchFamily="34" charset="0"/>
                        <a:cs typeface="Arial" panose="020B0604020202020204" pitchFamily="34" charset="0"/>
                      </a:endParaRPr>
                    </a:p>
                    <a:p>
                      <a:r>
                        <a:rPr lang="en-GB" sz="1600" b="0" dirty="0">
                          <a:solidFill>
                            <a:schemeClr val="tx1"/>
                          </a:solidFill>
                          <a:latin typeface="Arial" panose="020B0604020202020204" pitchFamily="34" charset="0"/>
                          <a:cs typeface="Arial" panose="020B0604020202020204" pitchFamily="34" charset="0"/>
                        </a:rPr>
                        <a:t>We want to know how well we are doing in all areas of the curriculum and school life. We find this out by asking pupils through:</a:t>
                      </a:r>
                    </a:p>
                    <a:p>
                      <a:r>
                        <a:rPr lang="en-GB" sz="1600" b="0" dirty="0">
                          <a:solidFill>
                            <a:schemeClr val="tx1"/>
                          </a:solidFill>
                          <a:latin typeface="Arial" panose="020B0604020202020204" pitchFamily="34" charset="0"/>
                          <a:cs typeface="Arial" panose="020B0604020202020204" pitchFamily="34" charset="0"/>
                        </a:rPr>
                        <a:t>pupil voice; pupil questionnaires; end of year evaluations by pupils that reflect on teaching and learning, visits, clubs and other aspects of school life; pupil interviews and School Council</a:t>
                      </a:r>
                      <a:r>
                        <a:rPr lang="en-GB" sz="1600" b="0" baseline="0" dirty="0">
                          <a:solidFill>
                            <a:schemeClr val="tx1"/>
                          </a:solidFill>
                          <a:latin typeface="Arial" panose="020B0604020202020204" pitchFamily="34" charset="0"/>
                          <a:cs typeface="Arial" panose="020B0604020202020204" pitchFamily="34" charset="0"/>
                        </a:rPr>
                        <a:t> meetings.  We also ask you what you think about your child and their progress</a:t>
                      </a:r>
                      <a:r>
                        <a:rPr lang="en-GB" sz="1600" b="0" baseline="0" dirty="0">
                          <a:solidFill>
                            <a:schemeClr val="tx1"/>
                          </a:solidFill>
                          <a:latin typeface="Comic Sans MS" panose="030F0702030302020204" pitchFamily="66" charset="0"/>
                        </a:rPr>
                        <a:t>.  </a:t>
                      </a:r>
                      <a:endParaRPr lang="en-GB" sz="1600" b="0" dirty="0">
                        <a:solidFill>
                          <a:schemeClr val="tx1"/>
                        </a:solidFill>
                        <a:latin typeface="Comic Sans MS" panose="030F0702030302020204" pitchFamily="66" charset="0"/>
                      </a:endParaRPr>
                    </a:p>
                    <a:p>
                      <a:endParaRPr lang="en-GB" dirty="0"/>
                    </a:p>
                  </a:txBody>
                  <a:tcPr/>
                </a:tc>
                <a:tc>
                  <a:txBody>
                    <a:bodyPr/>
                    <a:lstStyle/>
                    <a:p>
                      <a:endParaRPr lang="en-GB" sz="1400" b="0" dirty="0">
                        <a:latin typeface="Arial" panose="020B0604020202020204" pitchFamily="34" charset="0"/>
                        <a:cs typeface="Arial" panose="020B0604020202020204" pitchFamily="34" charset="0"/>
                      </a:endParaRPr>
                    </a:p>
                    <a:p>
                      <a:r>
                        <a:rPr lang="en-GB" sz="1600" b="0" dirty="0">
                          <a:solidFill>
                            <a:schemeClr val="tx1"/>
                          </a:solidFill>
                          <a:latin typeface="Arial" panose="020B0604020202020204" pitchFamily="34" charset="0"/>
                          <a:cs typeface="Arial" panose="020B0604020202020204" pitchFamily="34" charset="0"/>
                        </a:rPr>
                        <a:t>A review meeting is held termly, where parents, staff and pupils meet together to discuss progress and how we can all meet the needs of your child.  We ask the pupil and we ask you, the parent, and we look at how your child has made progress towards their agreed outcomes on the Support Plan.  </a:t>
                      </a:r>
                    </a:p>
                    <a:p>
                      <a:r>
                        <a:rPr lang="en-GB" sz="1600" b="0" dirty="0">
                          <a:solidFill>
                            <a:schemeClr val="tx1"/>
                          </a:solidFill>
                          <a:latin typeface="Arial" panose="020B0604020202020204" pitchFamily="34" charset="0"/>
                          <a:cs typeface="Arial" panose="020B0604020202020204" pitchFamily="34" charset="0"/>
                        </a:rPr>
                        <a:t>As a school we collect data and analyse it, every pupils is discussed termly to ensure we as a school are doing all we can to help them make progress. </a:t>
                      </a:r>
                    </a:p>
                    <a:p>
                      <a:endParaRPr lang="en-GB" sz="1600" b="0" dirty="0">
                        <a:solidFill>
                          <a:schemeClr val="tx1"/>
                        </a:solidFill>
                        <a:latin typeface="Arial" panose="020B0604020202020204" pitchFamily="34" charset="0"/>
                        <a:cs typeface="Arial" panose="020B0604020202020204" pitchFamily="34" charset="0"/>
                      </a:endParaRPr>
                    </a:p>
                    <a:p>
                      <a:r>
                        <a:rPr lang="en-GB" sz="1600" b="0" dirty="0">
                          <a:solidFill>
                            <a:schemeClr val="tx1"/>
                          </a:solidFill>
                          <a:latin typeface="Arial" panose="020B0604020202020204" pitchFamily="34" charset="0"/>
                          <a:cs typeface="Arial" panose="020B0604020202020204" pitchFamily="34" charset="0"/>
                        </a:rPr>
                        <a:t>Impacts of intervention is monitored by staff and by the SENDCO, to ensure the provision we provide is effective. Termly SEND information and an annual report is conveyed to the Governing Body. The SEND</a:t>
                      </a:r>
                      <a:r>
                        <a:rPr lang="en-GB" sz="1600" b="0" baseline="0" dirty="0">
                          <a:solidFill>
                            <a:schemeClr val="tx1"/>
                          </a:solidFill>
                          <a:latin typeface="Arial" panose="020B0604020202020204" pitchFamily="34" charset="0"/>
                          <a:cs typeface="Arial" panose="020B0604020202020204" pitchFamily="34" charset="0"/>
                        </a:rPr>
                        <a:t> </a:t>
                      </a:r>
                      <a:r>
                        <a:rPr lang="en-GB" sz="1600" b="0" dirty="0">
                          <a:solidFill>
                            <a:schemeClr val="tx1"/>
                          </a:solidFill>
                          <a:latin typeface="Arial" panose="020B0604020202020204" pitchFamily="34" charset="0"/>
                          <a:cs typeface="Arial" panose="020B0604020202020204" pitchFamily="34" charset="0"/>
                        </a:rPr>
                        <a:t>Governor is Miss Carol Houghton. The SEND Information Report is</a:t>
                      </a:r>
                      <a:r>
                        <a:rPr lang="en-GB" sz="1600" b="0" baseline="0" dirty="0">
                          <a:solidFill>
                            <a:schemeClr val="tx1"/>
                          </a:solidFill>
                          <a:latin typeface="Arial" panose="020B0604020202020204" pitchFamily="34" charset="0"/>
                          <a:cs typeface="Arial" panose="020B0604020202020204" pitchFamily="34" charset="0"/>
                        </a:rPr>
                        <a:t> posted </a:t>
                      </a:r>
                      <a:r>
                        <a:rPr lang="en-GB" sz="1600" b="0" dirty="0">
                          <a:solidFill>
                            <a:schemeClr val="tx1"/>
                          </a:solidFill>
                          <a:latin typeface="Arial" panose="020B0604020202020204" pitchFamily="34" charset="0"/>
                          <a:cs typeface="Arial" panose="020B0604020202020204" pitchFamily="34" charset="0"/>
                        </a:rPr>
                        <a:t>on the  school website and reviewed annually.</a:t>
                      </a:r>
                    </a:p>
                    <a:p>
                      <a:endParaRPr lang="en-GB" sz="1400" b="0" dirty="0">
                        <a:solidFill>
                          <a:srgbClr val="FF0000"/>
                        </a:solidFill>
                        <a:latin typeface="Comic Sans MS" panose="030F0702030302020204" pitchFamily="66" charset="0"/>
                      </a:endParaRPr>
                    </a:p>
                    <a:p>
                      <a:r>
                        <a:rPr lang="en-GB" sz="1400" b="0" dirty="0">
                          <a:latin typeface="Comic Sans MS" panose="030F0702030302020204" pitchFamily="66" charset="0"/>
                        </a:rPr>
                        <a:t>                                       </a:t>
                      </a:r>
                    </a:p>
                  </a:txBody>
                  <a:tcPr/>
                </a:tc>
                <a:extLst>
                  <a:ext uri="{0D108BD9-81ED-4DB2-BD59-A6C34878D82A}">
                    <a16:rowId xmlns:a16="http://schemas.microsoft.com/office/drawing/2014/main" val="10000"/>
                  </a:ext>
                </a:extLst>
              </a:tr>
            </a:tbl>
          </a:graphicData>
        </a:graphic>
      </p:graphicFrame>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68" y="1157347"/>
            <a:ext cx="2713757" cy="247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6318" y="1471389"/>
            <a:ext cx="1801359" cy="923330"/>
          </a:xfrm>
          <a:prstGeom prst="rect">
            <a:avLst/>
          </a:prstGeom>
        </p:spPr>
        <p:txBody>
          <a:bodyPr wrap="square">
            <a:spAutoFit/>
          </a:bodyPr>
          <a:lstStyle/>
          <a:p>
            <a:r>
              <a:rPr lang="en-GB" dirty="0"/>
              <a:t>I would like</a:t>
            </a:r>
          </a:p>
          <a:p>
            <a:r>
              <a:rPr lang="en-GB" dirty="0"/>
              <a:t>more help with reading?</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693" y="2126311"/>
            <a:ext cx="1665251"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69882" y="196334"/>
            <a:ext cx="5402518" cy="338554"/>
          </a:xfrm>
          <a:prstGeom prst="rect">
            <a:avLst/>
          </a:prstGeom>
          <a:noFill/>
        </p:spPr>
        <p:txBody>
          <a:bodyPr wrap="square" rtlCol="0">
            <a:spAutoFit/>
          </a:bodyPr>
          <a:lstStyle/>
          <a:p>
            <a:r>
              <a:rPr lang="en-GB" sz="1600" b="1" dirty="0">
                <a:solidFill>
                  <a:schemeClr val="accent2">
                    <a:lumMod val="60000"/>
                    <a:lumOff val="40000"/>
                  </a:schemeClr>
                </a:solidFill>
              </a:rPr>
              <a:t>Our Lady of Perpetual Succour SEND Information Report</a:t>
            </a:r>
          </a:p>
        </p:txBody>
      </p:sp>
    </p:spTree>
    <p:extLst>
      <p:ext uri="{BB962C8B-B14F-4D97-AF65-F5344CB8AC3E}">
        <p14:creationId xmlns:p14="http://schemas.microsoft.com/office/powerpoint/2010/main" val="283937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9440351"/>
              </p:ext>
            </p:extLst>
          </p:nvPr>
        </p:nvGraphicFramePr>
        <p:xfrm>
          <a:off x="990600" y="990599"/>
          <a:ext cx="7162800" cy="5212080"/>
        </p:xfrm>
        <a:graphic>
          <a:graphicData uri="http://schemas.openxmlformats.org/drawingml/2006/table">
            <a:tbl>
              <a:tblPr firstRow="1" bandRow="1">
                <a:tableStyleId>{69CF1AB2-1976-4502-BF36-3FF5EA218861}</a:tableStyleId>
              </a:tblPr>
              <a:tblGrid>
                <a:gridCol w="32766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1676400">
                <a:tc>
                  <a:txBody>
                    <a:bodyPr/>
                    <a:lstStyle/>
                    <a:p>
                      <a:r>
                        <a:rPr lang="en-GB" dirty="0">
                          <a:latin typeface="Arial" panose="020B0604020202020204" pitchFamily="34" charset="0"/>
                          <a:cs typeface="Arial" panose="020B0604020202020204" pitchFamily="34" charset="0"/>
                        </a:rPr>
                        <a:t>Preparing</a:t>
                      </a:r>
                      <a:r>
                        <a:rPr lang="en-GB" baseline="0" dirty="0">
                          <a:latin typeface="Arial" panose="020B0604020202020204" pitchFamily="34" charset="0"/>
                          <a:cs typeface="Arial" panose="020B0604020202020204" pitchFamily="34" charset="0"/>
                        </a:rPr>
                        <a:t> for the next step?</a:t>
                      </a:r>
                    </a:p>
                    <a:p>
                      <a:endParaRPr lang="en-GB" dirty="0"/>
                    </a:p>
                  </a:txBody>
                  <a:tcPr/>
                </a:tc>
                <a:tc>
                  <a:txBody>
                    <a:bodyPr/>
                    <a:lstStyle/>
                    <a:p>
                      <a:r>
                        <a:rPr lang="en-GB" sz="1400" b="0" dirty="0">
                          <a:solidFill>
                            <a:schemeClr val="tx1"/>
                          </a:solidFill>
                          <a:latin typeface="Arial" panose="020B0604020202020204" pitchFamily="34" charset="0"/>
                          <a:cs typeface="Arial" panose="020B0604020202020204" pitchFamily="34" charset="0"/>
                        </a:rPr>
                        <a:t>Changing</a:t>
                      </a:r>
                      <a:r>
                        <a:rPr lang="en-GB" sz="1400" b="0" baseline="0" dirty="0">
                          <a:solidFill>
                            <a:schemeClr val="tx1"/>
                          </a:solidFill>
                          <a:latin typeface="Arial" panose="020B0604020202020204" pitchFamily="34" charset="0"/>
                          <a:cs typeface="Arial" panose="020B0604020202020204" pitchFamily="34" charset="0"/>
                        </a:rPr>
                        <a:t> classes and schools can be difficult for most children, but more so for learners with SEND. Transition times are managed carefully  in order to prepare our learners for the next step. We liaise with Secondary Schools and have transition days in new classes or school to aid their preparation for the upcoming change.</a:t>
                      </a:r>
                      <a:endParaRPr lang="en-GB" sz="14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676400">
                <a:tc>
                  <a:txBody>
                    <a:bodyPr/>
                    <a:lstStyle/>
                    <a:p>
                      <a:endParaRPr lang="en-GB" sz="1400"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r>
                        <a:rPr lang="en-GB" sz="1400" dirty="0">
                          <a:solidFill>
                            <a:schemeClr val="tx1"/>
                          </a:solidFill>
                          <a:latin typeface="Arial" panose="020B0604020202020204" pitchFamily="34" charset="0"/>
                          <a:cs typeface="Arial" panose="020B0604020202020204" pitchFamily="34" charset="0"/>
                        </a:rPr>
                        <a:t>Further Information</a:t>
                      </a:r>
                      <a:r>
                        <a:rPr lang="en-GB" sz="1400" baseline="0" dirty="0">
                          <a:solidFill>
                            <a:schemeClr val="tx1"/>
                          </a:solidFill>
                          <a:latin typeface="Arial" panose="020B0604020202020204" pitchFamily="34" charset="0"/>
                          <a:cs typeface="Arial" panose="020B0604020202020204" pitchFamily="34" charset="0"/>
                        </a:rPr>
                        <a:t> about support services, Special Educational Needs and Disabilities.</a:t>
                      </a:r>
                      <a:endParaRPr lang="en-GB" sz="1400" dirty="0">
                        <a:solidFill>
                          <a:schemeClr val="tx1"/>
                        </a:solidFill>
                        <a:latin typeface="Arial" panose="020B0604020202020204" pitchFamily="34" charset="0"/>
                        <a:cs typeface="Arial" panose="020B0604020202020204" pitchFamily="34" charset="0"/>
                      </a:endParaRPr>
                    </a:p>
                  </a:txBody>
                  <a:tcPr/>
                </a:tc>
                <a:tc>
                  <a:txBody>
                    <a:bodyPr/>
                    <a:lstStyle/>
                    <a:p>
                      <a:endParaRPr lang="en-GB" sz="1400" dirty="0">
                        <a:solidFill>
                          <a:schemeClr val="tx1"/>
                        </a:solidFill>
                        <a:latin typeface="Arial" panose="020B0604020202020204" pitchFamily="34" charset="0"/>
                        <a:cs typeface="Arial" panose="020B0604020202020204" pitchFamily="34" charset="0"/>
                      </a:endParaRPr>
                    </a:p>
                    <a:p>
                      <a:r>
                        <a:rPr lang="en-GB" sz="1400" dirty="0">
                          <a:solidFill>
                            <a:schemeClr val="tx1"/>
                          </a:solidFill>
                          <a:latin typeface="Arial" panose="020B0604020202020204" pitchFamily="34" charset="0"/>
                          <a:cs typeface="Arial" panose="020B0604020202020204" pitchFamily="34" charset="0"/>
                        </a:rPr>
                        <a:t>Halton</a:t>
                      </a:r>
                      <a:r>
                        <a:rPr lang="en-GB" sz="1400" baseline="0" dirty="0">
                          <a:solidFill>
                            <a:schemeClr val="tx1"/>
                          </a:solidFill>
                          <a:latin typeface="Arial" panose="020B0604020202020204" pitchFamily="34" charset="0"/>
                          <a:cs typeface="Arial" panose="020B0604020202020204" pitchFamily="34" charset="0"/>
                        </a:rPr>
                        <a:t> Borough Council has a web page detailing their support service for families and children. This is called the Local Offer.</a:t>
                      </a:r>
                    </a:p>
                    <a:p>
                      <a:r>
                        <a:rPr lang="en-GB" sz="1400" baseline="0" dirty="0">
                          <a:solidFill>
                            <a:schemeClr val="tx1"/>
                          </a:solidFill>
                          <a:latin typeface="Arial" panose="020B0604020202020204" pitchFamily="34" charset="0"/>
                          <a:cs typeface="Arial" panose="020B0604020202020204" pitchFamily="34" charset="0"/>
                        </a:rPr>
                        <a:t>You can find a wealth of information at:  </a:t>
                      </a:r>
                      <a:r>
                        <a:rPr lang="en-GB" sz="1600" b="1" baseline="0" dirty="0">
                          <a:solidFill>
                            <a:schemeClr val="tx1"/>
                          </a:solidFill>
                          <a:latin typeface="Arial" panose="020B0604020202020204" pitchFamily="34" charset="0"/>
                          <a:cs typeface="Arial" panose="020B0604020202020204" pitchFamily="34" charset="0"/>
                        </a:rPr>
                        <a:t>www.halton.gov.uk/localoffer</a:t>
                      </a:r>
                      <a:endParaRPr lang="en-GB" sz="16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676400">
                <a:tc>
                  <a:txBody>
                    <a:bodyPr/>
                    <a:lstStyle/>
                    <a:p>
                      <a:r>
                        <a:rPr lang="en-GB" dirty="0"/>
                        <a:t>Support for </a:t>
                      </a:r>
                    </a:p>
                    <a:p>
                      <a:r>
                        <a:rPr lang="en-GB" dirty="0"/>
                        <a:t>Parents of children with SEND can be obtained from SENDIASS.</a:t>
                      </a:r>
                    </a:p>
                    <a:p>
                      <a:r>
                        <a:rPr lang="en-GB" dirty="0">
                          <a:hlinkClick r:id="rId2"/>
                        </a:rPr>
                        <a:t>sendiass@halton.gov.uk</a:t>
                      </a:r>
                      <a:endParaRPr lang="en-GB" dirty="0"/>
                    </a:p>
                    <a:p>
                      <a:r>
                        <a:rPr lang="en-GB"/>
                        <a:t>TEL: 0151 511 7733</a:t>
                      </a:r>
                    </a:p>
                    <a:p>
                      <a:endParaRPr lang="en-GB" dirty="0"/>
                    </a:p>
                  </a:txBody>
                  <a:tcPr/>
                </a:tc>
                <a:tc>
                  <a:txBody>
                    <a:bodyPr/>
                    <a:lstStyle/>
                    <a:p>
                      <a:endParaRPr lang="en-GB" sz="1600" baseline="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pic>
        <p:nvPicPr>
          <p:cNvPr id="6146" name="Picture 2" descr="C:\Users\lisa\AppData\Local\Microsoft\Windows\Temporary Internet Files\Content.IE5\ZI5LVK3L\4077-Crocs-Wellie-Rain-Boot-Girl-aqua-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906" y="1371600"/>
            <a:ext cx="1463626"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54837" y="382909"/>
            <a:ext cx="5448030" cy="369332"/>
          </a:xfrm>
          <a:prstGeom prst="rect">
            <a:avLst/>
          </a:prstGeom>
          <a:noFill/>
        </p:spPr>
        <p:txBody>
          <a:bodyPr wrap="none" rtlCol="0">
            <a:spAutoFit/>
          </a:bodyPr>
          <a:lstStyle/>
          <a:p>
            <a:r>
              <a:rPr lang="en-GB" dirty="0">
                <a:solidFill>
                  <a:schemeClr val="accent2">
                    <a:lumMod val="75000"/>
                  </a:schemeClr>
                </a:solidFill>
              </a:rPr>
              <a:t>Our Lady of Perpetual Succour SEND Information Report</a:t>
            </a:r>
          </a:p>
        </p:txBody>
      </p:sp>
      <p:pic>
        <p:nvPicPr>
          <p:cNvPr id="4" name="Picture 3" descr="A picture containing logo&#10;&#10;Description automatically generated">
            <a:extLst>
              <a:ext uri="{FF2B5EF4-FFF2-40B4-BE49-F238E27FC236}">
                <a16:creationId xmlns:a16="http://schemas.microsoft.com/office/drawing/2014/main" id="{A78252A8-9D2B-65A1-7955-9B78ACFB1735}"/>
              </a:ext>
            </a:extLst>
          </p:cNvPr>
          <p:cNvPicPr>
            <a:picLocks noChangeAspect="1"/>
          </p:cNvPicPr>
          <p:nvPr/>
        </p:nvPicPr>
        <p:blipFill>
          <a:blip r:embed="rId4"/>
          <a:stretch>
            <a:fillRect/>
          </a:stretch>
        </p:blipFill>
        <p:spPr>
          <a:xfrm>
            <a:off x="5029200" y="4541519"/>
            <a:ext cx="1600200" cy="1600200"/>
          </a:xfrm>
          <a:prstGeom prst="rect">
            <a:avLst/>
          </a:prstGeom>
        </p:spPr>
      </p:pic>
    </p:spTree>
    <p:extLst>
      <p:ext uri="{BB962C8B-B14F-4D97-AF65-F5344CB8AC3E}">
        <p14:creationId xmlns:p14="http://schemas.microsoft.com/office/powerpoint/2010/main" val="3569091722"/>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3730</TotalTime>
  <Words>1877</Words>
  <Application>Microsoft Office PowerPoint</Application>
  <PresentationFormat>On-screen Show (4:3)</PresentationFormat>
  <Paragraphs>192</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Comic Sans MS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your say?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Alison Heston</cp:lastModifiedBy>
  <cp:revision>111</cp:revision>
  <cp:lastPrinted>2024-08-14T13:30:04Z</cp:lastPrinted>
  <dcterms:created xsi:type="dcterms:W3CDTF">2006-08-16T00:00:00Z</dcterms:created>
  <dcterms:modified xsi:type="dcterms:W3CDTF">2024-09-03T08:35:40Z</dcterms:modified>
</cp:coreProperties>
</file>