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63" r:id="rId2"/>
    <p:sldId id="288" r:id="rId3"/>
    <p:sldId id="264" r:id="rId4"/>
    <p:sldId id="282" r:id="rId5"/>
    <p:sldId id="275" r:id="rId6"/>
    <p:sldId id="286" r:id="rId7"/>
    <p:sldId id="287" r:id="rId8"/>
    <p:sldId id="256" r:id="rId9"/>
    <p:sldId id="281" r:id="rId10"/>
    <p:sldId id="259" r:id="rId11"/>
    <p:sldId id="277" r:id="rId12"/>
    <p:sldId id="283" r:id="rId13"/>
    <p:sldId id="285" r:id="rId14"/>
    <p:sldId id="279" r:id="rId15"/>
    <p:sldId id="280" r:id="rId16"/>
    <p:sldId id="284" r:id="rId17"/>
    <p:sldId id="276" r:id="rId18"/>
    <p:sldId id="27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6924" autoAdjust="0"/>
  </p:normalViewPr>
  <p:slideViewPr>
    <p:cSldViewPr snapToGrid="0">
      <p:cViewPr varScale="1">
        <p:scale>
          <a:sx n="63" d="100"/>
          <a:sy n="63" d="100"/>
        </p:scale>
        <p:origin x="102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27/04/2025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7460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27/04/2025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8998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27/04/2025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7735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27/04/2025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5924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27/04/2025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6948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27/04/2025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0383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27/04/2025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4700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27/04/2025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8013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27/04/2025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602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27/04/2025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9281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27/04/2025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950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27/04/2025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2396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27/04/2025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4754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27/04/2025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008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27/04/2025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648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27/04/2025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0534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FC8F5-BC6D-4A2A-A79A-8D0319557573}" type="datetimeFigureOut">
              <a:rPr lang="en-GB" smtClean="0"/>
              <a:t>27/04/2025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940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lh7-rt.googleusercontent.com/slidesz/AGV_vUdtnsogQkHGlJNENDonVSyiVeeLWj2F62bjCTIFEGCQUq9sF7WyiW-EypBK6kqNkvvtApn87kFBU06CMzPRa4j-FBma614_97-1ekCDcVUWOtMLa_thW6MZKtrlbDSgNAlb2po7qFCWEbPAIf0urU3joW8dQD_i=s2048?key=o2IaNClaopeaNg4-RmltTQ">
            <a:extLst>
              <a:ext uri="{FF2B5EF4-FFF2-40B4-BE49-F238E27FC236}">
                <a16:creationId xmlns:a16="http://schemas.microsoft.com/office/drawing/2014/main" id="{2A6610F7-0255-4D76-9F05-144D51512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9" t="18087" r="28118" b="7478"/>
          <a:stretch/>
        </p:blipFill>
        <p:spPr bwMode="auto">
          <a:xfrm>
            <a:off x="8480860" y="4472588"/>
            <a:ext cx="2054086" cy="204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4A2599D-7A8C-46E1-9EB6-0A448B5F83A4}"/>
              </a:ext>
            </a:extLst>
          </p:cNvPr>
          <p:cNvSpPr txBox="1">
            <a:spLocks/>
          </p:cNvSpPr>
          <p:nvPr/>
        </p:nvSpPr>
        <p:spPr>
          <a:xfrm>
            <a:off x="3949577" y="342172"/>
            <a:ext cx="4127224" cy="11805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GB" sz="60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2EFA74-8DD0-40B9-8E1C-6B0C3F4EE767}"/>
              </a:ext>
            </a:extLst>
          </p:cNvPr>
          <p:cNvSpPr/>
          <p:nvPr/>
        </p:nvSpPr>
        <p:spPr>
          <a:xfrm>
            <a:off x="3517859" y="448714"/>
            <a:ext cx="49906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OPAL Play </a:t>
            </a:r>
          </a:p>
          <a:p>
            <a:pPr algn="ctr"/>
            <a:r>
              <a:rPr lang="en-US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Assembly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10" name="Picture 2" descr="Perpetual Succour Hospital Logo">
            <a:extLst>
              <a:ext uri="{FF2B5EF4-FFF2-40B4-BE49-F238E27FC236}">
                <a16:creationId xmlns:a16="http://schemas.microsoft.com/office/drawing/2014/main" id="{C85DA77E-678B-46C8-BB97-6F454699F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36" y="4381114"/>
            <a:ext cx="2959588" cy="222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E89FB-921C-4E1B-A9C5-AB6FAF0761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90" b="28000"/>
          <a:stretch/>
        </p:blipFill>
        <p:spPr>
          <a:xfrm>
            <a:off x="4883923" y="3268252"/>
            <a:ext cx="2258531" cy="2690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67678C-10D3-44D5-8B4E-D977CD70CF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44"/>
          <a:stretch/>
        </p:blipFill>
        <p:spPr>
          <a:xfrm>
            <a:off x="1100482" y="833226"/>
            <a:ext cx="1985657" cy="3108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730B32-26FE-4E83-817E-72FA99BB76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7376" y="1202668"/>
            <a:ext cx="2784349" cy="222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850B9E1-45AB-46AE-B923-A571D258DD68}"/>
              </a:ext>
            </a:extLst>
          </p:cNvPr>
          <p:cNvSpPr txBox="1"/>
          <p:nvPr/>
        </p:nvSpPr>
        <p:spPr>
          <a:xfrm>
            <a:off x="2928730" y="271578"/>
            <a:ext cx="63345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Negotiate</a:t>
            </a:r>
          </a:p>
          <a:p>
            <a:pPr algn="ctr"/>
            <a:endParaRPr lang="en-US" sz="60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CB40E7-8E0C-40E5-A707-E2001EBF2373}"/>
              </a:ext>
            </a:extLst>
          </p:cNvPr>
          <p:cNvSpPr/>
          <p:nvPr/>
        </p:nvSpPr>
        <p:spPr>
          <a:xfrm>
            <a:off x="2106852" y="1374862"/>
            <a:ext cx="8349978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solidFill>
                  <a:srgbClr val="000000"/>
                </a:solidFill>
              </a:rPr>
              <a:t>What new rules do we need for </a:t>
            </a:r>
          </a:p>
          <a:p>
            <a:r>
              <a:rPr lang="en-GB" sz="4800" b="1" dirty="0">
                <a:solidFill>
                  <a:srgbClr val="000000"/>
                </a:solidFill>
              </a:rPr>
              <a:t>our existing and new activities </a:t>
            </a:r>
          </a:p>
          <a:p>
            <a:r>
              <a:rPr lang="en-GB" sz="4800" b="1" dirty="0">
                <a:solidFill>
                  <a:srgbClr val="000000"/>
                </a:solidFill>
              </a:rPr>
              <a:t>and equipment?</a:t>
            </a:r>
          </a:p>
        </p:txBody>
      </p:sp>
      <p:pic>
        <p:nvPicPr>
          <p:cNvPr id="2050" name="Picture 2" descr="Question Mark Thought Bubble Stock ...">
            <a:extLst>
              <a:ext uri="{FF2B5EF4-FFF2-40B4-BE49-F238E27FC236}">
                <a16:creationId xmlns:a16="http://schemas.microsoft.com/office/drawing/2014/main" id="{94E8F175-BBA9-49EB-890E-D28AED7B6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56" y="4035297"/>
            <a:ext cx="3603970" cy="25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270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911E7-4465-48CD-A6BC-560915F58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261561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7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+mn-lt"/>
                <a:cs typeface="Calibri" panose="020F0502020204030204" pitchFamily="34" charset="0"/>
              </a:rPr>
              <a:t>Negotiate</a:t>
            </a:r>
            <a:br>
              <a:rPr lang="en-US" sz="5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</a:br>
            <a:endParaRPr lang="en-GB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E7309-3CAE-4F87-B542-E8EA321FA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7666" y="1582361"/>
            <a:ext cx="8596668" cy="417006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4800" b="1" u="sng" dirty="0"/>
              <a:t>Football:</a:t>
            </a:r>
            <a:r>
              <a:rPr lang="en-US" sz="4800" dirty="0"/>
              <a:t> </a:t>
            </a:r>
            <a:endParaRPr lang="en-US" sz="4800" u="sng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u="sng" dirty="0">
                <a:solidFill>
                  <a:srgbClr val="FF0000"/>
                </a:solidFill>
              </a:rPr>
              <a:t>It is a friendly game of football! </a:t>
            </a:r>
            <a:endParaRPr lang="en-GB" b="1" u="sng" dirty="0">
              <a:solidFill>
                <a:srgbClr val="FF0000"/>
              </a:solidFill>
            </a:endParaRPr>
          </a:p>
          <a:p>
            <a:r>
              <a:rPr lang="en-US" b="1" dirty="0"/>
              <a:t>Normal football rules apply keep the ball low.</a:t>
            </a:r>
            <a:endParaRPr lang="en-GB" b="1" u="sng" dirty="0">
              <a:solidFill>
                <a:srgbClr val="FF0000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No</a:t>
            </a:r>
            <a:r>
              <a:rPr lang="en-GB" dirty="0">
                <a:solidFill>
                  <a:srgbClr val="000000"/>
                </a:solidFill>
              </a:rPr>
              <a:t> deliberate fouls (deliberate kicks).</a:t>
            </a:r>
          </a:p>
          <a:p>
            <a:r>
              <a:rPr lang="en-GB" b="1" dirty="0">
                <a:solidFill>
                  <a:srgbClr val="FF0000"/>
                </a:solidFill>
              </a:rPr>
              <a:t>Be careful </a:t>
            </a:r>
            <a:r>
              <a:rPr lang="en-GB" b="1" dirty="0"/>
              <a:t>when tackling- </a:t>
            </a:r>
            <a:r>
              <a:rPr lang="en-GB" b="1" dirty="0">
                <a:solidFill>
                  <a:srgbClr val="FF0000"/>
                </a:solidFill>
              </a:rPr>
              <a:t>No</a:t>
            </a:r>
            <a:r>
              <a:rPr lang="en-GB" dirty="0">
                <a:solidFill>
                  <a:srgbClr val="000000"/>
                </a:solidFill>
              </a:rPr>
              <a:t> tackling too hard or slide tackles.</a:t>
            </a:r>
          </a:p>
          <a:p>
            <a:r>
              <a:rPr lang="en-GB" dirty="0">
                <a:solidFill>
                  <a:srgbClr val="000000"/>
                </a:solidFill>
              </a:rPr>
              <a:t>Only 1 football match in the football area only.</a:t>
            </a:r>
          </a:p>
          <a:p>
            <a:r>
              <a:rPr lang="en-US" dirty="0"/>
              <a:t>Take it in turns to play different positions.</a:t>
            </a:r>
            <a:endParaRPr lang="en-GB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GB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76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580E82-8DEF-493F-A80B-F7C8F40947B5}"/>
              </a:ext>
            </a:extLst>
          </p:cNvPr>
          <p:cNvSpPr/>
          <p:nvPr/>
        </p:nvSpPr>
        <p:spPr>
          <a:xfrm>
            <a:off x="1310640" y="786676"/>
            <a:ext cx="95707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u="sng" dirty="0"/>
              <a:t>Mega Blocks: </a:t>
            </a:r>
          </a:p>
          <a:p>
            <a:r>
              <a:rPr lang="en-US" sz="3600" dirty="0"/>
              <a:t>• Think about working together to build something e.g. a tower, a den, a road for the cars, a maze, a robot, a vehicle. </a:t>
            </a:r>
          </a:p>
          <a:p>
            <a:r>
              <a:rPr lang="en-US" sz="3600" dirty="0"/>
              <a:t>• Don’t take them near the water or mud play. </a:t>
            </a:r>
          </a:p>
          <a:p>
            <a:r>
              <a:rPr lang="en-US" sz="3600" dirty="0"/>
              <a:t>• If you see pieces on the floor pick them up! </a:t>
            </a:r>
          </a:p>
          <a:p>
            <a:r>
              <a:rPr lang="en-US" sz="3600" dirty="0"/>
              <a:t>• There isn’t a huge amount so please share.</a:t>
            </a:r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58D11E-9D23-4CA8-B7DF-5B91E9914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6520" y="3882241"/>
            <a:ext cx="1824719" cy="27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46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17B195-32DD-43CD-83F9-FE46742AFEB6}"/>
              </a:ext>
            </a:extLst>
          </p:cNvPr>
          <p:cNvSpPr/>
          <p:nvPr/>
        </p:nvSpPr>
        <p:spPr>
          <a:xfrm>
            <a:off x="1402080" y="243512"/>
            <a:ext cx="938784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u="sng" dirty="0"/>
              <a:t>Cardboard Boxes: </a:t>
            </a:r>
          </a:p>
          <a:p>
            <a:r>
              <a:rPr lang="en-US" sz="3600" dirty="0"/>
              <a:t>• Build shelters, hide inside or make a den.</a:t>
            </a:r>
          </a:p>
          <a:p>
            <a:r>
              <a:rPr lang="en-US" sz="3600" dirty="0"/>
              <a:t> • Please don’t tear the boxes up or rip them into pieces – remember that someone else may want to play with them another day. </a:t>
            </a:r>
          </a:p>
          <a:p>
            <a:r>
              <a:rPr lang="en-US" sz="3600" dirty="0"/>
              <a:t>• No throwing boxes. </a:t>
            </a:r>
          </a:p>
          <a:p>
            <a:r>
              <a:rPr lang="en-US" sz="3600" dirty="0"/>
              <a:t>• No jumping on the boxes. </a:t>
            </a:r>
          </a:p>
          <a:p>
            <a:r>
              <a:rPr lang="en-US" sz="3600" dirty="0"/>
              <a:t>• No boxes if it is raining. </a:t>
            </a:r>
          </a:p>
          <a:p>
            <a:r>
              <a:rPr lang="en-US" sz="3600" dirty="0"/>
              <a:t>• Put all waste in the yellow bin. </a:t>
            </a:r>
          </a:p>
          <a:p>
            <a:r>
              <a:rPr lang="en-US" sz="3600" dirty="0"/>
              <a:t>• Tidy pile near the storage area at the end of lunch.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384525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21059C-20EB-4A1A-A7E6-C39D14EBF450}"/>
              </a:ext>
            </a:extLst>
          </p:cNvPr>
          <p:cNvSpPr/>
          <p:nvPr/>
        </p:nvSpPr>
        <p:spPr>
          <a:xfrm>
            <a:off x="1737360" y="418237"/>
            <a:ext cx="871728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u="sng" dirty="0"/>
              <a:t>Fabric/Dressing Up Clothes</a:t>
            </a:r>
          </a:p>
          <a:p>
            <a:pPr algn="ctr"/>
            <a:r>
              <a:rPr lang="en-US" sz="4800" b="1" u="sng" dirty="0"/>
              <a:t> </a:t>
            </a:r>
          </a:p>
          <a:p>
            <a:r>
              <a:rPr lang="en-US" sz="3600" dirty="0"/>
              <a:t>• </a:t>
            </a:r>
            <a:r>
              <a:rPr lang="en-US" sz="2800" dirty="0"/>
              <a:t>Design your own outfits, put on a play, turn yourself into a superhero or hold a fashion show. </a:t>
            </a:r>
          </a:p>
          <a:p>
            <a:r>
              <a:rPr lang="en-US" sz="2800" dirty="0"/>
              <a:t>• Use fabric blankets to make dens.</a:t>
            </a:r>
          </a:p>
          <a:p>
            <a:r>
              <a:rPr lang="en-US" sz="2800" dirty="0"/>
              <a:t>• Do not swirl the fabric or dressing up clothes around otherwise they’ll get dirty or damaged.</a:t>
            </a:r>
          </a:p>
          <a:p>
            <a:r>
              <a:rPr lang="en-US" sz="2800" dirty="0"/>
              <a:t>• No wrapping things around your neck. </a:t>
            </a:r>
          </a:p>
          <a:p>
            <a:r>
              <a:rPr lang="en-US" sz="2800" dirty="0"/>
              <a:t>• Please don't take costumes near the mud or wet.</a:t>
            </a:r>
          </a:p>
          <a:p>
            <a:r>
              <a:rPr lang="en-US" sz="2800" dirty="0"/>
              <a:t>• Put all the fabric/dressing up items away in the box at the end of lunch.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191393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D0F9B5-897F-40FA-BC6F-0D44EF214412}"/>
              </a:ext>
            </a:extLst>
          </p:cNvPr>
          <p:cNvSpPr/>
          <p:nvPr/>
        </p:nvSpPr>
        <p:spPr>
          <a:xfrm>
            <a:off x="1432560" y="-5417"/>
            <a:ext cx="88392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u="sng" dirty="0"/>
              <a:t>Tidying Up </a:t>
            </a:r>
          </a:p>
          <a:p>
            <a:pPr algn="ctr"/>
            <a:endParaRPr lang="en-US" sz="4400" b="1" u="sng" dirty="0"/>
          </a:p>
          <a:p>
            <a:r>
              <a:rPr lang="en-US" sz="3200" dirty="0"/>
              <a:t>• Everybody has to tidy up at the end of lunch. </a:t>
            </a:r>
          </a:p>
          <a:p>
            <a:r>
              <a:rPr lang="en-US" sz="3200" dirty="0"/>
              <a:t>• Listen for the whistle 5 minutes before the end of lunch. </a:t>
            </a:r>
          </a:p>
          <a:p>
            <a:r>
              <a:rPr lang="en-US" sz="3200" dirty="0"/>
              <a:t>• Look around and help each others to put everything away. </a:t>
            </a:r>
          </a:p>
          <a:p>
            <a:r>
              <a:rPr lang="en-US" sz="3200" dirty="0"/>
              <a:t>• Even if you have not played with something, please help to tidy up. </a:t>
            </a:r>
          </a:p>
          <a:p>
            <a:r>
              <a:rPr lang="en-US" sz="3200" dirty="0"/>
              <a:t>• Make sure everything goes back to where it belongs. </a:t>
            </a:r>
          </a:p>
          <a:p>
            <a:r>
              <a:rPr lang="en-US" sz="3200" dirty="0"/>
              <a:t>• Put it carefully into the storage boxes, take care  as some storage boxes are damaged.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179172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D0288-EEB7-432E-BFF6-50D2671D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sz="60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</a:br>
            <a:br>
              <a:rPr lang="en-US" sz="60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</a:br>
            <a:br>
              <a:rPr lang="en-US" sz="60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</a:br>
            <a:r>
              <a:rPr lang="en-US" sz="60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Innovate</a:t>
            </a:r>
            <a:br>
              <a:rPr lang="en-US" sz="60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</a:br>
            <a:br>
              <a:rPr lang="en-US" dirty="0">
                <a:ln w="22225">
                  <a:solidFill>
                    <a:schemeClr val="tx1"/>
                  </a:solidFill>
                  <a:prstDash val="solid"/>
                </a:ln>
                <a:latin typeface="+mn-lt"/>
                <a:cs typeface="Calibri" panose="020F0502020204030204" pitchFamily="34" charset="0"/>
              </a:rPr>
            </a:br>
            <a:r>
              <a:rPr lang="en-US" dirty="0">
                <a:ln w="22225">
                  <a:solidFill>
                    <a:schemeClr val="tx1"/>
                  </a:solidFill>
                  <a:prstDash val="solid"/>
                </a:ln>
                <a:latin typeface="+mn-lt"/>
                <a:cs typeface="Calibri" panose="020F0502020204030204" pitchFamily="34" charset="0"/>
              </a:rPr>
              <a:t>How can we use some of the items outside in woods, playground?</a:t>
            </a:r>
            <a:br>
              <a:rPr lang="en-US" dirty="0">
                <a:ln w="22225">
                  <a:solidFill>
                    <a:schemeClr val="tx1"/>
                  </a:solidFill>
                  <a:prstDash val="solid"/>
                </a:ln>
                <a:latin typeface="+mn-lt"/>
                <a:cs typeface="Calibri" panose="020F0502020204030204" pitchFamily="34" charset="0"/>
              </a:rPr>
            </a:br>
            <a:br>
              <a:rPr lang="en-US" dirty="0">
                <a:ln w="22225">
                  <a:solidFill>
                    <a:schemeClr val="tx1"/>
                  </a:solidFill>
                  <a:prstDash val="solid"/>
                </a:ln>
                <a:latin typeface="+mn-lt"/>
                <a:cs typeface="Calibri" panose="020F0502020204030204" pitchFamily="34" charset="0"/>
              </a:rPr>
            </a:br>
            <a:endParaRPr lang="en-GB" dirty="0"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5A2671-3BE1-41E4-AAFF-9A04A606737F}"/>
              </a:ext>
            </a:extLst>
          </p:cNvPr>
          <p:cNvSpPr/>
          <p:nvPr/>
        </p:nvSpPr>
        <p:spPr>
          <a:xfrm>
            <a:off x="2118360" y="1626215"/>
            <a:ext cx="79552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b="1" dirty="0"/>
          </a:p>
          <a:p>
            <a:endParaRPr lang="en-US" sz="3600" b="1" dirty="0"/>
          </a:p>
          <a:p>
            <a:r>
              <a:rPr lang="en-US" sz="3600" b="1" dirty="0"/>
              <a:t>What could you do or make? </a:t>
            </a:r>
          </a:p>
          <a:p>
            <a:endParaRPr lang="en-GB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989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70C70D-A66E-4076-86A2-EC14E607DD41}"/>
              </a:ext>
            </a:extLst>
          </p:cNvPr>
          <p:cNvSpPr/>
          <p:nvPr/>
        </p:nvSpPr>
        <p:spPr>
          <a:xfrm>
            <a:off x="6506817" y="553825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assembly. 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FD590E-F714-4DCD-B2EC-85E5BCF57BE0}"/>
              </a:ext>
            </a:extLst>
          </p:cNvPr>
          <p:cNvSpPr txBox="1"/>
          <p:nvPr/>
        </p:nvSpPr>
        <p:spPr>
          <a:xfrm>
            <a:off x="2358885" y="355133"/>
            <a:ext cx="74742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Lunchtime  behaviour recognition</a:t>
            </a:r>
          </a:p>
          <a:p>
            <a:pPr algn="ctr"/>
            <a:endParaRPr lang="en-US" sz="60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pic>
        <p:nvPicPr>
          <p:cNvPr id="3074" name="Picture 2" descr="Free Printable Borders - Award and Certificate Borders">
            <a:extLst>
              <a:ext uri="{FF2B5EF4-FFF2-40B4-BE49-F238E27FC236}">
                <a16:creationId xmlns:a16="http://schemas.microsoft.com/office/drawing/2014/main" id="{5ED3A2C8-9359-43F8-874B-EC9637A1B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433" y="2294125"/>
            <a:ext cx="5829132" cy="428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BFB1EE-CBB7-40B1-9703-8B96EA212BAE}"/>
              </a:ext>
            </a:extLst>
          </p:cNvPr>
          <p:cNvSpPr txBox="1"/>
          <p:nvPr/>
        </p:nvSpPr>
        <p:spPr>
          <a:xfrm>
            <a:off x="4108172" y="2968674"/>
            <a:ext cx="397565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Lucida Handwriting" panose="03010101010101010101" pitchFamily="66" charset="0"/>
              </a:rPr>
              <a:t>Certificate</a:t>
            </a:r>
          </a:p>
          <a:p>
            <a:endParaRPr lang="en-US" dirty="0"/>
          </a:p>
          <a:p>
            <a:r>
              <a:rPr lang="en-US" sz="2400" dirty="0"/>
              <a:t>The MDA’s will choose a child each week for excellent behaviour, great manners or being helpful and you will now receive an OPAL certificate in Friday assembly.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485032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2D80B6-D679-4A0D-B159-2AB115398677}"/>
              </a:ext>
            </a:extLst>
          </p:cNvPr>
          <p:cNvSpPr txBox="1"/>
          <p:nvPr/>
        </p:nvSpPr>
        <p:spPr>
          <a:xfrm>
            <a:off x="4306957" y="1245704"/>
            <a:ext cx="2623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4" descr="https://lh7-rt.googleusercontent.com/slidesz/AGV_vUdtnsogQkHGlJNENDonVSyiVeeLWj2F62bjCTIFEGCQUq9sF7WyiW-EypBK6kqNkvvtApn87kFBU06CMzPRa4j-FBma614_97-1ekCDcVUWOtMLa_thW6MZKtrlbDSgNAlb2po7qFCWEbPAIf0urU3joW8dQD_i=s2048?key=o2IaNClaopeaNg4-RmltTQ">
            <a:extLst>
              <a:ext uri="{FF2B5EF4-FFF2-40B4-BE49-F238E27FC236}">
                <a16:creationId xmlns:a16="http://schemas.microsoft.com/office/drawing/2014/main" id="{EC47A096-F31D-47EE-8EA5-C0A5392E5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9" t="18087" r="28118" b="7478"/>
          <a:stretch/>
        </p:blipFill>
        <p:spPr bwMode="auto">
          <a:xfrm>
            <a:off x="924809" y="1828708"/>
            <a:ext cx="2572375" cy="256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D2842A-B4B2-4AE6-A1E4-EB72D0EA77AB}"/>
              </a:ext>
            </a:extLst>
          </p:cNvPr>
          <p:cNvSpPr txBox="1"/>
          <p:nvPr/>
        </p:nvSpPr>
        <p:spPr>
          <a:xfrm>
            <a:off x="4002156" y="808383"/>
            <a:ext cx="4678017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endParaRPr lang="en-US" dirty="0"/>
          </a:p>
          <a:p>
            <a:pPr algn="ctr"/>
            <a:r>
              <a:rPr lang="en-US" sz="2800" dirty="0"/>
              <a:t>To</a:t>
            </a:r>
          </a:p>
          <a:p>
            <a:pPr algn="ctr"/>
            <a:endParaRPr lang="en-US" dirty="0"/>
          </a:p>
          <a:p>
            <a:r>
              <a:rPr lang="en-US"/>
              <a:t>_____________________________________</a:t>
            </a:r>
            <a:endParaRPr lang="en-US" dirty="0"/>
          </a:p>
          <a:p>
            <a:endParaRPr lang="en-US" dirty="0"/>
          </a:p>
          <a:p>
            <a:pPr algn="ctr"/>
            <a:r>
              <a:rPr lang="en-US" sz="2000" dirty="0">
                <a:latin typeface="Comic Sans MS" panose="030F0702030302020204" pitchFamily="66" charset="0"/>
              </a:rPr>
              <a:t>You have been recognised for going</a:t>
            </a:r>
          </a:p>
          <a:p>
            <a:pPr algn="ctr"/>
            <a:r>
              <a:rPr lang="en-US" sz="2000" dirty="0">
                <a:latin typeface="Comic Sans MS" panose="030F0702030302020204" pitchFamily="66" charset="0"/>
              </a:rPr>
              <a:t> </a:t>
            </a:r>
            <a:r>
              <a:rPr lang="en-US" sz="2000" b="1" dirty="0">
                <a:latin typeface="Comic Sans MS" panose="030F0702030302020204" pitchFamily="66" charset="0"/>
              </a:rPr>
              <a:t>above and beyond </a:t>
            </a:r>
            <a:r>
              <a:rPr lang="en-US" sz="2000" dirty="0">
                <a:latin typeface="Comic Sans MS" panose="030F0702030302020204" pitchFamily="66" charset="0"/>
              </a:rPr>
              <a:t>during lunchtimes.</a:t>
            </a:r>
          </a:p>
          <a:p>
            <a:pPr algn="ctr"/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sz="2000" dirty="0">
                <a:latin typeface="Comic Sans MS" panose="030F0702030302020204" pitchFamily="66" charset="0"/>
              </a:rPr>
              <a:t>Thank you for setting an excellent example and always following our play charter rules.</a:t>
            </a:r>
          </a:p>
          <a:p>
            <a:pPr algn="ctr"/>
            <a:endParaRPr lang="en-US" sz="2000" dirty="0">
              <a:latin typeface="Comic Sans MS" panose="030F0702030302020204" pitchFamily="66" charset="0"/>
            </a:endParaRPr>
          </a:p>
          <a:p>
            <a:pPr algn="ctr"/>
            <a:r>
              <a:rPr lang="en-US" sz="2000" dirty="0">
                <a:latin typeface="Comic Sans MS" panose="030F0702030302020204" pitchFamily="66" charset="0"/>
              </a:rPr>
              <a:t>Signed</a:t>
            </a:r>
          </a:p>
          <a:p>
            <a:pPr algn="ctr"/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_______________________________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10" name="AutoShape 2" descr="Superstar Award Certificates - behaviour management, certificate">
            <a:extLst>
              <a:ext uri="{FF2B5EF4-FFF2-40B4-BE49-F238E27FC236}">
                <a16:creationId xmlns:a16="http://schemas.microsoft.com/office/drawing/2014/main" id="{6EF48A83-5A9B-4B83-B10D-0B6849D356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FAED55-C5FC-4E05-AF37-FAFD49946D6C}"/>
              </a:ext>
            </a:extLst>
          </p:cNvPr>
          <p:cNvSpPr/>
          <p:nvPr/>
        </p:nvSpPr>
        <p:spPr>
          <a:xfrm>
            <a:off x="4115586" y="507040"/>
            <a:ext cx="39608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</a:t>
            </a:r>
            <a:r>
              <a:rPr lang="en-US" sz="54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r>
              <a:rPr lang="en-US" sz="5400" b="0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AWARD</a:t>
            </a:r>
            <a:endParaRPr lang="en-GB" sz="54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8AEF83-0B6F-4695-8B4F-728BBDB52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582" y="2968487"/>
            <a:ext cx="2292938" cy="329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457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5AF7D6-F537-7C64-EF81-01E752B28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09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1901B40-1A78-4F94-A7D3-C23D6D25F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157" y="2127139"/>
            <a:ext cx="2511109" cy="140622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65AF213-8FC7-48FC-B329-AEA38EAE4194}"/>
              </a:ext>
            </a:extLst>
          </p:cNvPr>
          <p:cNvSpPr/>
          <p:nvPr/>
        </p:nvSpPr>
        <p:spPr>
          <a:xfrm>
            <a:off x="2998734" y="365138"/>
            <a:ext cx="625128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Celebrate</a:t>
            </a:r>
          </a:p>
          <a:p>
            <a:pPr algn="ctr"/>
            <a:r>
              <a:rPr lang="en-US" sz="4400" b="1" dirty="0">
                <a:solidFill>
                  <a:srgbClr val="000000"/>
                </a:solidFill>
              </a:rPr>
              <a:t>A</a:t>
            </a:r>
            <a:r>
              <a:rPr lang="en-GB" sz="4400" b="1" dirty="0">
                <a:solidFill>
                  <a:srgbClr val="000000"/>
                </a:solidFill>
              </a:rPr>
              <a:t>mazing examples </a:t>
            </a:r>
          </a:p>
          <a:p>
            <a:pPr algn="ctr"/>
            <a:r>
              <a:rPr lang="en-GB" sz="4400" b="1" dirty="0">
                <a:solidFill>
                  <a:srgbClr val="000000"/>
                </a:solidFill>
              </a:rPr>
              <a:t>of play</a:t>
            </a:r>
          </a:p>
        </p:txBody>
      </p:sp>
      <p:pic>
        <p:nvPicPr>
          <p:cNvPr id="12" name="Picture 2" descr="Perpetual Succour Hospital Logo">
            <a:extLst>
              <a:ext uri="{FF2B5EF4-FFF2-40B4-BE49-F238E27FC236}">
                <a16:creationId xmlns:a16="http://schemas.microsoft.com/office/drawing/2014/main" id="{A94B95F4-1C8E-4D41-9CBF-5356F0409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406" y="2231501"/>
            <a:ext cx="1591083" cy="119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FF6B34-CDC9-4F95-974D-6A549AF9C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308" y="215553"/>
            <a:ext cx="2412913" cy="32134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6A27C8-C95D-4D1C-A272-35DE5CC467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6269" y="3863813"/>
            <a:ext cx="3778106" cy="2797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91FE5F-50A8-4CC4-B85C-EAE47C6C7B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7614" y="3863813"/>
            <a:ext cx="3778106" cy="2863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D69B4-641C-41ED-84CC-52E92F1A190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667" b="12889"/>
          <a:stretch/>
        </p:blipFill>
        <p:spPr>
          <a:xfrm>
            <a:off x="9390530" y="241631"/>
            <a:ext cx="2260929" cy="315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1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90E4A4-8EB9-4370-99E4-975951F6BEF4}"/>
              </a:ext>
            </a:extLst>
          </p:cNvPr>
          <p:cNvSpPr/>
          <p:nvPr/>
        </p:nvSpPr>
        <p:spPr>
          <a:xfrm>
            <a:off x="2110740" y="1595735"/>
            <a:ext cx="82753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• </a:t>
            </a:r>
            <a:r>
              <a:rPr lang="en-US" sz="3600" dirty="0"/>
              <a:t>We have been given a donation from Halton Helping Hands to develop our grounds.  </a:t>
            </a:r>
          </a:p>
          <a:p>
            <a:r>
              <a:rPr lang="en-US" sz="3600" dirty="0"/>
              <a:t>• We’ve already had lots of donations from families of lots of items that can be used for OPAL play. Thank you!</a:t>
            </a:r>
          </a:p>
          <a:p>
            <a:r>
              <a:rPr lang="en-US" sz="3600" dirty="0"/>
              <a:t>• We now have storage for all the loose parts.</a:t>
            </a:r>
            <a:endParaRPr lang="en-GB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6DBDA3-CF25-4FB5-BDE9-9537C696B5BB}"/>
              </a:ext>
            </a:extLst>
          </p:cNvPr>
          <p:cNvSpPr/>
          <p:nvPr/>
        </p:nvSpPr>
        <p:spPr>
          <a:xfrm>
            <a:off x="4321072" y="455414"/>
            <a:ext cx="32450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Celebrate</a:t>
            </a:r>
          </a:p>
        </p:txBody>
      </p:sp>
      <p:sp>
        <p:nvSpPr>
          <p:cNvPr id="3" name="AutoShape 2" descr="Nature">
            <a:extLst>
              <a:ext uri="{FF2B5EF4-FFF2-40B4-BE49-F238E27FC236}">
                <a16:creationId xmlns:a16="http://schemas.microsoft.com/office/drawing/2014/main" id="{7BE368DC-E509-4478-95EE-55BD9EDBC7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6B9FA-9AE3-4CFE-A0B7-56FE590D1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4495" y="237724"/>
            <a:ext cx="2590800" cy="1358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5895BE-F2F6-4583-938C-198BA4AC9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440" y="5480215"/>
            <a:ext cx="2708910" cy="127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80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2613292-7CA2-4B73-A7E2-D7160B298325}"/>
              </a:ext>
            </a:extLst>
          </p:cNvPr>
          <p:cNvSpPr txBox="1"/>
          <p:nvPr/>
        </p:nvSpPr>
        <p:spPr>
          <a:xfrm>
            <a:off x="1577008" y="605818"/>
            <a:ext cx="903798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Inform</a:t>
            </a:r>
          </a:p>
          <a:p>
            <a:pPr algn="ctr"/>
            <a:endParaRPr lang="en-US" sz="6000" b="1" u="sng" dirty="0">
              <a:ln w="22225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cs typeface="Calibri" panose="020F0502020204030204" pitchFamily="34" charset="0"/>
            </a:endParaRPr>
          </a:p>
          <a:p>
            <a:pPr algn="ctr"/>
            <a:r>
              <a:rPr lang="en-US" sz="4400" b="1" dirty="0"/>
              <a:t>What will be new over next few weeks?</a:t>
            </a:r>
            <a:endParaRPr lang="en-US" sz="6000" b="1" u="sng" dirty="0">
              <a:solidFill>
                <a:srgbClr val="00B0F0"/>
              </a:solidFill>
            </a:endParaRPr>
          </a:p>
          <a:p>
            <a:pPr algn="ctr"/>
            <a:r>
              <a:rPr lang="en-US" sz="3600" b="1" dirty="0"/>
              <a:t>Construction of our new sand pit will be starting over the next few weeks.</a:t>
            </a:r>
          </a:p>
          <a:p>
            <a:pPr algn="ctr"/>
            <a:endParaRPr lang="en-US" sz="4800" b="1" dirty="0"/>
          </a:p>
          <a:p>
            <a:pPr algn="ctr"/>
            <a:endParaRPr lang="en-US" sz="4800" b="1" dirty="0"/>
          </a:p>
        </p:txBody>
      </p:sp>
      <p:sp>
        <p:nvSpPr>
          <p:cNvPr id="9" name="AutoShape 4" descr="Unibos Braided Rope Waterproof Flexible Polypropylene Strong 9mm x 30m 9mm Braided Rope x 30 mtrs (Colours May Vary)">
            <a:extLst>
              <a:ext uri="{FF2B5EF4-FFF2-40B4-BE49-F238E27FC236}">
                <a16:creationId xmlns:a16="http://schemas.microsoft.com/office/drawing/2014/main" id="{49166191-0639-45E8-B823-9ED5A0D781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" name="AutoShape 6" descr="Large Crafting Clips X 4 Large Clamps Pegs Heavy Laundry Clothes Holiday Outdoor Waterproof">
            <a:extLst>
              <a:ext uri="{FF2B5EF4-FFF2-40B4-BE49-F238E27FC236}">
                <a16:creationId xmlns:a16="http://schemas.microsoft.com/office/drawing/2014/main" id="{56E2DA77-1F63-4313-AEB3-472F93EED8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7954A9-15CE-4558-B769-CCF7B7729DEE}"/>
              </a:ext>
            </a:extLst>
          </p:cNvPr>
          <p:cNvSpPr/>
          <p:nvPr/>
        </p:nvSpPr>
        <p:spPr>
          <a:xfrm>
            <a:off x="2305878" y="2148750"/>
            <a:ext cx="75802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b="1" dirty="0">
              <a:solidFill>
                <a:srgbClr val="FF0000"/>
              </a:solidFill>
              <a:latin typeface="+mj-lt"/>
            </a:endParaRPr>
          </a:p>
          <a:p>
            <a:endParaRPr lang="en-US" sz="2800" b="1" dirty="0">
              <a:latin typeface="+mj-lt"/>
            </a:endParaRPr>
          </a:p>
          <a:p>
            <a:r>
              <a:rPr lang="en-US" sz="2800" b="1" dirty="0">
                <a:latin typeface="+mj-lt"/>
              </a:rPr>
              <a:t> </a:t>
            </a:r>
          </a:p>
        </p:txBody>
      </p:sp>
      <p:sp>
        <p:nvSpPr>
          <p:cNvPr id="7" name="AutoShape 8" descr="Autumn Mud Kitchen Play Ideas | Cosy Direct Blog">
            <a:extLst>
              <a:ext uri="{FF2B5EF4-FFF2-40B4-BE49-F238E27FC236}">
                <a16:creationId xmlns:a16="http://schemas.microsoft.com/office/drawing/2014/main" id="{7885C99F-7240-4912-8952-31A197780C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AutoShape 2" descr="Plum Junior Natural Wooden Square Sand Pit (H) 140mm X (W) 900mm, Pack Of 1">
            <a:extLst>
              <a:ext uri="{FF2B5EF4-FFF2-40B4-BE49-F238E27FC236}">
                <a16:creationId xmlns:a16="http://schemas.microsoft.com/office/drawing/2014/main" id="{F7D7337F-0414-4AD5-B655-80747FAA1D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B70323-A7DF-4B46-B678-993F6907A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168" y="215158"/>
            <a:ext cx="2044513" cy="225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07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DB0969-E42B-4D46-95D2-3B48870285BF}"/>
              </a:ext>
            </a:extLst>
          </p:cNvPr>
          <p:cNvSpPr/>
          <p:nvPr/>
        </p:nvSpPr>
        <p:spPr>
          <a:xfrm>
            <a:off x="1752599" y="2708465"/>
            <a:ext cx="86868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u="sng" dirty="0"/>
              <a:t>Journeys </a:t>
            </a:r>
          </a:p>
          <a:p>
            <a:r>
              <a:rPr lang="en-US" sz="3600" dirty="0"/>
              <a:t>Over the next couple of weeks, we are going to be thinking about journeys – these are creative ways we can move from one zone to another when we are outside for OPAL play</a:t>
            </a:r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422DC0-F35A-4EDB-AF5F-AADBDD1C4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437" y="20859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10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6DD5E6-9162-4DDB-936F-3029EFE9D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312911"/>
            <a:ext cx="1980859" cy="3116089"/>
          </a:xfrm>
          <a:prstGeom prst="rect">
            <a:avLst/>
          </a:prstGeom>
        </p:spPr>
      </p:pic>
      <p:pic>
        <p:nvPicPr>
          <p:cNvPr id="1026" name="Picture 2" descr="Any Ideas Concept Stock Photo | Adobe Stock">
            <a:extLst>
              <a:ext uri="{FF2B5EF4-FFF2-40B4-BE49-F238E27FC236}">
                <a16:creationId xmlns:a16="http://schemas.microsoft.com/office/drawing/2014/main" id="{5DDB61CE-3518-408B-95CB-17BC2EDB3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b="9723"/>
          <a:stretch/>
        </p:blipFill>
        <p:spPr bwMode="auto">
          <a:xfrm>
            <a:off x="4358640" y="488199"/>
            <a:ext cx="3691890" cy="225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1797F4-4C65-418F-9762-05498CB23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640" y="3216824"/>
            <a:ext cx="2428875" cy="24524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E60FC7-7D64-4257-8ADB-70B6079BC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08" y="4068156"/>
            <a:ext cx="3017691" cy="2260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055434-8B25-4AD2-BC84-03F1ED3E63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7663" y="72837"/>
            <a:ext cx="2517122" cy="3356163"/>
          </a:xfrm>
          <a:prstGeom prst="rect">
            <a:avLst/>
          </a:prstGeom>
        </p:spPr>
      </p:pic>
      <p:pic>
        <p:nvPicPr>
          <p:cNvPr id="1028" name="Picture 4" descr="Stepping Logs Fitness Station | Playground Centre">
            <a:extLst>
              <a:ext uri="{FF2B5EF4-FFF2-40B4-BE49-F238E27FC236}">
                <a16:creationId xmlns:a16="http://schemas.microsoft.com/office/drawing/2014/main" id="{8A4D579D-10D3-48A8-BB94-A967D6D21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005" y="4274408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32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848BBE-7AFE-4393-A594-1DBDBB11ECF1}"/>
              </a:ext>
            </a:extLst>
          </p:cNvPr>
          <p:cNvSpPr/>
          <p:nvPr/>
        </p:nvSpPr>
        <p:spPr>
          <a:xfrm>
            <a:off x="1808922" y="89577"/>
            <a:ext cx="8574156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u="sng" dirty="0">
                <a:latin typeface="Trebuchet MS" panose="020B0603020202020204" pitchFamily="34" charset="0"/>
              </a:rPr>
              <a:t>Football</a:t>
            </a:r>
          </a:p>
          <a:p>
            <a:pPr algn="ctr"/>
            <a:r>
              <a:rPr lang="en-US" sz="3600" b="1" dirty="0"/>
              <a:t>We will introduce football next week (weather dependent) if dry without wellies!</a:t>
            </a:r>
            <a:br>
              <a:rPr lang="en-US" b="1" dirty="0"/>
            </a:br>
            <a:r>
              <a:rPr lang="en-US" sz="2800" b="1" u="sng" dirty="0">
                <a:solidFill>
                  <a:srgbClr val="FF0000"/>
                </a:solidFill>
              </a:rPr>
              <a:t>Each class will have their own day.</a:t>
            </a:r>
          </a:p>
          <a:p>
            <a:endParaRPr lang="en-US" sz="3200" b="1" dirty="0"/>
          </a:p>
          <a:p>
            <a:r>
              <a:rPr lang="en-US" sz="2400" b="1" dirty="0">
                <a:latin typeface="+mj-lt"/>
              </a:rPr>
              <a:t>Year 1 &amp; 2 Monday</a:t>
            </a:r>
            <a:br>
              <a:rPr lang="en-US" sz="2400" b="1" dirty="0">
                <a:latin typeface="+mj-lt"/>
              </a:rPr>
            </a:br>
            <a:endParaRPr lang="en-US" sz="2400" b="1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Year 6 Tuesday</a:t>
            </a:r>
            <a:br>
              <a:rPr lang="en-US" sz="2400" b="1" dirty="0">
                <a:latin typeface="+mj-lt"/>
              </a:rPr>
            </a:br>
            <a:endParaRPr lang="en-US" sz="2400" b="1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Year 5 Wednesday</a:t>
            </a:r>
            <a:br>
              <a:rPr lang="en-US" sz="2400" b="1" dirty="0">
                <a:latin typeface="+mj-lt"/>
              </a:rPr>
            </a:br>
            <a:endParaRPr lang="en-US" sz="2400" b="1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Year 4 Thursday</a:t>
            </a:r>
            <a:br>
              <a:rPr lang="en-US" sz="2400" b="1" dirty="0">
                <a:latin typeface="+mj-lt"/>
              </a:rPr>
            </a:br>
            <a:endParaRPr lang="en-US" sz="2400" b="1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Year 3 Friday</a:t>
            </a:r>
            <a:br>
              <a:rPr lang="en-US" sz="3200" dirty="0">
                <a:latin typeface="+mj-lt"/>
              </a:rPr>
            </a:br>
            <a:endParaRPr lang="en-GB" sz="3200" dirty="0">
              <a:latin typeface="+mj-lt"/>
            </a:endParaRPr>
          </a:p>
        </p:txBody>
      </p:sp>
      <p:pic>
        <p:nvPicPr>
          <p:cNvPr id="2052" name="Picture 4" descr="Over 300 Free Football Vectors - Pixabay">
            <a:extLst>
              <a:ext uri="{FF2B5EF4-FFF2-40B4-BE49-F238E27FC236}">
                <a16:creationId xmlns:a16="http://schemas.microsoft.com/office/drawing/2014/main" id="{B357544B-122E-408F-8551-9B4FF8E3B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829" y="365978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029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C9235B-498D-4BBE-B1D9-CD8073FE0EC1}"/>
              </a:ext>
            </a:extLst>
          </p:cNvPr>
          <p:cNvSpPr/>
          <p:nvPr/>
        </p:nvSpPr>
        <p:spPr>
          <a:xfrm>
            <a:off x="1752600" y="678656"/>
            <a:ext cx="86868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u="sng" dirty="0"/>
              <a:t>Water Play</a:t>
            </a:r>
          </a:p>
          <a:p>
            <a:r>
              <a:rPr lang="en-US" sz="4000" b="1" dirty="0"/>
              <a:t>In the coming weeks we will introduce a water zone.</a:t>
            </a:r>
          </a:p>
          <a:p>
            <a:pPr algn="ctr"/>
            <a:r>
              <a:rPr lang="en-US" sz="4000" b="1" u="sng" dirty="0"/>
              <a:t>How you can help?</a:t>
            </a:r>
          </a:p>
          <a:p>
            <a:r>
              <a:rPr lang="en-US" sz="3600" b="1" dirty="0"/>
              <a:t>We need dona</a:t>
            </a:r>
            <a:r>
              <a:rPr lang="en-GB" sz="3600" b="1" dirty="0"/>
              <a:t>tions of paint brushes, rollers, watering cans, funnels, jugs.</a:t>
            </a:r>
            <a:endParaRPr lang="en-US" sz="36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25B8DE-7450-4E78-9642-7A8B66498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03938">
            <a:off x="9966007" y="4397692"/>
            <a:ext cx="1647825" cy="20859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641A03-8A1D-4BD6-971D-C53AF2D84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10279">
            <a:off x="198807" y="4719540"/>
            <a:ext cx="2466975" cy="1847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56E0ED-95B0-4D1D-8A95-D52F53503E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891" y="4626769"/>
            <a:ext cx="1738295" cy="1706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AF9299-5475-41E9-A24B-D10A19B3C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6083" y="4956750"/>
            <a:ext cx="1706880" cy="1706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50C616-04B5-4595-BCBB-7C515A5C1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0404" y="454639"/>
            <a:ext cx="1920052" cy="1744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A257B1-F027-4FC8-83D2-2130FEB7D6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873" y="230563"/>
            <a:ext cx="1096328" cy="109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4361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382</TotalTime>
  <Words>708</Words>
  <Application>Microsoft Office PowerPoint</Application>
  <PresentationFormat>Widescreen</PresentationFormat>
  <Paragraphs>95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Comic Sans MS</vt:lpstr>
      <vt:lpstr>Lucida Handwriting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Negotiate </vt:lpstr>
      <vt:lpstr>PowerPoint Presentation</vt:lpstr>
      <vt:lpstr>PowerPoint Presentation</vt:lpstr>
      <vt:lpstr>PowerPoint Presentation</vt:lpstr>
      <vt:lpstr>PowerPoint Presentation</vt:lpstr>
      <vt:lpstr>   Innovate  How can we use some of the items outside in woods, playground?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pupil</dc:creator>
  <cp:lastModifiedBy>pupil</cp:lastModifiedBy>
  <cp:revision>20</cp:revision>
  <dcterms:created xsi:type="dcterms:W3CDTF">2025-04-21T12:37:24Z</dcterms:created>
  <dcterms:modified xsi:type="dcterms:W3CDTF">2025-04-27T10:41:40Z</dcterms:modified>
</cp:coreProperties>
</file>