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72" r:id="rId2"/>
    <p:sldId id="388" r:id="rId3"/>
    <p:sldId id="282" r:id="rId4"/>
    <p:sldId id="271" r:id="rId5"/>
    <p:sldId id="389" r:id="rId6"/>
    <p:sldId id="263" r:id="rId7"/>
    <p:sldId id="354" r:id="rId8"/>
    <p:sldId id="283" r:id="rId9"/>
    <p:sldId id="359" r:id="rId10"/>
    <p:sldId id="390" r:id="rId11"/>
    <p:sldId id="352" r:id="rId12"/>
    <p:sldId id="27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0DEA-1B35-47EF-8C03-0C5E66147F9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24E1-84E8-4900-AB81-F8728056E7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52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68F9F4-724A-448D-86C1-F9DB7E3CA744}" type="datetimeFigureOut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EEB7F4-B0A4-496E-8B16-19FE54503B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P lh PRINT OL no crops.pd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8856984" cy="10837416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1916832"/>
            <a:ext cx="6044208" cy="367240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5400" b="1" u="sng" dirty="0" smtClean="0">
                <a:solidFill>
                  <a:schemeClr val="tx1"/>
                </a:solidFill>
                <a:latin typeface="Monotype Corsiva" pitchFamily="66" charset="0"/>
              </a:rPr>
              <a:t>Welcome to </a:t>
            </a:r>
            <a:br>
              <a:rPr lang="en-GB" sz="5400" b="1" u="sng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GB" sz="5400" b="1" u="sng" dirty="0" smtClean="0">
                <a:solidFill>
                  <a:schemeClr val="tx1"/>
                </a:solidFill>
                <a:latin typeface="Monotype Corsiva" pitchFamily="66" charset="0"/>
              </a:rPr>
              <a:t>Our Lady of Perpetual Succour Catholic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269866579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48680"/>
            <a:ext cx="7571184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u="sng" dirty="0" smtClean="0">
                <a:latin typeface="SassoonPrimaryType" pitchFamily="2" charset="0"/>
              </a:rPr>
              <a:t>Snack Money</a:t>
            </a:r>
          </a:p>
          <a:p>
            <a:pPr marL="0" indent="0">
              <a:buNone/>
            </a:pPr>
            <a:r>
              <a:rPr lang="en-GB" sz="3600" dirty="0" smtClean="0">
                <a:latin typeface="SassoonPrimaryType" pitchFamily="2" charset="0"/>
              </a:rPr>
              <a:t>Snack money is paid via school COMMS online system, children do not need to bring in any money.</a:t>
            </a:r>
            <a:endParaRPr lang="en-GB" sz="3600" dirty="0">
              <a:latin typeface="SassoonPrimaryType" pitchFamily="2" charset="0"/>
            </a:endParaRPr>
          </a:p>
          <a:p>
            <a:pPr marL="0" indent="0">
              <a:buNone/>
            </a:pPr>
            <a:endParaRPr lang="en-GB" sz="3600" dirty="0"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GB" sz="3600" b="1" u="sng" dirty="0" smtClean="0">
                <a:latin typeface="SassoonPrimaryType" pitchFamily="2" charset="0"/>
              </a:rPr>
              <a:t>Water Bottle</a:t>
            </a:r>
          </a:p>
          <a:p>
            <a:pPr marL="0" indent="0">
              <a:buNone/>
            </a:pPr>
            <a:r>
              <a:rPr lang="en-GB" sz="3600" dirty="0" smtClean="0">
                <a:latin typeface="SassoonPrimaryType" pitchFamily="2" charset="0"/>
              </a:rPr>
              <a:t>Please ensure your child brings in </a:t>
            </a:r>
          </a:p>
          <a:p>
            <a:pPr marL="0" indent="0">
              <a:buNone/>
            </a:pPr>
            <a:r>
              <a:rPr lang="en-GB" sz="3600" dirty="0" smtClean="0">
                <a:latin typeface="SassoonPrimaryType" pitchFamily="2" charset="0"/>
              </a:rPr>
              <a:t>a full bottle of water into school. </a:t>
            </a:r>
          </a:p>
          <a:p>
            <a:pPr marL="0" indent="0">
              <a:buNone/>
            </a:pPr>
            <a:endParaRPr lang="en-GB" sz="7000" dirty="0"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  <a:latin typeface="SassoonPrimaryType" pitchFamily="2" charset="0"/>
              </a:rPr>
              <a:t>We ask you not to bring in any nuts in your child’s packed lunch as there are children with nut allergies. </a:t>
            </a:r>
          </a:p>
        </p:txBody>
      </p:sp>
      <p:sp>
        <p:nvSpPr>
          <p:cNvPr id="2" name="AutoShape 2" descr="Image result for school water bo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chool water bott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addleeahchaa.com/wp-content/uploads/2012/08/TwistnSipBottleAssorted15ozBoth_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2936"/>
            <a:ext cx="1306488" cy="13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5256584" cy="926976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solidFill>
                  <a:schemeClr val="tx1"/>
                </a:solidFill>
              </a:rPr>
              <a:t>Key Dates</a:t>
            </a:r>
            <a:endParaRPr lang="en-GB" sz="32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764704"/>
            <a:ext cx="7643192" cy="5472608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000" b="1" u="sng" dirty="0" smtClean="0">
                <a:latin typeface="SassoonPrimaryType" pitchFamily="2" charset="0"/>
              </a:rPr>
              <a:t>School visits</a:t>
            </a:r>
            <a:r>
              <a:rPr lang="en-GB" sz="2000" b="1" u="sng" dirty="0" smtClean="0">
                <a:latin typeface="SassoonPrimaryType" pitchFamily="2" charset="0"/>
              </a:rPr>
              <a:t>-</a:t>
            </a:r>
            <a:r>
              <a:rPr lang="en-GB" sz="2000" b="1" dirty="0" smtClean="0">
                <a:latin typeface="SassoonPrimaryType" pitchFamily="2" charset="0"/>
              </a:rPr>
              <a:t>   </a:t>
            </a:r>
            <a:r>
              <a:rPr lang="en-GB" sz="2400" dirty="0" smtClean="0">
                <a:latin typeface="SassoonPrimaryType" pitchFamily="2" charset="0"/>
              </a:rPr>
              <a:t>27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June 9:15 / 1:15</a:t>
            </a:r>
          </a:p>
          <a:p>
            <a:pPr marL="0" indent="0">
              <a:buNone/>
            </a:pPr>
            <a:r>
              <a:rPr lang="en-GB" sz="2400" dirty="0">
                <a:latin typeface="SassoonPrimaryType" pitchFamily="2" charset="0"/>
              </a:rPr>
              <a:t> </a:t>
            </a:r>
            <a:r>
              <a:rPr lang="en-GB" sz="2400" dirty="0" smtClean="0">
                <a:latin typeface="SassoonPrimaryType" pitchFamily="2" charset="0"/>
              </a:rPr>
              <a:t>                    4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July    9:15 / 1:15</a:t>
            </a:r>
          </a:p>
          <a:p>
            <a:pPr marL="0" indent="0">
              <a:buNone/>
            </a:pPr>
            <a:endParaRPr lang="en-GB" sz="2400" dirty="0">
              <a:latin typeface="SassoonPrimaryType" pitchFamily="2" charset="0"/>
            </a:endParaRPr>
          </a:p>
          <a:p>
            <a:pPr marL="342900" indent="-342900"/>
            <a:r>
              <a:rPr lang="en-GB" sz="2000" b="1" u="sng" dirty="0" smtClean="0">
                <a:latin typeface="SassoonPrimaryType" pitchFamily="2" charset="0"/>
              </a:rPr>
              <a:t>Parent Interviews- </a:t>
            </a:r>
            <a:r>
              <a:rPr lang="en-GB" sz="2000" b="1" dirty="0" smtClean="0">
                <a:latin typeface="SassoonPrimaryType" pitchFamily="2" charset="0"/>
              </a:rPr>
              <a:t>   </a:t>
            </a:r>
            <a:r>
              <a:rPr lang="en-GB" sz="2400" dirty="0" smtClean="0">
                <a:latin typeface="SassoonPrimaryType" pitchFamily="2" charset="0"/>
              </a:rPr>
              <a:t>Monday 11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July</a:t>
            </a:r>
          </a:p>
          <a:p>
            <a:pPr marL="0" indent="0">
              <a:buNone/>
            </a:pPr>
            <a:r>
              <a:rPr lang="en-GB" sz="2400" dirty="0">
                <a:latin typeface="SassoonPrimaryType" pitchFamily="2" charset="0"/>
              </a:rPr>
              <a:t> </a:t>
            </a:r>
            <a:r>
              <a:rPr lang="en-GB" sz="2400" dirty="0" smtClean="0">
                <a:latin typeface="SassoonPrimaryType" pitchFamily="2" charset="0"/>
              </a:rPr>
              <a:t>                           Tuesday 12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July</a:t>
            </a:r>
          </a:p>
          <a:p>
            <a:pPr marL="342900" indent="-342900"/>
            <a:endParaRPr lang="en-GB" sz="2400" dirty="0">
              <a:latin typeface="SassoonPrimaryType" pitchFamily="2" charset="0"/>
            </a:endParaRPr>
          </a:p>
          <a:p>
            <a:pPr marL="342900" indent="-342900"/>
            <a:r>
              <a:rPr lang="en-GB" sz="2000" b="1" u="sng" dirty="0" smtClean="0">
                <a:latin typeface="SassoonPrimaryType" pitchFamily="2" charset="0"/>
              </a:rPr>
              <a:t>Part time sessions- </a:t>
            </a:r>
            <a:r>
              <a:rPr lang="en-GB" sz="2400" dirty="0" smtClean="0">
                <a:latin typeface="SassoonPrimaryType" pitchFamily="2" charset="0"/>
              </a:rPr>
              <a:t>w/b Monday 5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September AM/ PM</a:t>
            </a:r>
          </a:p>
          <a:p>
            <a:pPr marL="0" indent="0">
              <a:buNone/>
            </a:pPr>
            <a:r>
              <a:rPr lang="en-GB" sz="2400" dirty="0" smtClean="0">
                <a:latin typeface="SassoonPrimaryType" pitchFamily="2" charset="0"/>
              </a:rPr>
              <a:t>                          w/b Monday 12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September AM/ PM</a:t>
            </a:r>
          </a:p>
          <a:p>
            <a:pPr marL="0" indent="0">
              <a:buNone/>
            </a:pPr>
            <a:endParaRPr lang="en-GB" sz="2400" dirty="0">
              <a:latin typeface="SassoonPrimaryType" pitchFamily="2" charset="0"/>
            </a:endParaRPr>
          </a:p>
          <a:p>
            <a:pPr marL="342900" indent="-342900"/>
            <a:r>
              <a:rPr lang="en-GB" sz="2000" b="1" u="sng" dirty="0" smtClean="0">
                <a:latin typeface="SassoonPrimaryType" pitchFamily="2" charset="0"/>
              </a:rPr>
              <a:t>Start school full time- </a:t>
            </a:r>
            <a:r>
              <a:rPr lang="en-GB" sz="2400" dirty="0" smtClean="0">
                <a:latin typeface="SassoonPrimaryType" pitchFamily="2" charset="0"/>
              </a:rPr>
              <a:t>Monday 19</a:t>
            </a:r>
            <a:r>
              <a:rPr lang="en-GB" sz="2400" baseline="30000" dirty="0" smtClean="0">
                <a:latin typeface="SassoonPrimaryType" pitchFamily="2" charset="0"/>
              </a:rPr>
              <a:t>th</a:t>
            </a:r>
            <a:r>
              <a:rPr lang="en-GB" sz="2400" dirty="0" smtClean="0">
                <a:latin typeface="SassoonPrimaryType" pitchFamily="2" charset="0"/>
              </a:rPr>
              <a:t> September 8:30/8:45</a:t>
            </a:r>
            <a:endParaRPr lang="en-GB" sz="2400" dirty="0" smtClean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55650" y="188913"/>
            <a:ext cx="6870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GB" sz="4400" b="1" u="sng" dirty="0">
              <a:solidFill>
                <a:schemeClr val="tx2"/>
              </a:solidFill>
              <a:latin typeface="SassoonCRInfantMedium" pitchFamily="2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331640" y="1412776"/>
            <a:ext cx="684068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dirty="0" smtClean="0">
                <a:latin typeface="SassoonPrimaryType" pitchFamily="2" charset="0"/>
                <a:cs typeface="Arial" charset="0"/>
              </a:rPr>
              <a:t>Thank you for coming</a:t>
            </a:r>
          </a:p>
          <a:p>
            <a:pPr algn="ctr" eaLnBrk="1" hangingPunct="1"/>
            <a:endParaRPr lang="en-GB" sz="4000" dirty="0" smtClean="0">
              <a:latin typeface="SassoonPrimaryType" pitchFamily="2" charset="0"/>
              <a:cs typeface="Arial" charset="0"/>
            </a:endParaRPr>
          </a:p>
          <a:p>
            <a:pPr algn="ctr" eaLnBrk="1" hangingPunct="1"/>
            <a:r>
              <a:rPr lang="en-GB" sz="4000" dirty="0" smtClean="0">
                <a:solidFill>
                  <a:schemeClr val="accent1"/>
                </a:solidFill>
                <a:latin typeface="SassoonPrimaryType" pitchFamily="2" charset="0"/>
                <a:cs typeface="Arial" charset="0"/>
              </a:rPr>
              <a:t>Please take home your </a:t>
            </a:r>
          </a:p>
          <a:p>
            <a:pPr algn="ctr" eaLnBrk="1" hangingPunct="1"/>
            <a:r>
              <a:rPr lang="en-GB" sz="4000" b="1" u="sng" dirty="0" smtClean="0">
                <a:solidFill>
                  <a:schemeClr val="accent1"/>
                </a:solidFill>
                <a:latin typeface="SassoonPrimaryType" pitchFamily="2" charset="0"/>
                <a:cs typeface="Arial" charset="0"/>
              </a:rPr>
              <a:t>child’s information pack </a:t>
            </a:r>
            <a:r>
              <a:rPr lang="en-GB" sz="4000" dirty="0" smtClean="0">
                <a:solidFill>
                  <a:schemeClr val="accent1"/>
                </a:solidFill>
                <a:latin typeface="SassoonPrimaryType" pitchFamily="2" charset="0"/>
                <a:cs typeface="Arial" charset="0"/>
              </a:rPr>
              <a:t>which has further information and key dates</a:t>
            </a:r>
          </a:p>
          <a:p>
            <a:pPr algn="ctr" eaLnBrk="1" hangingPunct="1"/>
            <a:endParaRPr lang="en-GB" sz="2800" b="1" dirty="0">
              <a:latin typeface="+mj-lt"/>
              <a:cs typeface="Arial" charset="0"/>
            </a:endParaRPr>
          </a:p>
          <a:p>
            <a:pPr algn="ctr" eaLnBrk="1" hangingPunct="1"/>
            <a:endParaRPr lang="en-GB" sz="2800" b="1" dirty="0">
              <a:latin typeface="+mj-lt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10" y="332656"/>
            <a:ext cx="12667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P lh PRINT OL no crops.pd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8856984" cy="10693400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1772816"/>
            <a:ext cx="6044208" cy="8219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000" b="1" u="sng" dirty="0" smtClean="0">
                <a:solidFill>
                  <a:schemeClr val="tx1"/>
                </a:solidFill>
                <a:latin typeface="SassoonPrimaryType" pitchFamily="2" charset="0"/>
              </a:rPr>
              <a:t>Introductions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636912"/>
            <a:ext cx="6858000" cy="381587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Mrs </a:t>
            </a:r>
            <a:r>
              <a:rPr lang="en-GB" sz="2400" dirty="0" err="1" smtClean="0">
                <a:solidFill>
                  <a:schemeClr val="tx1"/>
                </a:solidFill>
                <a:latin typeface="SassoonPrimaryType" pitchFamily="2" charset="0"/>
              </a:rPr>
              <a:t>McGuffie</a:t>
            </a: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SassoonPrimaryType" pitchFamily="2" charset="0"/>
              </a:rPr>
              <a:t>- </a:t>
            </a: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Headteacher</a:t>
            </a:r>
            <a:endParaRPr lang="en-GB" sz="2400" dirty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Mrs Donnelly – Deputy </a:t>
            </a:r>
            <a:r>
              <a:rPr lang="en-GB" sz="2400" dirty="0" err="1" smtClean="0">
                <a:solidFill>
                  <a:schemeClr val="tx1"/>
                </a:solidFill>
                <a:latin typeface="SassoonPrimaryType" pitchFamily="2" charset="0"/>
              </a:rPr>
              <a:t>Headteacher</a:t>
            </a: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Mrs Heston- Special Education Needs Coordinator (SENCO)</a:t>
            </a: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Miss </a:t>
            </a: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Beckett </a:t>
            </a: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– Reception Teacher 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Miss Morris </a:t>
            </a: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– Teaching Assistant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Mrs Stanley - Office </a:t>
            </a: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Manager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SassoonPrimaryType" pitchFamily="2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  <a:latin typeface="SassoonPrimaryType" pitchFamily="2" charset="0"/>
              </a:rPr>
              <a:t>Mrs </a:t>
            </a:r>
            <a:r>
              <a:rPr lang="en-GB" sz="2400" dirty="0">
                <a:solidFill>
                  <a:schemeClr val="tx1"/>
                </a:solidFill>
                <a:latin typeface="SassoonPrimaryType" pitchFamily="2" charset="0"/>
              </a:rPr>
              <a:t>Houghton- Administrative Assistant</a:t>
            </a:r>
            <a:endParaRPr lang="en-GB" sz="2400" dirty="0" smtClean="0">
              <a:solidFill>
                <a:schemeClr val="tx1"/>
              </a:solidFill>
              <a:latin typeface="SassoonPrimaryType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CRInfant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CRInfant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  <a:latin typeface="SassoonCRInfant" pitchFamily="2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dirty="0" smtClean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6579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latin typeface="SassoonPrimaryType" pitchFamily="2" charset="0"/>
              </a:rPr>
              <a:t>Our aim for when your child starts school</a:t>
            </a:r>
          </a:p>
          <a:p>
            <a:pPr marL="0" indent="0" algn="ctr">
              <a:buNone/>
            </a:pPr>
            <a:endParaRPr lang="en-GB" sz="2200" b="1" u="sng" dirty="0" smtClean="0">
              <a:latin typeface="SassoonPrimaryType" pitchFamily="2" charset="0"/>
            </a:endParaRPr>
          </a:p>
          <a:p>
            <a:pPr marL="0" indent="0">
              <a:buNone/>
            </a:pPr>
            <a:endParaRPr lang="en-GB" sz="1050" b="1" u="sng" dirty="0" smtClean="0">
              <a:latin typeface="SassoonPrimaryType" pitchFamily="2" charset="0"/>
            </a:endParaRPr>
          </a:p>
          <a:p>
            <a:pPr marL="0" indent="0"/>
            <a:r>
              <a:rPr lang="en-GB" sz="3400" dirty="0" smtClean="0">
                <a:latin typeface="SassoonPrimaryType" pitchFamily="2" charset="0"/>
              </a:rPr>
              <a:t> To become settled in their new class.</a:t>
            </a:r>
          </a:p>
          <a:p>
            <a:pPr marL="0" indent="0"/>
            <a:r>
              <a:rPr lang="en-GB" sz="3400" dirty="0" smtClean="0">
                <a:latin typeface="SassoonPrimaryType" pitchFamily="2" charset="0"/>
              </a:rPr>
              <a:t> To make new friendships.</a:t>
            </a:r>
          </a:p>
          <a:p>
            <a:pPr marL="0" indent="0"/>
            <a:r>
              <a:rPr lang="en-GB" sz="3400" dirty="0" smtClean="0">
                <a:latin typeface="SassoonPrimaryType" pitchFamily="2" charset="0"/>
              </a:rPr>
              <a:t> To feel happy and confident.</a:t>
            </a:r>
          </a:p>
          <a:p>
            <a:pPr marL="0" indent="0"/>
            <a:r>
              <a:rPr lang="en-GB" sz="3400" dirty="0" smtClean="0">
                <a:latin typeface="SassoonPrimaryType" pitchFamily="2" charset="0"/>
              </a:rPr>
              <a:t> To become familiar with the routine.</a:t>
            </a:r>
            <a:endParaRPr lang="en-GB" sz="3400" dirty="0">
              <a:latin typeface="SassoonPrimaryType" pitchFamily="2" charset="0"/>
            </a:endParaRPr>
          </a:p>
          <a:p>
            <a:pPr marL="0" indent="0"/>
            <a:r>
              <a:rPr lang="en-GB" sz="3400" dirty="0" smtClean="0">
                <a:latin typeface="SassoonPrimaryType" pitchFamily="2" charset="0"/>
              </a:rPr>
              <a:t> To become familiar with the class  teachers/staff at Our Lady's.</a:t>
            </a:r>
          </a:p>
        </p:txBody>
      </p:sp>
      <p:sp>
        <p:nvSpPr>
          <p:cNvPr id="2" name="AutoShape 2" descr="Image result for school water bo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chool water bott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60812" y="1268760"/>
            <a:ext cx="811443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 numCol="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u="sng" dirty="0" smtClean="0">
                <a:solidFill>
                  <a:srgbClr val="000000"/>
                </a:solidFill>
                <a:latin typeface="SassoonPrimaryType" pitchFamily="2" charset="0"/>
              </a:rPr>
              <a:t>Boys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Blue polo </a:t>
            </a:r>
            <a:r>
              <a:rPr lang="en-GB" sz="2400" dirty="0">
                <a:solidFill>
                  <a:srgbClr val="000000"/>
                </a:solidFill>
                <a:latin typeface="SassoonPrimaryType" pitchFamily="2" charset="0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hirt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Grey trousers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Grey shorts (Summer)</a:t>
            </a:r>
            <a:endParaRPr lang="en-GB" sz="2400" dirty="0">
              <a:solidFill>
                <a:srgbClr val="000000"/>
              </a:solidFill>
              <a:latin typeface="SassoonPrimaryType" pitchFamily="2" charset="0"/>
            </a:endParaRP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Blue jumper with school </a:t>
            </a:r>
            <a:r>
              <a:rPr lang="en-GB" sz="2400" dirty="0">
                <a:solidFill>
                  <a:srgbClr val="000000"/>
                </a:solidFill>
                <a:latin typeface="SassoonPrimaryType" pitchFamily="2" charset="0"/>
              </a:rPr>
              <a:t>crest.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Grey socks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Black shoes</a:t>
            </a:r>
          </a:p>
          <a:p>
            <a:pPr eaLnBrk="1" hangingPunct="1"/>
            <a:endParaRPr lang="en-GB" sz="2400" dirty="0">
              <a:solidFill>
                <a:srgbClr val="000000"/>
              </a:solidFill>
              <a:latin typeface="SassoonPrimaryType" pitchFamily="2" charset="0"/>
            </a:endParaRPr>
          </a:p>
          <a:p>
            <a:pPr eaLnBrk="1" hangingPunct="1"/>
            <a:endParaRPr lang="en-GB" sz="2400" dirty="0" smtClean="0">
              <a:solidFill>
                <a:srgbClr val="000000"/>
              </a:solidFill>
              <a:latin typeface="SassoonPrimaryType" pitchFamily="2" charset="0"/>
            </a:endParaRPr>
          </a:p>
          <a:p>
            <a:pPr eaLnBrk="1" hangingPunct="1"/>
            <a:endParaRPr lang="en-GB" sz="2400" dirty="0">
              <a:solidFill>
                <a:srgbClr val="000000"/>
              </a:solidFill>
              <a:latin typeface="SassoonPrimaryType" pitchFamily="2" charset="0"/>
            </a:endParaRPr>
          </a:p>
          <a:p>
            <a:pPr eaLnBrk="1" hangingPunct="1"/>
            <a:r>
              <a:rPr lang="en-GB" sz="2400" b="1" u="sng" dirty="0" smtClean="0">
                <a:solidFill>
                  <a:srgbClr val="000000"/>
                </a:solidFill>
                <a:latin typeface="SassoonPrimaryType" pitchFamily="2" charset="0"/>
              </a:rPr>
              <a:t>Girls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Blue </a:t>
            </a:r>
            <a:r>
              <a:rPr lang="en-GB" sz="2400" dirty="0">
                <a:solidFill>
                  <a:srgbClr val="000000"/>
                </a:solidFill>
                <a:latin typeface="SassoonPrimaryType" pitchFamily="2" charset="0"/>
              </a:rPr>
              <a:t>p</a:t>
            </a:r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olo </a:t>
            </a:r>
            <a:r>
              <a:rPr lang="en-GB" sz="2400" dirty="0">
                <a:solidFill>
                  <a:srgbClr val="000000"/>
                </a:solidFill>
                <a:latin typeface="SassoonPrimaryType" pitchFamily="2" charset="0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hirt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Grey skirt </a:t>
            </a:r>
            <a:r>
              <a:rPr lang="en-GB" sz="2400" dirty="0">
                <a:solidFill>
                  <a:srgbClr val="000000"/>
                </a:solidFill>
                <a:latin typeface="SassoonPrimaryType" pitchFamily="2" charset="0"/>
              </a:rPr>
              <a:t>or </a:t>
            </a:r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dress</a:t>
            </a:r>
            <a:endParaRPr lang="en-GB" sz="2400" dirty="0">
              <a:solidFill>
                <a:srgbClr val="000000"/>
              </a:solidFill>
              <a:latin typeface="SassoonPrimaryType" pitchFamily="2" charset="0"/>
            </a:endParaRP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Blue cardigan with </a:t>
            </a:r>
            <a:r>
              <a:rPr lang="en-GB" sz="2400" dirty="0">
                <a:solidFill>
                  <a:srgbClr val="000000"/>
                </a:solidFill>
                <a:latin typeface="SassoonPrimaryType" pitchFamily="2" charset="0"/>
              </a:rPr>
              <a:t>school </a:t>
            </a:r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crest</a:t>
            </a:r>
            <a:endParaRPr lang="en-GB" sz="2400" dirty="0">
              <a:solidFill>
                <a:srgbClr val="000000"/>
              </a:solidFill>
              <a:latin typeface="SassoonPrimaryType" pitchFamily="2" charset="0"/>
            </a:endParaRP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Grey/ white socks </a:t>
            </a:r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or grey tights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Black shoes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SassoonPrimaryType" pitchFamily="2" charset="0"/>
              </a:rPr>
              <a:t>Blue and white dress (Summer)</a:t>
            </a:r>
          </a:p>
          <a:p>
            <a:pPr eaLnBrk="1" hangingPunct="1"/>
            <a:endParaRPr lang="en-GB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/>
            <a:endParaRPr lang="en-GB" sz="2000" u="sng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426"/>
            <a:ext cx="815210" cy="9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6064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SassoonPrimaryType" pitchFamily="2" charset="0"/>
              </a:rPr>
              <a:t>School Uniform</a:t>
            </a:r>
            <a:endParaRPr lang="en-GB" sz="4400" u="sng" dirty="0">
              <a:latin typeface="SassoonPrimary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596" t="36363" b="27273"/>
          <a:stretch/>
        </p:blipFill>
        <p:spPr>
          <a:xfrm>
            <a:off x="1043608" y="3933056"/>
            <a:ext cx="2520280" cy="28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639" t="46649" r="55026" b="6440"/>
          <a:stretch/>
        </p:blipFill>
        <p:spPr>
          <a:xfrm>
            <a:off x="5436095" y="3965212"/>
            <a:ext cx="1296144" cy="279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026" t="41623" r="21100"/>
          <a:stretch/>
        </p:blipFill>
        <p:spPr>
          <a:xfrm>
            <a:off x="7128284" y="4074369"/>
            <a:ext cx="1368152" cy="2509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7904" r="80157" b="23195"/>
          <a:stretch/>
        </p:blipFill>
        <p:spPr>
          <a:xfrm>
            <a:off x="2614545" y="3933055"/>
            <a:ext cx="1898685" cy="27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426"/>
            <a:ext cx="815210" cy="9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0015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SassoonPrimaryType" pitchFamily="2" charset="0"/>
              </a:rPr>
              <a:t>PE Uniform</a:t>
            </a:r>
            <a:endParaRPr lang="en-GB" sz="4400" u="sng" dirty="0">
              <a:latin typeface="SassoonPrimaryTyp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348800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PrimaryType" pitchFamily="2" charset="0"/>
              </a:rPr>
              <a:t>Blue shorts</a:t>
            </a:r>
          </a:p>
          <a:p>
            <a:r>
              <a:rPr lang="en-GB" sz="3200" dirty="0" smtClean="0">
                <a:latin typeface="SassoonPrimaryType" pitchFamily="2" charset="0"/>
              </a:rPr>
              <a:t>White t-shirt with </a:t>
            </a:r>
          </a:p>
          <a:p>
            <a:r>
              <a:rPr lang="en-GB" sz="3200" dirty="0" smtClean="0">
                <a:latin typeface="SassoonPrimaryType" pitchFamily="2" charset="0"/>
              </a:rPr>
              <a:t>school crest</a:t>
            </a:r>
          </a:p>
          <a:p>
            <a:r>
              <a:rPr lang="en-GB" sz="3200" dirty="0" smtClean="0">
                <a:latin typeface="SassoonPrimaryType" pitchFamily="2" charset="0"/>
              </a:rPr>
              <a:t>Black pumps</a:t>
            </a:r>
          </a:p>
          <a:p>
            <a:endParaRPr lang="en-GB" sz="3200" dirty="0" smtClean="0">
              <a:latin typeface="SassoonPrimaryType" pitchFamily="2" charset="0"/>
            </a:endParaRPr>
          </a:p>
          <a:p>
            <a:r>
              <a:rPr lang="en-GB" sz="3200" i="1" dirty="0" smtClean="0">
                <a:latin typeface="SassoonPrimaryType" pitchFamily="2" charset="0"/>
              </a:rPr>
              <a:t>Please put your child’s PE kit in a labelled PE bag</a:t>
            </a:r>
            <a:r>
              <a:rPr lang="en-GB" sz="3200" i="1" dirty="0" smtClean="0">
                <a:latin typeface="SassoonPrimaryType" pitchFamily="2" charset="0"/>
              </a:rPr>
              <a:t>.</a:t>
            </a:r>
          </a:p>
          <a:p>
            <a:endParaRPr lang="en-GB" sz="3200" dirty="0">
              <a:latin typeface="SassoonPrimaryType" pitchFamily="2" charset="0"/>
            </a:endParaRPr>
          </a:p>
          <a:p>
            <a:r>
              <a:rPr lang="en-GB" sz="3200" b="1" u="sng" dirty="0" smtClean="0">
                <a:latin typeface="SassoonPrimaryType" pitchFamily="2" charset="0"/>
              </a:rPr>
              <a:t>No earrings or jewellery</a:t>
            </a:r>
            <a:endParaRPr lang="en-GB" sz="3200" b="1" u="sng" dirty="0">
              <a:latin typeface="SassoonPrimaryTyp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628800"/>
            <a:ext cx="2664296" cy="44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01780" cy="926976"/>
          </a:xfrm>
        </p:spPr>
        <p:txBody>
          <a:bodyPr/>
          <a:lstStyle/>
          <a:p>
            <a:pPr algn="l"/>
            <a:r>
              <a:rPr lang="en-GB" u="sng" dirty="0" smtClean="0">
                <a:solidFill>
                  <a:schemeClr val="tx1"/>
                </a:solidFill>
                <a:latin typeface="SassoonPrimaryType" pitchFamily="2" charset="0"/>
              </a:rPr>
              <a:t>Clothing for the Outdoor Area</a:t>
            </a:r>
            <a:endParaRPr lang="en-GB" u="sng" dirty="0">
              <a:solidFill>
                <a:schemeClr val="tx1"/>
              </a:solidFill>
              <a:latin typeface="SassoonPrimaryTyp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13384"/>
            <a:ext cx="76328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SassoonPrimaryType" pitchFamily="2" charset="0"/>
              </a:rPr>
              <a:t>Children will be learning in the outdoor area, we </a:t>
            </a:r>
            <a:r>
              <a:rPr lang="en-GB" sz="2800" dirty="0">
                <a:latin typeface="SassoonPrimaryType" pitchFamily="2" charset="0"/>
              </a:rPr>
              <a:t>would ask you to provide appropriate clothing for </a:t>
            </a:r>
            <a:r>
              <a:rPr lang="en-GB" sz="2800" dirty="0" smtClean="0">
                <a:latin typeface="SassoonPrimaryType" pitchFamily="2" charset="0"/>
              </a:rPr>
              <a:t>this.</a:t>
            </a:r>
          </a:p>
          <a:p>
            <a:pPr marL="0" indent="0">
              <a:buNone/>
            </a:pPr>
            <a:r>
              <a:rPr lang="en-GB" sz="2800" dirty="0" smtClean="0">
                <a:latin typeface="SassoonPrimaryType" pitchFamily="2" charset="0"/>
              </a:rPr>
              <a:t>Please bring in:</a:t>
            </a:r>
          </a:p>
          <a:p>
            <a:pPr marL="0" indent="0"/>
            <a:r>
              <a:rPr lang="en-GB" sz="2800" b="1" u="sng" dirty="0" smtClean="0">
                <a:latin typeface="SassoonPrimaryType" pitchFamily="2" charset="0"/>
              </a:rPr>
              <a:t> A large oversized t-shirt</a:t>
            </a:r>
            <a:endParaRPr lang="en-GB" sz="2800" dirty="0" smtClean="0">
              <a:latin typeface="SassoonPrimaryType" pitchFamily="2" charset="0"/>
            </a:endParaRPr>
          </a:p>
          <a:p>
            <a:pPr marL="0" indent="0"/>
            <a:r>
              <a:rPr lang="en-GB" sz="2800" b="1" u="sng" dirty="0" smtClean="0">
                <a:latin typeface="SassoonPrimaryType" pitchFamily="2" charset="0"/>
              </a:rPr>
              <a:t> A pair of wellies </a:t>
            </a:r>
            <a:endParaRPr lang="en-GB" sz="2800" dirty="0" smtClean="0"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SassoonPrimaryType" pitchFamily="2" charset="0"/>
              </a:rPr>
              <a:t>These can then be kept in school.</a:t>
            </a:r>
          </a:p>
          <a:p>
            <a:pPr marL="0" indent="0">
              <a:buNone/>
            </a:pPr>
            <a:endParaRPr lang="en-GB" sz="2800" dirty="0"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SassoonPrimaryType" pitchFamily="2" charset="0"/>
              </a:rPr>
              <a:t>Please ensure all clothing is clearly </a:t>
            </a:r>
          </a:p>
          <a:p>
            <a:pPr marL="0" indent="0">
              <a:buNone/>
            </a:pPr>
            <a:r>
              <a:rPr lang="en-GB" sz="2800" b="1" dirty="0" smtClean="0">
                <a:latin typeface="SassoonPrimaryType" pitchFamily="2" charset="0"/>
              </a:rPr>
              <a:t>labelled with your child's name </a:t>
            </a:r>
            <a:r>
              <a:rPr lang="en-GB" sz="2800" b="1" dirty="0" smtClean="0">
                <a:latin typeface="SassoonPrimaryType" pitchFamily="2" charset="0"/>
              </a:rPr>
              <a:t>on them.</a:t>
            </a:r>
            <a:endParaRPr lang="en-GB" sz="2800" b="1" dirty="0" smtClean="0">
              <a:latin typeface="SassoonPrimaryType" pitchFamily="2" charset="0"/>
            </a:endParaRPr>
          </a:p>
          <a:p>
            <a:pPr marL="0" indent="0">
              <a:buNone/>
            </a:pPr>
            <a:endParaRPr lang="en-GB" sz="2400" b="1" dirty="0" smtClean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http://guideimg.alibaba.com/images/shop/71/08/14/4/childrens-kids-unisex-plain-welly-wellington-boots_291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93096"/>
            <a:ext cx="1351460" cy="1351460"/>
          </a:xfrm>
          <a:prstGeom prst="rect">
            <a:avLst/>
          </a:prstGeom>
          <a:noFill/>
        </p:spPr>
      </p:pic>
      <p:pic>
        <p:nvPicPr>
          <p:cNvPr id="14340" name="Picture 4" descr="http://thumbs.ebaystatic.com/images/g/3J4AAOSwstxU9ssU/s-l225.jpg"/>
          <p:cNvPicPr>
            <a:picLocks noChangeAspect="1" noChangeArrowheads="1"/>
          </p:cNvPicPr>
          <p:nvPr/>
        </p:nvPicPr>
        <p:blipFill>
          <a:blip r:embed="rId3" cstate="print"/>
          <a:srcRect t="10080" b="16001"/>
          <a:stretch>
            <a:fillRect/>
          </a:stretch>
        </p:blipFill>
        <p:spPr bwMode="auto">
          <a:xfrm>
            <a:off x="7092280" y="2348880"/>
            <a:ext cx="171450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3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476672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The </a:t>
            </a:r>
            <a:r>
              <a:rPr lang="en-GB" sz="6000" dirty="0" smtClean="0">
                <a:solidFill>
                  <a:schemeClr val="tx1"/>
                </a:solidFill>
              </a:rPr>
              <a:t>Early Years Foundation </a:t>
            </a:r>
            <a:r>
              <a:rPr lang="en-GB" sz="6000" dirty="0">
                <a:solidFill>
                  <a:schemeClr val="tx1"/>
                </a:solidFill>
              </a:rPr>
              <a:t>Stage</a:t>
            </a:r>
          </a:p>
        </p:txBody>
      </p:sp>
      <p:pic>
        <p:nvPicPr>
          <p:cNvPr id="1028" name="Picture 4" descr="http://www.stmp.camden.sch.uk/wp-content/uploads/2014/09/wor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/>
          <a:stretch/>
        </p:blipFill>
        <p:spPr bwMode="auto">
          <a:xfrm>
            <a:off x="5220072" y="2492896"/>
            <a:ext cx="3605651" cy="361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pebbles-nursery.co.uk/wp-content/uploads/2015/06/img_0397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3990714" cy="303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80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583264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000" u="sng" dirty="0" smtClean="0">
                <a:solidFill>
                  <a:schemeClr val="tx1"/>
                </a:solidFill>
              </a:rPr>
              <a:t>Communication between </a:t>
            </a:r>
            <a:br>
              <a:rPr lang="en-GB" sz="4000" u="sng" dirty="0" smtClean="0">
                <a:solidFill>
                  <a:schemeClr val="tx1"/>
                </a:solidFill>
              </a:rPr>
            </a:br>
            <a:r>
              <a:rPr lang="en-GB" sz="4000" u="sng" dirty="0" smtClean="0">
                <a:solidFill>
                  <a:schemeClr val="tx1"/>
                </a:solidFill>
              </a:rPr>
              <a:t>home and school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72816"/>
            <a:ext cx="7192144" cy="4536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 Direct communication with staff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 School office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 Newsletters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 School website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 Reading record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‘Stay and Play’ sessions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Twitter </a:t>
            </a:r>
          </a:p>
          <a:p>
            <a:pPr marL="0" indent="0">
              <a:lnSpc>
                <a:spcPct val="90000"/>
              </a:lnSpc>
            </a:pPr>
            <a:r>
              <a:rPr lang="en-GB" sz="3600" dirty="0" smtClean="0">
                <a:latin typeface="SassoonPrimaryType" pitchFamily="2" charset="0"/>
              </a:rPr>
              <a:t>Earwig</a:t>
            </a:r>
            <a:endParaRPr lang="en-GB" sz="3600" dirty="0" smtClean="0">
              <a:latin typeface="SassoonPrimaryType" pitchFamily="2" charset="0"/>
            </a:endParaRPr>
          </a:p>
          <a:p>
            <a:pPr marL="0" indent="0">
              <a:lnSpc>
                <a:spcPct val="90000"/>
              </a:lnSpc>
            </a:pPr>
            <a:endParaRPr lang="en-GB" sz="3600" dirty="0" smtClean="0"/>
          </a:p>
          <a:p>
            <a:pPr marL="0" indent="0">
              <a:lnSpc>
                <a:spcPct val="90000"/>
              </a:lnSpc>
            </a:pPr>
            <a:endParaRPr lang="en-GB" dirty="0" smtClean="0">
              <a:latin typeface="SassoonCRInfantMedium" pitchFamily="2" charset="0"/>
            </a:endParaRPr>
          </a:p>
        </p:txBody>
      </p:sp>
      <p:pic>
        <p:nvPicPr>
          <p:cNvPr id="19461" name="Picture 5" descr="j0232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24136" cy="23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04664"/>
            <a:ext cx="76366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 smtClean="0">
                <a:latin typeface="SassoonPrimaryType" pitchFamily="2" charset="0"/>
              </a:rPr>
              <a:t>Homework and </a:t>
            </a:r>
            <a:r>
              <a:rPr lang="en-GB" sz="3600" b="1" u="sng" dirty="0" smtClean="0">
                <a:latin typeface="SassoonPrimaryType" pitchFamily="2" charset="0"/>
              </a:rPr>
              <a:t>reading book</a:t>
            </a:r>
            <a:endParaRPr lang="en-GB" sz="3600" b="1" u="sng" dirty="0">
              <a:latin typeface="SassoonPrimaryType" pitchFamily="2" charset="0"/>
            </a:endParaRPr>
          </a:p>
          <a:p>
            <a:endParaRPr lang="en-GB" sz="2800" u="sng" dirty="0">
              <a:latin typeface="+mj-lt"/>
            </a:endParaRPr>
          </a:p>
          <a:p>
            <a:endParaRPr lang="en-GB" sz="2800" b="1" dirty="0" smtClean="0">
              <a:latin typeface="+mj-lt"/>
            </a:endParaRPr>
          </a:p>
          <a:p>
            <a:r>
              <a:rPr lang="en-GB" sz="2800" b="1" dirty="0" smtClean="0">
                <a:latin typeface="SassoonPrimaryType" pitchFamily="2" charset="0"/>
              </a:rPr>
              <a:t>Individual </a:t>
            </a:r>
            <a:r>
              <a:rPr lang="en-GB" sz="2800" b="1" dirty="0" smtClean="0">
                <a:latin typeface="SassoonPrimaryType" pitchFamily="2" charset="0"/>
              </a:rPr>
              <a:t>reading book – </a:t>
            </a:r>
            <a:r>
              <a:rPr lang="en-GB" sz="2800" dirty="0" smtClean="0">
                <a:latin typeface="SassoonPrimaryType" pitchFamily="2" charset="0"/>
              </a:rPr>
              <a:t>Sent home on </a:t>
            </a:r>
            <a:r>
              <a:rPr lang="en-GB" sz="2800" u="sng" dirty="0" smtClean="0">
                <a:latin typeface="SassoonPrimaryType" pitchFamily="2" charset="0"/>
              </a:rPr>
              <a:t>Monday</a:t>
            </a:r>
            <a:r>
              <a:rPr lang="en-GB" sz="2800" dirty="0" smtClean="0">
                <a:latin typeface="SassoonPrimaryType" pitchFamily="2" charset="0"/>
              </a:rPr>
              <a:t> and brought back on </a:t>
            </a:r>
            <a:r>
              <a:rPr lang="en-GB" sz="2800" u="sng" dirty="0" smtClean="0">
                <a:latin typeface="SassoonPrimaryType" pitchFamily="2" charset="0"/>
              </a:rPr>
              <a:t>Friday</a:t>
            </a:r>
            <a:r>
              <a:rPr lang="en-GB" sz="2800" dirty="0" smtClean="0">
                <a:latin typeface="SassoonPrimaryType" pitchFamily="2" charset="0"/>
              </a:rPr>
              <a:t>.</a:t>
            </a:r>
            <a:endParaRPr lang="en-GB" sz="2800" b="1" dirty="0" smtClean="0">
              <a:latin typeface="SassoonPrimaryType" pitchFamily="2" charset="0"/>
            </a:endParaRPr>
          </a:p>
          <a:p>
            <a:endParaRPr lang="en-GB" sz="2800" b="1" dirty="0" smtClean="0">
              <a:latin typeface="SassoonPrimaryType" pitchFamily="2" charset="0"/>
            </a:endParaRPr>
          </a:p>
          <a:p>
            <a:r>
              <a:rPr lang="en-GB" sz="2800" b="1" dirty="0" smtClean="0">
                <a:latin typeface="SassoonPrimaryType" pitchFamily="2" charset="0"/>
              </a:rPr>
              <a:t>Homework </a:t>
            </a:r>
            <a:r>
              <a:rPr lang="en-GB" sz="2800" b="1" dirty="0">
                <a:latin typeface="SassoonPrimaryType" pitchFamily="2" charset="0"/>
              </a:rPr>
              <a:t>– </a:t>
            </a:r>
            <a:r>
              <a:rPr lang="en-GB" sz="2800" dirty="0">
                <a:latin typeface="SassoonPrimaryType" pitchFamily="2" charset="0"/>
              </a:rPr>
              <a:t>Sent home on </a:t>
            </a:r>
            <a:r>
              <a:rPr lang="en-GB" sz="2800" u="sng" dirty="0" smtClean="0">
                <a:latin typeface="SassoonPrimaryType" pitchFamily="2" charset="0"/>
              </a:rPr>
              <a:t>Monday</a:t>
            </a:r>
            <a:r>
              <a:rPr lang="en-GB" sz="2800" dirty="0" smtClean="0">
                <a:latin typeface="SassoonPrimaryType" pitchFamily="2" charset="0"/>
              </a:rPr>
              <a:t> </a:t>
            </a:r>
            <a:r>
              <a:rPr lang="en-GB" sz="2800" dirty="0">
                <a:latin typeface="SassoonPrimaryType" pitchFamily="2" charset="0"/>
              </a:rPr>
              <a:t>and brought back on </a:t>
            </a:r>
            <a:r>
              <a:rPr lang="en-GB" sz="2800" u="sng" dirty="0" smtClean="0">
                <a:latin typeface="SassoonPrimaryType" pitchFamily="2" charset="0"/>
              </a:rPr>
              <a:t>Friday</a:t>
            </a:r>
            <a:r>
              <a:rPr lang="en-GB" sz="2800" dirty="0" smtClean="0">
                <a:latin typeface="SassoonPrimaryType" pitchFamily="2" charset="0"/>
              </a:rPr>
              <a:t>.</a:t>
            </a:r>
            <a:endParaRPr lang="en-GB" sz="2800" b="1" dirty="0">
              <a:latin typeface="SassoonPrimaryType" pitchFamily="2" charset="0"/>
            </a:endParaRPr>
          </a:p>
          <a:p>
            <a:endParaRPr lang="en-GB" sz="2800" dirty="0">
              <a:latin typeface="SassoonPrimaryType" pitchFamily="2" charset="0"/>
            </a:endParaRPr>
          </a:p>
          <a:p>
            <a:endParaRPr lang="en-GB" sz="2800" dirty="0" smtClean="0">
              <a:latin typeface="SassoonPrimaryType" pitchFamily="2" charset="0"/>
            </a:endParaRPr>
          </a:p>
          <a:p>
            <a:r>
              <a:rPr lang="en-GB" sz="2800" dirty="0" smtClean="0">
                <a:latin typeface="SassoonPrimaryType" pitchFamily="2" charset="0"/>
              </a:rPr>
              <a:t>Reading books must be returned each week.</a:t>
            </a:r>
            <a:endParaRPr lang="en-GB" sz="2800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3176</TotalTime>
  <Words>427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Comic Sans MS</vt:lpstr>
      <vt:lpstr>Gill Sans MT</vt:lpstr>
      <vt:lpstr>Monotype Corsiva</vt:lpstr>
      <vt:lpstr>SassoonCRInfant</vt:lpstr>
      <vt:lpstr>SassoonCRInfantMedium</vt:lpstr>
      <vt:lpstr>SassoonPrimaryInfant</vt:lpstr>
      <vt:lpstr>SassoonPrimaryType</vt:lpstr>
      <vt:lpstr>Verdana</vt:lpstr>
      <vt:lpstr>Wingdings 2</vt:lpstr>
      <vt:lpstr>Solstice</vt:lpstr>
      <vt:lpstr>Welcome to  Our Lady of Perpetual Succour Catholic Primary School</vt:lpstr>
      <vt:lpstr>Introductions</vt:lpstr>
      <vt:lpstr>PowerPoint Presentation</vt:lpstr>
      <vt:lpstr>PowerPoint Presentation</vt:lpstr>
      <vt:lpstr>PowerPoint Presentation</vt:lpstr>
      <vt:lpstr>Clothing for the Outdoor Area</vt:lpstr>
      <vt:lpstr>The Early Years Foundation Stage</vt:lpstr>
      <vt:lpstr>Communication between  home and school</vt:lpstr>
      <vt:lpstr>PowerPoint Presentation</vt:lpstr>
      <vt:lpstr>PowerPoint Presentation</vt:lpstr>
      <vt:lpstr>Key Dates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Sharkey</dc:creator>
  <cp:lastModifiedBy>Emma Beckett</cp:lastModifiedBy>
  <cp:revision>251</cp:revision>
  <cp:lastPrinted>2014-05-22T13:43:41Z</cp:lastPrinted>
  <dcterms:created xsi:type="dcterms:W3CDTF">2012-06-22T14:25:06Z</dcterms:created>
  <dcterms:modified xsi:type="dcterms:W3CDTF">2022-06-13T16:17:43Z</dcterms:modified>
</cp:coreProperties>
</file>