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63" r:id="rId2"/>
    <p:sldId id="264" r:id="rId3"/>
    <p:sldId id="256" r:id="rId4"/>
    <p:sldId id="257" r:id="rId5"/>
    <p:sldId id="258" r:id="rId6"/>
    <p:sldId id="265" r:id="rId7"/>
    <p:sldId id="262" r:id="rId8"/>
    <p:sldId id="259" r:id="rId9"/>
    <p:sldId id="266" r:id="rId10"/>
    <p:sldId id="268" r:id="rId11"/>
    <p:sldId id="267" r:id="rId12"/>
    <p:sldId id="260" r:id="rId13"/>
    <p:sldId id="269" r:id="rId14"/>
    <p:sldId id="270" r:id="rId15"/>
    <p:sldId id="271" r:id="rId16"/>
    <p:sldId id="272" r:id="rId17"/>
    <p:sldId id="26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43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25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6403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330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913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369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51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80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370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7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56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78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69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58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40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235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9D6C0-64B3-4CD1-AFA2-FCA298FE6E1E}" type="datetimeFigureOut">
              <a:rPr lang="en-GB" smtClean="0"/>
              <a:t>20/10/2024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B2F9A7-E2F7-4B96-94EB-55E10B01620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53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7-rt.googleusercontent.com/slidesz/AGV_vUdtnsogQkHGlJNENDonVSyiVeeLWj2F62bjCTIFEGCQUq9sF7WyiW-EypBK6kqNkvvtApn87kFBU06CMzPRa4j-FBma614_97-1ekCDcVUWOtMLa_thW6MZKtrlbDSgNAlb2po7qFCWEbPAIf0urU3joW8dQD_i=s2048?key=o2IaNClaopeaNg4-RmltTQ">
            <a:extLst>
              <a:ext uri="{FF2B5EF4-FFF2-40B4-BE49-F238E27FC236}">
                <a16:creationId xmlns:a16="http://schemas.microsoft.com/office/drawing/2014/main" id="{2A6610F7-0255-4D76-9F05-144D51512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18087" r="28118" b="7478"/>
          <a:stretch/>
        </p:blipFill>
        <p:spPr bwMode="auto">
          <a:xfrm>
            <a:off x="8480860" y="4472588"/>
            <a:ext cx="2054086" cy="20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A2599D-7A8C-46E1-9EB6-0A448B5F83A4}"/>
              </a:ext>
            </a:extLst>
          </p:cNvPr>
          <p:cNvSpPr txBox="1">
            <a:spLocks/>
          </p:cNvSpPr>
          <p:nvPr/>
        </p:nvSpPr>
        <p:spPr>
          <a:xfrm>
            <a:off x="3949577" y="342172"/>
            <a:ext cx="4127224" cy="1180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6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D1ECB-84F5-401F-897B-858FE2F55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861" y="791592"/>
            <a:ext cx="3595358" cy="2696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72AF47-EED7-411D-B669-876DF0A33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6713" y="828499"/>
            <a:ext cx="3553179" cy="2664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D8D3B3-AC85-4051-A075-76D520591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5509" y="3712060"/>
            <a:ext cx="3595360" cy="2696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2EFA74-8DD0-40B9-8E1C-6B0C3F4EE767}"/>
              </a:ext>
            </a:extLst>
          </p:cNvPr>
          <p:cNvSpPr/>
          <p:nvPr/>
        </p:nvSpPr>
        <p:spPr>
          <a:xfrm>
            <a:off x="3517859" y="448714"/>
            <a:ext cx="4990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OPAL Play </a:t>
            </a:r>
          </a:p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Assembly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" name="Picture 2" descr="Perpetual Succour Hospital Logo">
            <a:extLst>
              <a:ext uri="{FF2B5EF4-FFF2-40B4-BE49-F238E27FC236}">
                <a16:creationId xmlns:a16="http://schemas.microsoft.com/office/drawing/2014/main" id="{C85DA77E-678B-46C8-BB97-6F454699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36" y="4381114"/>
            <a:ext cx="2959588" cy="22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63AEA1-0302-4082-8E77-BD615C3406D9}"/>
              </a:ext>
            </a:extLst>
          </p:cNvPr>
          <p:cNvSpPr/>
          <p:nvPr/>
        </p:nvSpPr>
        <p:spPr>
          <a:xfrm>
            <a:off x="1278835" y="151179"/>
            <a:ext cx="963433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latin typeface="+mj-lt"/>
              </a:rPr>
              <a:t>Pallets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400" b="1" u="sng" dirty="0">
                <a:latin typeface="+mj-lt"/>
              </a:rPr>
              <a:t>Safe stacking </a:t>
            </a:r>
            <a:r>
              <a:rPr lang="en-US" sz="2400" u="sng" dirty="0">
                <a:latin typeface="+mj-lt"/>
              </a:rPr>
              <a:t>–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When den building only stack to waist height no higher than 4 pallets high.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When den building the stability of all pallet structures needs to be tested before playing in them.</a:t>
            </a:r>
          </a:p>
          <a:p>
            <a:pPr algn="ctr"/>
            <a:endParaRPr lang="en-US" sz="2400" b="1" dirty="0">
              <a:latin typeface="+mj-lt"/>
            </a:endParaRPr>
          </a:p>
          <a:p>
            <a:r>
              <a:rPr lang="en-US" sz="2400" b="1" u="sng" dirty="0">
                <a:latin typeface="+mj-lt"/>
              </a:rPr>
              <a:t>Moving -</a:t>
            </a:r>
          </a:p>
          <a:p>
            <a:r>
              <a:rPr lang="en-US" sz="2400" dirty="0">
                <a:latin typeface="+mj-lt"/>
              </a:rPr>
              <a:t>“Ready, steady, lift” – bent knees and straight back.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KS1 Four children one in each corner to move.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KS2 Two children either side to move.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As it’s a heavy object they must not be carried above head height.</a:t>
            </a:r>
            <a:endParaRPr lang="en-US" sz="24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Look out for damage to pallets. splinters or sharp points.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Tell member of play team if you notice anything and they will be removed from the play environment</a:t>
            </a:r>
          </a:p>
        </p:txBody>
      </p:sp>
      <p:pic>
        <p:nvPicPr>
          <p:cNvPr id="5" name="Picture 2" descr="PalletAssociated Pallets">
            <a:extLst>
              <a:ext uri="{FF2B5EF4-FFF2-40B4-BE49-F238E27FC236}">
                <a16:creationId xmlns:a16="http://schemas.microsoft.com/office/drawing/2014/main" id="{2D5EBC0F-A782-4DB3-8299-3DE097D2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954" y="3141898"/>
            <a:ext cx="1940313" cy="13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31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8D8BA3-EBAA-492E-8287-3695A9C18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618" y="3429000"/>
            <a:ext cx="2786111" cy="27791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11912F-BCF7-4932-81B4-6D57BC965625}"/>
              </a:ext>
            </a:extLst>
          </p:cNvPr>
          <p:cNvSpPr/>
          <p:nvPr/>
        </p:nvSpPr>
        <p:spPr>
          <a:xfrm>
            <a:off x="2305878" y="335845"/>
            <a:ext cx="75802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latin typeface="+mj-lt"/>
              </a:rPr>
              <a:t>Crates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+mj-lt"/>
              </a:rPr>
              <a:t>Main risk is unstable stacks, or from toppling of crates.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Stack them waist height no higher than 4 pallets high.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Build with them.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Use them as stepping stones (one high).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Be aware of catching fingers in between crates when stacking.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Don’t</a:t>
            </a:r>
            <a:r>
              <a:rPr lang="en-US" sz="2800" dirty="0"/>
              <a:t> stack higher than your head.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Don’t</a:t>
            </a:r>
            <a:r>
              <a:rPr lang="en-US" sz="2800" dirty="0"/>
              <a:t> throw them.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Don’t </a:t>
            </a:r>
            <a:r>
              <a:rPr lang="en-US" sz="2800" dirty="0"/>
              <a:t>stand on a stack of them.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 </a:t>
            </a:r>
          </a:p>
          <a:p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10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CD1A7-7B8E-432C-BA18-A83804BABEFD}"/>
              </a:ext>
            </a:extLst>
          </p:cNvPr>
          <p:cNvSpPr/>
          <p:nvPr/>
        </p:nvSpPr>
        <p:spPr>
          <a:xfrm>
            <a:off x="3701022" y="501134"/>
            <a:ext cx="33057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Innovate</a:t>
            </a:r>
            <a:endParaRPr lang="en-US" sz="6000" b="1" u="sng" dirty="0">
              <a:solidFill>
                <a:srgbClr val="00B0F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9A7ABF-3BB8-4D9A-861A-5620E969EB29}"/>
              </a:ext>
            </a:extLst>
          </p:cNvPr>
          <p:cNvSpPr/>
          <p:nvPr/>
        </p:nvSpPr>
        <p:spPr>
          <a:xfrm>
            <a:off x="2465038" y="1914916"/>
            <a:ext cx="7261924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/>
              <a:t>Use equipment correctly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/>
              <a:t>Everybody tidy up after playtime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/>
              <a:t>Take care of equipment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/>
              <a:t>Be responsible for positive play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FF0000"/>
                </a:solidFill>
              </a:rPr>
              <a:t>Only equipment out is to be used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49299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91709-5F4B-4EE0-8DFF-7526A9CB27D7}"/>
              </a:ext>
            </a:extLst>
          </p:cNvPr>
          <p:cNvSpPr/>
          <p:nvPr/>
        </p:nvSpPr>
        <p:spPr>
          <a:xfrm>
            <a:off x="2355201" y="1193492"/>
            <a:ext cx="74815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Eyes down for</a:t>
            </a: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Opal Loose Parts Bingo time!</a:t>
            </a:r>
            <a:endParaRPr lang="en-GB" sz="40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74D3CE-A948-4868-90B7-520FA4B55C0C}"/>
              </a:ext>
            </a:extLst>
          </p:cNvPr>
          <p:cNvSpPr/>
          <p:nvPr/>
        </p:nvSpPr>
        <p:spPr>
          <a:xfrm>
            <a:off x="3047998" y="2516931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Each class will be given a bingo board with lots of items to collect.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You will work as a team to collect as many items as possible.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The more the better to make our OPAL journey even more fun.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Items are to be given to your class teacher.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The first class to collect all the items will get an extra 20 minutes of OPAL play during the day.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D21E7-7DF4-4E0B-B939-D43444E82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023"/>
          <a:stretch/>
        </p:blipFill>
        <p:spPr>
          <a:xfrm>
            <a:off x="4021027" y="433957"/>
            <a:ext cx="4149945" cy="7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91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oodHome Medium Pile Fixed Roller Frame &amp; Sleeve, 1 Piece Set">
            <a:extLst>
              <a:ext uri="{FF2B5EF4-FFF2-40B4-BE49-F238E27FC236}">
                <a16:creationId xmlns:a16="http://schemas.microsoft.com/office/drawing/2014/main" id="{6F46D7B2-F94D-48BB-B3B6-0B22C15A35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698B2-AFAC-4BE4-95D2-FDF8C3407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02" y="496534"/>
            <a:ext cx="1391277" cy="1366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21B23-1FE8-4801-956E-9F1DAEC67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518" y="176470"/>
            <a:ext cx="1391277" cy="1366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3B361-BBFC-42AE-80BE-91F84BEDA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836" y="2972189"/>
            <a:ext cx="1391277" cy="1391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2ACA1-8F2C-4182-9C5A-C114C76EB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971" y="1218538"/>
            <a:ext cx="1887439" cy="1887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C73395-6697-419C-9B31-CA2676C81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743" y="2565223"/>
            <a:ext cx="1258168" cy="1235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04227-0FF1-4EFE-9DFF-52E0AFA50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039" y="160953"/>
            <a:ext cx="1266825" cy="962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C22C63-13E6-4E91-923D-A72529B016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3079" y="3040064"/>
            <a:ext cx="1521178" cy="1521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84E557-8C98-4790-B73F-349D10B233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71" y="4427715"/>
            <a:ext cx="1391278" cy="13912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E726AC-4C94-494E-990A-8BA89B0EE3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0003" y="0"/>
            <a:ext cx="1366308" cy="1341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13946D-EC4D-4379-897E-A2DDE5D35E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2051" y="4672725"/>
            <a:ext cx="1581150" cy="1552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7CB02B-E405-4871-9821-B6610B811A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62410" y="4820362"/>
            <a:ext cx="1581150" cy="125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09E10F-F3E2-413B-B914-B1ABC4EE3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422874">
            <a:off x="8905367" y="4907653"/>
            <a:ext cx="762000" cy="1552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3C0ED7-16C6-426E-9BE3-36F616BF5F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5470" y="1449534"/>
            <a:ext cx="4152057" cy="4920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F174AB-5431-4012-8937-EFD762CC4A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62142" y="904700"/>
            <a:ext cx="15811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85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E75D43-3AD1-45AE-8054-98CB12E78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77" y="318911"/>
            <a:ext cx="4425244" cy="3318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143CDE-94C8-4A55-A854-8D7C96F81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578" y="318911"/>
            <a:ext cx="4933244" cy="2774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DA9263-94E2-4C90-B1FC-166FE0C97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095" y="3279809"/>
            <a:ext cx="4086108" cy="3070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DF9251-26BB-4A83-8FC5-FA88CC09A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83" y="3110089"/>
            <a:ext cx="257175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BE3F99-F542-4AF4-A886-4FD96B45D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234" y="3702808"/>
            <a:ext cx="3781708" cy="28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78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A2CEE-96B3-4205-BDC2-674AF38F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223" y="226304"/>
            <a:ext cx="8771466" cy="64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02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6EC3-F167-4C2F-816E-6680C13F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0429"/>
            <a:ext cx="10515600" cy="1325563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Celebrate you school’s culture of play and children’s creativity. </a:t>
            </a:r>
            <a:br>
              <a:rPr lang="en-US" dirty="0"/>
            </a:br>
            <a:r>
              <a:rPr lang="en-US" dirty="0"/>
              <a:t>• Inform children of changes, rights, and agreements. </a:t>
            </a:r>
            <a:br>
              <a:rPr lang="en-US" dirty="0"/>
            </a:br>
            <a:r>
              <a:rPr lang="en-US" dirty="0"/>
              <a:t>• Negotiate with children on issues such as risk, tidy-up and expected behaviours. </a:t>
            </a:r>
            <a:br>
              <a:rPr lang="en-US" dirty="0"/>
            </a:br>
            <a:r>
              <a:rPr lang="en-US" dirty="0"/>
              <a:t>• Innovate around what children are currently playing to deepen children’s engagement.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840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43732A-B6BB-48A5-A6B8-0187F34092A4}"/>
              </a:ext>
            </a:extLst>
          </p:cNvPr>
          <p:cNvSpPr/>
          <p:nvPr/>
        </p:nvSpPr>
        <p:spPr>
          <a:xfrm>
            <a:off x="775252" y="548166"/>
            <a:ext cx="106414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What do we have to do to make </a:t>
            </a:r>
          </a:p>
          <a:p>
            <a:pPr algn="ctr"/>
            <a:r>
              <a:rPr lang="en-US" sz="72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sure that everyone enjoys their play?</a:t>
            </a:r>
            <a:endParaRPr lang="en-GB" sz="72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77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E43DBC-0AAE-4905-93E9-BB8C97901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749" y="912109"/>
            <a:ext cx="2494848" cy="1871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B3935-1A9F-49F4-8C90-CC7C4B6AE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2378" y="3740855"/>
            <a:ext cx="2494847" cy="187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392993-75F3-4702-B2E8-74544CA35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0139" y="3740856"/>
            <a:ext cx="2494845" cy="1871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01B40-1A78-4F94-A7D3-C23D6D25F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006" y="4006147"/>
            <a:ext cx="3336268" cy="18683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712282-83CD-4CBB-8273-9F075D996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255" y="928740"/>
            <a:ext cx="2888483" cy="21663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5AF213-8FC7-48FC-B329-AEA38EAE4194}"/>
              </a:ext>
            </a:extLst>
          </p:cNvPr>
          <p:cNvSpPr/>
          <p:nvPr/>
        </p:nvSpPr>
        <p:spPr>
          <a:xfrm>
            <a:off x="2998734" y="365138"/>
            <a:ext cx="5388783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Celebrate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</a:rPr>
              <a:t>A</a:t>
            </a:r>
            <a:r>
              <a:rPr lang="en-GB" sz="4400" b="1" dirty="0">
                <a:solidFill>
                  <a:srgbClr val="000000"/>
                </a:solidFill>
              </a:rPr>
              <a:t>mazing examples </a:t>
            </a:r>
          </a:p>
          <a:p>
            <a:pPr algn="ctr"/>
            <a:r>
              <a:rPr lang="en-GB" sz="4400" b="1" dirty="0">
                <a:solidFill>
                  <a:srgbClr val="000000"/>
                </a:solidFill>
              </a:rPr>
              <a:t>of play</a:t>
            </a:r>
          </a:p>
        </p:txBody>
      </p:sp>
      <p:pic>
        <p:nvPicPr>
          <p:cNvPr id="11" name="Picture 2" descr="Perpetual Succour Hospital Logo">
            <a:extLst>
              <a:ext uri="{FF2B5EF4-FFF2-40B4-BE49-F238E27FC236}">
                <a16:creationId xmlns:a16="http://schemas.microsoft.com/office/drawing/2014/main" id="{2BC44BB8-AD22-482C-9FB5-4B113496F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01" y="3768712"/>
            <a:ext cx="2863465" cy="215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2247C-0966-4A85-8336-AEB4FF7B1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297" y="577382"/>
            <a:ext cx="4114801" cy="3086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41712-1494-44EE-B8BC-C604C5E45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6819" y="2837983"/>
            <a:ext cx="4114800" cy="308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6C3D0E-116C-4E1C-8308-D5645FB37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406514" y="799103"/>
            <a:ext cx="4065412" cy="304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84CA2-2516-4865-B977-8D2C9FFB2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6096" y="2341556"/>
            <a:ext cx="4114802" cy="3086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610AD7-5486-4DE0-9692-85ADF7483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9720" y="1302977"/>
            <a:ext cx="4114802" cy="3086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145A13-5F53-4FDB-AAEC-6102833A6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08" y="1013511"/>
            <a:ext cx="4114800" cy="30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2E8FA3-B2FA-40C9-B285-15F409987D81}"/>
              </a:ext>
            </a:extLst>
          </p:cNvPr>
          <p:cNvSpPr/>
          <p:nvPr/>
        </p:nvSpPr>
        <p:spPr>
          <a:xfrm>
            <a:off x="914400" y="534913"/>
            <a:ext cx="10363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0000"/>
                </a:solidFill>
              </a:rPr>
              <a:t>What do we already have out on the playground?</a:t>
            </a:r>
          </a:p>
          <a:p>
            <a:pPr algn="ctr"/>
            <a:endParaRPr lang="en-US" sz="4800" b="1" dirty="0">
              <a:solidFill>
                <a:srgbClr val="000000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Construction-Lego Knex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Role play- dressing up costumes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Stage-Music and performance Zone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Wheelie Zone- Scooters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Active zone- Space hoppers, bats/balls football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dirty="0"/>
              <a:t>Creative Zone-arts and crafts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GB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4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185F72-FFB2-425F-A39E-0D865D816340}"/>
              </a:ext>
            </a:extLst>
          </p:cNvPr>
          <p:cNvSpPr txBox="1"/>
          <p:nvPr/>
        </p:nvSpPr>
        <p:spPr>
          <a:xfrm>
            <a:off x="7441510" y="2093334"/>
            <a:ext cx="633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</a:rPr>
              <a:t>Tyres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A5A04-E2F5-45A1-BA7C-D110EC9502B3}"/>
              </a:ext>
            </a:extLst>
          </p:cNvPr>
          <p:cNvSpPr txBox="1"/>
          <p:nvPr/>
        </p:nvSpPr>
        <p:spPr>
          <a:xfrm>
            <a:off x="3947703" y="2147281"/>
            <a:ext cx="633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</a:rPr>
              <a:t>Pallets</a:t>
            </a:r>
          </a:p>
        </p:txBody>
      </p:sp>
      <p:pic>
        <p:nvPicPr>
          <p:cNvPr id="7" name="Picture 6" descr="C:\Users\pupil\AppData\Local\Microsoft\Windows\INetCache\Content.MSO\DB167756.tmp">
            <a:extLst>
              <a:ext uri="{FF2B5EF4-FFF2-40B4-BE49-F238E27FC236}">
                <a16:creationId xmlns:a16="http://schemas.microsoft.com/office/drawing/2014/main" id="{65DFA582-3EA0-4C37-8601-48B792482C3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10" y="3020860"/>
            <a:ext cx="2823541" cy="21377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613292-7CA2-4B73-A7E2-D7160B298325}"/>
              </a:ext>
            </a:extLst>
          </p:cNvPr>
          <p:cNvSpPr txBox="1"/>
          <p:nvPr/>
        </p:nvSpPr>
        <p:spPr>
          <a:xfrm>
            <a:off x="1577009" y="481704"/>
            <a:ext cx="9037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Inform</a:t>
            </a:r>
            <a:endParaRPr lang="en-US" sz="6000" b="1" u="sng" dirty="0">
              <a:solidFill>
                <a:srgbClr val="00B0F0"/>
              </a:solidFill>
            </a:endParaRPr>
          </a:p>
          <a:p>
            <a:pPr algn="ctr"/>
            <a:r>
              <a:rPr lang="en-US" sz="4800" b="1" dirty="0"/>
              <a:t>What will be new this week?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9F6439-FC38-4885-9C60-074994B2F48D}"/>
              </a:ext>
            </a:extLst>
          </p:cNvPr>
          <p:cNvSpPr/>
          <p:nvPr/>
        </p:nvSpPr>
        <p:spPr>
          <a:xfrm>
            <a:off x="3660353" y="4446904"/>
            <a:ext cx="27257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</a:rPr>
              <a:t>Tarpaulin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23FE5-7814-45B4-ACBF-01ACEF7CE95A}"/>
              </a:ext>
            </a:extLst>
          </p:cNvPr>
          <p:cNvSpPr/>
          <p:nvPr/>
        </p:nvSpPr>
        <p:spPr>
          <a:xfrm>
            <a:off x="1114892" y="2619788"/>
            <a:ext cx="38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</a:rPr>
              <a:t>Plastic crates</a:t>
            </a:r>
          </a:p>
        </p:txBody>
      </p:sp>
      <p:pic>
        <p:nvPicPr>
          <p:cNvPr id="1028" name="Picture 4" descr="Maxinest Bale Arm Crate 600x400x199mm – SN190">
            <a:extLst>
              <a:ext uri="{FF2B5EF4-FFF2-40B4-BE49-F238E27FC236}">
                <a16:creationId xmlns:a16="http://schemas.microsoft.com/office/drawing/2014/main" id="{117ED790-7A4B-410F-B838-85366AC6B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37" y="3336696"/>
            <a:ext cx="2220416" cy="22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alletAssociated Pallets">
            <a:extLst>
              <a:ext uri="{FF2B5EF4-FFF2-40B4-BE49-F238E27FC236}">
                <a16:creationId xmlns:a16="http://schemas.microsoft.com/office/drawing/2014/main" id="{D86FBF11-D02C-42AE-A1F4-834AFB1D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39" y="3055692"/>
            <a:ext cx="1940313" cy="131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16A4A-12F2-4890-9CAD-DD9DA0BBE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187" y="5158601"/>
            <a:ext cx="1717813" cy="17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850B9E1-45AB-46AE-B923-A571D258DD68}"/>
              </a:ext>
            </a:extLst>
          </p:cNvPr>
          <p:cNvSpPr txBox="1"/>
          <p:nvPr/>
        </p:nvSpPr>
        <p:spPr>
          <a:xfrm>
            <a:off x="2928726" y="577644"/>
            <a:ext cx="6334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Negotiate</a:t>
            </a:r>
          </a:p>
          <a:p>
            <a:pPr algn="ctr"/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B40E7-8E0C-40E5-A707-E2001EBF2373}"/>
              </a:ext>
            </a:extLst>
          </p:cNvPr>
          <p:cNvSpPr/>
          <p:nvPr/>
        </p:nvSpPr>
        <p:spPr>
          <a:xfrm>
            <a:off x="1393427" y="1547140"/>
            <a:ext cx="940513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00000"/>
                </a:solidFill>
              </a:rPr>
              <a:t>What new rules do we need for </a:t>
            </a:r>
          </a:p>
          <a:p>
            <a:r>
              <a:rPr lang="en-GB" sz="4800" b="1" dirty="0">
                <a:solidFill>
                  <a:srgbClr val="000000"/>
                </a:solidFill>
              </a:rPr>
              <a:t>our new activities this week?</a:t>
            </a:r>
          </a:p>
        </p:txBody>
      </p:sp>
      <p:pic>
        <p:nvPicPr>
          <p:cNvPr id="2050" name="Picture 2" descr="Question Mark Thought Bubble Stock ...">
            <a:extLst>
              <a:ext uri="{FF2B5EF4-FFF2-40B4-BE49-F238E27FC236}">
                <a16:creationId xmlns:a16="http://schemas.microsoft.com/office/drawing/2014/main" id="{94E8F175-BBA9-49EB-890E-D28AED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43" y="3569272"/>
            <a:ext cx="3603970" cy="25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70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7C3C1B-73E6-427B-8C95-B44A0A4957AB}"/>
              </a:ext>
            </a:extLst>
          </p:cNvPr>
          <p:cNvSpPr/>
          <p:nvPr/>
        </p:nvSpPr>
        <p:spPr>
          <a:xfrm>
            <a:off x="1934817" y="374163"/>
            <a:ext cx="8322365" cy="5671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4000" b="1" u="sng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Scooters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lways wear a helmet.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+mj-lt"/>
              </a:rPr>
              <a:t>Safe use of scooters </a:t>
            </a:r>
            <a:r>
              <a:rPr lang="en-GB" sz="2800" dirty="0">
                <a:latin typeface="+mj-lt"/>
                <a:cs typeface="Calibri" panose="020F0502020204030204" pitchFamily="34" charset="0"/>
              </a:rPr>
              <a:t>no </a:t>
            </a:r>
            <a:r>
              <a:rPr lang="en-GB" sz="2800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‘bunny hops’ or stunts.</a:t>
            </a:r>
            <a:endParaRPr lang="en-GB" sz="28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Scooting area is clearly marked out using cones. 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All movement is to be within </a:t>
            </a:r>
            <a:r>
              <a:rPr lang="en-GB" sz="2800" dirty="0">
                <a:ea typeface="Times New Roman" panose="02020603050405020304" pitchFamily="18" charset="0"/>
                <a:cs typeface="Calibri" panose="020F0502020204030204" pitchFamily="34" charset="0"/>
              </a:rPr>
              <a:t>designated area and direction travel clockwise.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Don’t run across the scooter zone.</a:t>
            </a:r>
            <a:endParaRPr lang="en-GB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latin typeface="+mj-lt"/>
                <a:ea typeface="Times New Roman" panose="02020603050405020304" pitchFamily="18" charset="0"/>
              </a:rPr>
              <a:t>Reminder of correct size scooter.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Be aware and avoid crashing into others.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Awareness of finger trap risks.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Play team to make sure all scooters have proper rubber handles daily.</a:t>
            </a:r>
          </a:p>
        </p:txBody>
      </p:sp>
      <p:sp>
        <p:nvSpPr>
          <p:cNvPr id="6" name="AutoShape 4" descr="Micro Maxi Deluxe LED Navy">
            <a:extLst>
              <a:ext uri="{FF2B5EF4-FFF2-40B4-BE49-F238E27FC236}">
                <a16:creationId xmlns:a16="http://schemas.microsoft.com/office/drawing/2014/main" id="{3E0BF6AC-7937-46D9-B921-8C0FC36E89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536C7-6067-4032-8E3C-5DC63E81B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921" y="2684656"/>
            <a:ext cx="1793487" cy="179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6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16017</TotalTime>
  <Words>511</Words>
  <Application>Microsoft Office PowerPoint</Application>
  <PresentationFormat>Widescreen</PresentationFormat>
  <Paragraphs>72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Celebrate you school’s culture of play and children’s creativity.  • Inform children of changes, rights, and agreements.  • Negotiate with children on issues such as risk, tidy-up and expected behaviours.  • Innovate around what children are currently playing to deepen children’s engagement.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Celebrate</dc:title>
  <dc:creator>pupil</dc:creator>
  <cp:lastModifiedBy>pupil</cp:lastModifiedBy>
  <cp:revision>33</cp:revision>
  <dcterms:created xsi:type="dcterms:W3CDTF">2024-09-06T17:46:39Z</dcterms:created>
  <dcterms:modified xsi:type="dcterms:W3CDTF">2024-10-28T14:10:35Z</dcterms:modified>
</cp:coreProperties>
</file>