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71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91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6553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209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272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9367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15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81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816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69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07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62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997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1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3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410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842D8-BA7F-42A7-9FED-BFD483226E22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3FE9C90-6A47-43AB-8A75-3D45C71B84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6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m7IfAEsjq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0AB939-6B17-4AAA-90EA-D286EFF3743F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4" t="18170" r="27723" b="6805"/>
          <a:stretch/>
        </p:blipFill>
        <p:spPr>
          <a:xfrm>
            <a:off x="6208886" y="3892139"/>
            <a:ext cx="2751054" cy="2752034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CEEFE2B-7F56-4E37-9666-D9617E16F46E}"/>
              </a:ext>
            </a:extLst>
          </p:cNvPr>
          <p:cNvSpPr/>
          <p:nvPr/>
        </p:nvSpPr>
        <p:spPr>
          <a:xfrm>
            <a:off x="2892106" y="359601"/>
            <a:ext cx="61820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err="1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O</a:t>
            </a:r>
            <a:r>
              <a:rPr lang="en-US" sz="5400" b="1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.L.P.S </a:t>
            </a:r>
            <a:r>
              <a:rPr lang="en-US" sz="5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starts Opal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FF874E-C24C-48A8-9E9B-D45BA564F3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320" y="1377658"/>
            <a:ext cx="8527360" cy="2301864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026" name="Picture 2" descr="Perpetual Succour Hospital Logo">
            <a:extLst>
              <a:ext uri="{FF2B5EF4-FFF2-40B4-BE49-F238E27FC236}">
                <a16:creationId xmlns:a16="http://schemas.microsoft.com/office/drawing/2014/main" id="{93C643FC-B010-4B46-9445-B49B18F9A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616" y="3920023"/>
            <a:ext cx="3619500" cy="272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883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7AD83-75E1-43B6-A7F1-64DC6CC0C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162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The Opal team:</a:t>
            </a:r>
            <a:endParaRPr lang="en-GB" sz="5400" dirty="0"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AB7CC-0A19-4F0A-AD36-B224F7F30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1488613"/>
            <a:ext cx="8596668" cy="38807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70C0"/>
                </a:solidFill>
                <a:latin typeface="NTFPreCursive - 48"/>
                <a:cs typeface="Calibri" panose="020F0502020204030204" pitchFamily="34" charset="0"/>
              </a:rPr>
              <a:t>Mrs. McGuffie, Mrs. Heston Curriculum Leads </a:t>
            </a:r>
            <a:r>
              <a:rPr lang="en-US" sz="2800" b="1" dirty="0">
                <a:solidFill>
                  <a:schemeClr val="tx1"/>
                </a:solidFill>
                <a:latin typeface="NTFPreCursive - 48"/>
                <a:cs typeface="Calibri" panose="020F0502020204030204" pitchFamily="34" charset="0"/>
              </a:rPr>
              <a:t>(in charge of Opal and make things happen)</a:t>
            </a:r>
          </a:p>
          <a:p>
            <a:pPr marL="0" indent="0" algn="ctr">
              <a:buNone/>
            </a:pPr>
            <a:endParaRPr lang="en-US" sz="2800" b="1" dirty="0">
              <a:solidFill>
                <a:srgbClr val="0070C0"/>
              </a:solidFill>
              <a:latin typeface="NTFPreCursive - 48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rgbClr val="0070C0"/>
                </a:solidFill>
                <a:latin typeface="NTFPreCursive - 48"/>
                <a:cs typeface="Calibri" panose="020F0502020204030204" pitchFamily="34" charset="0"/>
              </a:rPr>
              <a:t>Miss Poulson is the Play Co Ordinator </a:t>
            </a:r>
            <a:r>
              <a:rPr lang="en-US" sz="2800" b="1" dirty="0">
                <a:solidFill>
                  <a:schemeClr val="tx1"/>
                </a:solidFill>
                <a:latin typeface="NTFPreCursive - 48"/>
                <a:cs typeface="Calibri" panose="020F0502020204030204" pitchFamily="34" charset="0"/>
              </a:rPr>
              <a:t>(in charge of play and what equipment and fun we have)</a:t>
            </a:r>
          </a:p>
          <a:p>
            <a:pPr marL="0" indent="0" algn="ctr">
              <a:buNone/>
            </a:pPr>
            <a:endParaRPr lang="en-US" sz="2800" b="1" dirty="0">
              <a:solidFill>
                <a:srgbClr val="0070C0"/>
              </a:solidFill>
              <a:latin typeface="NTFPreCursive - 48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rgbClr val="0070C0"/>
                </a:solidFill>
                <a:latin typeface="NTFPreCursive - 48"/>
                <a:cs typeface="Calibri" panose="020F0502020204030204" pitchFamily="34" charset="0"/>
              </a:rPr>
              <a:t>MDS are the Play Team</a:t>
            </a:r>
            <a:r>
              <a:rPr lang="en-US" sz="2800" b="1" dirty="0">
                <a:solidFill>
                  <a:schemeClr val="tx1"/>
                </a:solidFill>
                <a:latin typeface="NTFPreCursive - 48"/>
                <a:cs typeface="Calibri" panose="020F0502020204030204" pitchFamily="34" charset="0"/>
              </a:rPr>
              <a:t> (they will ensure play happen and we have fun!)</a:t>
            </a:r>
          </a:p>
          <a:p>
            <a:pPr marL="0" indent="0" algn="ctr">
              <a:buNone/>
            </a:pPr>
            <a:endParaRPr lang="en-US" sz="2800" b="1" dirty="0">
              <a:solidFill>
                <a:srgbClr val="0070C0"/>
              </a:solidFill>
              <a:latin typeface="NTFPreCursive - 48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rgbClr val="0070C0"/>
                </a:solidFill>
                <a:latin typeface="NTFPreCursive - 48"/>
                <a:cs typeface="Calibri" panose="020F0502020204030204" pitchFamily="34" charset="0"/>
              </a:rPr>
              <a:t>Play detectives- </a:t>
            </a:r>
            <a:r>
              <a:rPr lang="en-US" sz="2800" b="1" dirty="0">
                <a:solidFill>
                  <a:schemeClr val="tx1"/>
                </a:solidFill>
                <a:latin typeface="NTFPreCursive - 48"/>
                <a:cs typeface="Calibri" panose="020F0502020204030204" pitchFamily="34" charset="0"/>
              </a:rPr>
              <a:t>(report each week in assembly)</a:t>
            </a:r>
            <a:endParaRPr lang="en-GB" sz="2800" b="1" dirty="0">
              <a:solidFill>
                <a:schemeClr val="tx1"/>
              </a:solidFill>
              <a:latin typeface="NTFPreCursive - 4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663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D225-934A-4E2D-BA86-9579B93F0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618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What does Opal play look like?</a:t>
            </a:r>
            <a:br>
              <a:rPr lang="en-US" sz="6000" dirty="0"/>
            </a:br>
            <a:br>
              <a:rPr lang="en-US" dirty="0">
                <a:cs typeface="Calibri" panose="020F0502020204030204" pitchFamily="34" charset="0"/>
              </a:rPr>
            </a:br>
            <a:r>
              <a:rPr lang="en-US" b="1" dirty="0">
                <a:latin typeface="NTFPreCursive - 48"/>
                <a:cs typeface="Calibri" panose="020F0502020204030204" pitchFamily="34" charset="0"/>
              </a:rPr>
              <a:t>Amazing Primary Playtime at </a:t>
            </a:r>
            <a:br>
              <a:rPr lang="en-US" b="1" dirty="0">
                <a:latin typeface="NTFPreCursive - 48"/>
                <a:cs typeface="Calibri" panose="020F0502020204030204" pitchFamily="34" charset="0"/>
              </a:rPr>
            </a:br>
            <a:r>
              <a:rPr lang="en-US" b="1" dirty="0">
                <a:latin typeface="NTFPreCursive - 48"/>
                <a:cs typeface="Calibri" panose="020F0502020204030204" pitchFamily="34" charset="0"/>
              </a:rPr>
              <a:t>St Michael's OPAL Platinum School</a:t>
            </a:r>
            <a:br>
              <a:rPr lang="en-US" b="1" dirty="0">
                <a:latin typeface="NTFPreCursive - 48"/>
              </a:rPr>
            </a:br>
            <a:br>
              <a:rPr lang="en-US" dirty="0">
                <a:latin typeface="NTFPreCursive - 48"/>
              </a:rPr>
            </a:br>
            <a:endParaRPr lang="en-GB" dirty="0">
              <a:latin typeface="NTFPreCursive - 48"/>
            </a:endParaRPr>
          </a:p>
        </p:txBody>
      </p:sp>
      <p:sp>
        <p:nvSpPr>
          <p:cNvPr id="7" name="Content Placeholder 6">
            <a:hlinkClick r:id="rId2"/>
            <a:extLst>
              <a:ext uri="{FF2B5EF4-FFF2-40B4-BE49-F238E27FC236}">
                <a16:creationId xmlns:a16="http://schemas.microsoft.com/office/drawing/2014/main" id="{A83B6378-2C05-4510-920C-B249315AEE3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283473" y="4103199"/>
            <a:ext cx="10515600" cy="90281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GB" sz="1200" dirty="0">
                <a:solidFill>
                  <a:schemeClr val="tx1"/>
                </a:solidFill>
                <a:latin typeface="Arial - 2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https://www.youtube.com/watch?v=cm7IfAEsjqI</a:t>
            </a:r>
            <a:endParaRPr lang="en-GB" sz="1200" dirty="0">
              <a:solidFill>
                <a:schemeClr val="tx1"/>
              </a:solidFill>
              <a:latin typeface="Arial - 20"/>
            </a:endParaRPr>
          </a:p>
          <a:p>
            <a:endParaRPr lang="en-US" sz="1200" dirty="0">
              <a:solidFill>
                <a:schemeClr val="tx1"/>
              </a:solidFill>
              <a:latin typeface="Arial - 20"/>
            </a:endParaRPr>
          </a:p>
          <a:p>
            <a:endParaRPr lang="en-GB" sz="1200" dirty="0">
              <a:solidFill>
                <a:schemeClr val="tx1"/>
              </a:solidFill>
              <a:latin typeface="Arial - 20"/>
            </a:endParaRPr>
          </a:p>
        </p:txBody>
      </p:sp>
    </p:spTree>
    <p:extLst>
      <p:ext uri="{BB962C8B-B14F-4D97-AF65-F5344CB8AC3E}">
        <p14:creationId xmlns:p14="http://schemas.microsoft.com/office/powerpoint/2010/main" val="2451054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71818-EA2F-46A1-BA45-456FE8D34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167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sz="4000" b="1" dirty="0">
                <a:latin typeface="NTFPreCursive - 48"/>
                <a:cs typeface="Calibri" panose="020F0502020204030204" pitchFamily="34" charset="0"/>
              </a:rPr>
              <a:t>Be responsible for positive play</a:t>
            </a:r>
            <a:br>
              <a:rPr lang="en-US" sz="4000" b="1" dirty="0">
                <a:latin typeface="NTFPreCursive - 48"/>
                <a:cs typeface="Calibri" panose="020F0502020204030204" pitchFamily="34" charset="0"/>
              </a:rPr>
            </a:br>
            <a:br>
              <a:rPr lang="en-US" sz="4000" b="1" dirty="0">
                <a:latin typeface="NTFPreCursive - 48"/>
                <a:cs typeface="Calibri" panose="020F050202020403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latin typeface="NTFPreCursive - 48"/>
                <a:cs typeface="Calibri" panose="020F0502020204030204" pitchFamily="34" charset="0"/>
              </a:rPr>
              <a:t>Look after resources</a:t>
            </a:r>
            <a:br>
              <a:rPr lang="en-US" sz="4000" b="1" dirty="0">
                <a:latin typeface="NTFPreCursive - 48"/>
                <a:cs typeface="Calibri" panose="020F0502020204030204" pitchFamily="34" charset="0"/>
              </a:rPr>
            </a:br>
            <a:br>
              <a:rPr lang="en-US" sz="4000" b="1" dirty="0">
                <a:latin typeface="NTFPreCursive - 48"/>
                <a:cs typeface="Calibri" panose="020F0502020204030204" pitchFamily="34" charset="0"/>
              </a:rPr>
            </a:br>
            <a:r>
              <a:rPr lang="en-US" sz="4000" b="1" dirty="0">
                <a:latin typeface="NTFPreCursive - 48"/>
                <a:cs typeface="Calibri" panose="020F0502020204030204" pitchFamily="34" charset="0"/>
              </a:rPr>
              <a:t>Take care of different play spaces</a:t>
            </a:r>
            <a:br>
              <a:rPr lang="en-US" sz="4000" b="1" dirty="0">
                <a:latin typeface="NTFPreCursive - 48"/>
                <a:cs typeface="Calibri" panose="020F0502020204030204" pitchFamily="34" charset="0"/>
              </a:rPr>
            </a:br>
            <a:br>
              <a:rPr lang="en-US" sz="4000" b="1" dirty="0">
                <a:solidFill>
                  <a:schemeClr val="tx1"/>
                </a:solidFill>
                <a:latin typeface="NTFPreCursive - 48"/>
                <a:cs typeface="Calibri" panose="020F050202020403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latin typeface="NTFPreCursive - 48"/>
                <a:cs typeface="Calibri" panose="020F0502020204030204" pitchFamily="34" charset="0"/>
              </a:rPr>
              <a:t>Collect resources from home</a:t>
            </a:r>
            <a:br>
              <a:rPr lang="en-US" sz="4000" b="1" dirty="0">
                <a:latin typeface="NTFPreCursive - 48"/>
                <a:cs typeface="Calibri" panose="020F0502020204030204" pitchFamily="34" charset="0"/>
              </a:rPr>
            </a:br>
            <a:br>
              <a:rPr lang="en-US" sz="4000" b="1" dirty="0">
                <a:latin typeface="NTFPreCursive - 48"/>
                <a:cs typeface="Calibri" panose="020F0502020204030204" pitchFamily="34" charset="0"/>
              </a:rPr>
            </a:br>
            <a:r>
              <a:rPr lang="en-US" sz="4000" b="1" dirty="0">
                <a:latin typeface="NTFPreCursive - 48"/>
                <a:cs typeface="Calibri" panose="020F0502020204030204" pitchFamily="34" charset="0"/>
              </a:rPr>
              <a:t>Embrace Opal play </a:t>
            </a:r>
            <a:endParaRPr lang="en-GB" sz="4000" b="1" dirty="0">
              <a:latin typeface="NTFPreCursive - 48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6E74FF-EDC2-47B3-B6FD-AB1765458A79}"/>
              </a:ext>
            </a:extLst>
          </p:cNvPr>
          <p:cNvSpPr/>
          <p:nvPr/>
        </p:nvSpPr>
        <p:spPr>
          <a:xfrm>
            <a:off x="1910399" y="306298"/>
            <a:ext cx="8371202" cy="34163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/>
                <a:latin typeface="+mj-lt"/>
                <a:cs typeface="Calibri" panose="020F0502020204030204" pitchFamily="34" charset="0"/>
              </a:rPr>
              <a:t>What can you do to help?</a:t>
            </a:r>
          </a:p>
          <a:p>
            <a:pPr algn="ctr"/>
            <a:endParaRPr lang="en-US" sz="54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latin typeface="+mj-lt"/>
              <a:cs typeface="Calibri" panose="020F0502020204030204" pitchFamily="34" charset="0"/>
            </a:endParaRPr>
          </a:p>
          <a:p>
            <a:pPr algn="ctr"/>
            <a:endParaRPr lang="en-US" sz="54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5400" b="1" cap="none" spc="0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9065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53E60-BD9E-4528-99D6-395DBEA8B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235" y="175905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GB" b="1" dirty="0">
                <a:solidFill>
                  <a:srgbClr val="0070C0"/>
                </a:solidFill>
                <a:latin typeface="NTFPreCursivek - 36"/>
              </a:rPr>
            </a:br>
            <a:br>
              <a:rPr lang="en-GB" b="1" dirty="0">
                <a:solidFill>
                  <a:srgbClr val="0070C0"/>
                </a:solidFill>
                <a:latin typeface="NTFPreCursivek - 36"/>
              </a:rPr>
            </a:br>
            <a:br>
              <a:rPr lang="en-GB" b="1" dirty="0">
                <a:solidFill>
                  <a:srgbClr val="000000"/>
                </a:solidFill>
                <a:latin typeface="NTFPreCursivek - 36"/>
              </a:rPr>
            </a:br>
            <a:br>
              <a:rPr lang="en-GB" b="1" dirty="0">
                <a:solidFill>
                  <a:srgbClr val="000000"/>
                </a:solidFill>
                <a:latin typeface="NTFPreCursivek - 36"/>
              </a:rPr>
            </a:br>
            <a:br>
              <a:rPr lang="en-GB" b="1" dirty="0">
                <a:solidFill>
                  <a:srgbClr val="000000"/>
                </a:solidFill>
                <a:latin typeface="NTFPreCursivek - 36"/>
              </a:rPr>
            </a:br>
            <a:br>
              <a:rPr lang="en-GB" b="1" dirty="0">
                <a:solidFill>
                  <a:srgbClr val="000000"/>
                </a:solidFill>
                <a:latin typeface="NTFPreCursivek - 36"/>
              </a:rPr>
            </a:br>
            <a:br>
              <a:rPr lang="en-GB" b="1" dirty="0">
                <a:solidFill>
                  <a:srgbClr val="000000"/>
                </a:solidFill>
                <a:latin typeface="NTFPreCursivek - 36"/>
              </a:rPr>
            </a:b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67B3B4-A3D6-4AC1-822F-893AFF9DBD9E}"/>
              </a:ext>
            </a:extLst>
          </p:cNvPr>
          <p:cNvSpPr/>
          <p:nvPr/>
        </p:nvSpPr>
        <p:spPr>
          <a:xfrm>
            <a:off x="234750" y="379590"/>
            <a:ext cx="11722499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latin typeface="+mj-lt"/>
                <a:cs typeface="Calibri" panose="020F0502020204030204" pitchFamily="34" charset="0"/>
              </a:rPr>
              <a:t>What will be new to play this week?</a:t>
            </a:r>
            <a:endParaRPr lang="en-GB" sz="4200" b="1" dirty="0">
              <a:solidFill>
                <a:srgbClr val="000000"/>
              </a:solidFill>
              <a:latin typeface="+mj-lt"/>
              <a:cs typeface="Calibri" panose="020F0502020204030204" pitchFamily="34" charset="0"/>
            </a:endParaRPr>
          </a:p>
          <a:p>
            <a:pPr algn="ctr"/>
            <a:r>
              <a:rPr lang="en-US" sz="3600" b="1" u="sng" dirty="0">
                <a:solidFill>
                  <a:srgbClr val="000000"/>
                </a:solidFill>
                <a:latin typeface="NTFPreCursive - 48"/>
                <a:cs typeface="Calibri" panose="020F0502020204030204" pitchFamily="34" charset="0"/>
              </a:rPr>
              <a:t>Reading quiet zone- </a:t>
            </a:r>
            <a:r>
              <a:rPr lang="en-US" sz="3600" b="1" dirty="0">
                <a:solidFill>
                  <a:srgbClr val="000000"/>
                </a:solidFill>
                <a:latin typeface="NTFPreCursive - 48"/>
                <a:cs typeface="Calibri" panose="020F0502020204030204" pitchFamily="34" charset="0"/>
              </a:rPr>
              <a:t>huts-books</a:t>
            </a:r>
            <a:endParaRPr lang="en-GB" sz="3600" b="1" dirty="0">
              <a:solidFill>
                <a:srgbClr val="000000"/>
              </a:solidFill>
              <a:latin typeface="NTFPreCursive - 48"/>
              <a:cs typeface="Calibri" panose="020F0502020204030204" pitchFamily="34" charset="0"/>
            </a:endParaRPr>
          </a:p>
          <a:p>
            <a:pPr algn="ctr"/>
            <a:endParaRPr lang="en-GB" sz="3600" b="1" u="sng" dirty="0">
              <a:solidFill>
                <a:srgbClr val="00B0F0"/>
              </a:solidFill>
              <a:latin typeface="NTFPreCursive - 48"/>
              <a:cs typeface="Calibri" panose="020F0502020204030204" pitchFamily="34" charset="0"/>
            </a:endParaRPr>
          </a:p>
          <a:p>
            <a:pPr algn="ctr"/>
            <a:r>
              <a:rPr lang="en-GB" sz="3600" b="1" u="sng" dirty="0">
                <a:solidFill>
                  <a:srgbClr val="00B0F0"/>
                </a:solidFill>
                <a:latin typeface="NTFPreCursive - 48"/>
                <a:cs typeface="Calibri" panose="020F0502020204030204" pitchFamily="34" charset="0"/>
              </a:rPr>
              <a:t>Active zone (field) </a:t>
            </a:r>
            <a:r>
              <a:rPr lang="en-GB" sz="3600" b="1" dirty="0">
                <a:solidFill>
                  <a:srgbClr val="00B0F0"/>
                </a:solidFill>
                <a:latin typeface="NTFPreCursive - 48"/>
                <a:cs typeface="Calibri" panose="020F0502020204030204" pitchFamily="34" charset="0"/>
              </a:rPr>
              <a:t>- </a:t>
            </a:r>
            <a:r>
              <a:rPr lang="en-GB" sz="3600" dirty="0">
                <a:solidFill>
                  <a:srgbClr val="00B0F0"/>
                </a:solidFill>
                <a:latin typeface="NTFPreCursive - 48"/>
                <a:cs typeface="Calibri" panose="020F0502020204030204" pitchFamily="34" charset="0"/>
              </a:rPr>
              <a:t>bibs, cones, batons </a:t>
            </a:r>
          </a:p>
          <a:p>
            <a:pPr algn="ctr"/>
            <a:r>
              <a:rPr lang="en-GB" sz="3600" dirty="0">
                <a:solidFill>
                  <a:srgbClr val="00B0F0"/>
                </a:solidFill>
                <a:latin typeface="NTFPreCursive - 48"/>
                <a:cs typeface="Calibri" panose="020F0502020204030204" pitchFamily="34" charset="0"/>
              </a:rPr>
              <a:t>make your own races</a:t>
            </a:r>
          </a:p>
          <a:p>
            <a:pPr algn="ctr"/>
            <a:endParaRPr lang="en-GB" sz="3600" dirty="0">
              <a:solidFill>
                <a:srgbClr val="00B0F0"/>
              </a:solidFill>
              <a:latin typeface="NTFPreCursive - 48"/>
              <a:cs typeface="Calibri" panose="020F0502020204030204" pitchFamily="34" charset="0"/>
            </a:endParaRPr>
          </a:p>
          <a:p>
            <a:pPr algn="ctr"/>
            <a:r>
              <a:rPr lang="en-GB" sz="3600" b="1" u="sng" dirty="0">
                <a:latin typeface="NTFPreCursive - 48"/>
                <a:cs typeface="Calibri" panose="020F0502020204030204" pitchFamily="34" charset="0"/>
              </a:rPr>
              <a:t>Creative zone (gazebo, playground)</a:t>
            </a:r>
            <a:r>
              <a:rPr lang="en-GB" sz="3600" u="sng" dirty="0">
                <a:latin typeface="NTFPreCursive - 48"/>
                <a:cs typeface="Calibri" panose="020F0502020204030204" pitchFamily="34" charset="0"/>
              </a:rPr>
              <a:t>, </a:t>
            </a:r>
            <a:r>
              <a:rPr lang="en-GB" sz="3600" dirty="0">
                <a:latin typeface="NTFPreCursive - 48"/>
                <a:cs typeface="Calibri" panose="020F0502020204030204" pitchFamily="34" charset="0"/>
              </a:rPr>
              <a:t>pens, chalk, paper</a:t>
            </a:r>
          </a:p>
          <a:p>
            <a:pPr algn="ctr"/>
            <a:endParaRPr lang="en-GB" sz="3600" b="1" u="sng" dirty="0">
              <a:solidFill>
                <a:srgbClr val="0070C0"/>
              </a:solidFill>
              <a:latin typeface="NTFPreCursive - 48"/>
              <a:cs typeface="Calibri" panose="020F0502020204030204" pitchFamily="34" charset="0"/>
            </a:endParaRPr>
          </a:p>
          <a:p>
            <a:pPr algn="ctr"/>
            <a:r>
              <a:rPr lang="en-GB" sz="3600" b="1" u="sng" dirty="0">
                <a:solidFill>
                  <a:srgbClr val="0070C0"/>
                </a:solidFill>
                <a:latin typeface="NTFPreCursive - 48"/>
                <a:cs typeface="Calibri" panose="020F0502020204030204" pitchFamily="34" charset="0"/>
              </a:rPr>
              <a:t>Stage area- </a:t>
            </a:r>
            <a:r>
              <a:rPr lang="en-GB" sz="3600" dirty="0">
                <a:solidFill>
                  <a:srgbClr val="0070C0"/>
                </a:solidFill>
                <a:latin typeface="NTFPreCursive - 48"/>
                <a:cs typeface="Calibri" panose="020F0502020204030204" pitchFamily="34" charset="0"/>
              </a:rPr>
              <a:t>music dance, perform</a:t>
            </a:r>
          </a:p>
          <a:p>
            <a:pPr algn="ctr"/>
            <a:endParaRPr lang="en-US" sz="54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0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9B5A035-8C4D-482A-A21A-626F96B67EB3}"/>
              </a:ext>
            </a:extLst>
          </p:cNvPr>
          <p:cNvSpPr/>
          <p:nvPr/>
        </p:nvSpPr>
        <p:spPr>
          <a:xfrm>
            <a:off x="821634" y="362635"/>
            <a:ext cx="1054873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What do we have to do to make </a:t>
            </a:r>
          </a:p>
          <a:p>
            <a:pPr algn="ctr"/>
            <a:r>
              <a:rPr lang="en-US" sz="5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sure that everyone enjoys their play?</a:t>
            </a:r>
            <a:endParaRPr lang="en-GB" sz="54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43DE2A-4128-43DE-B65B-B2DB33E77D12}"/>
              </a:ext>
            </a:extLst>
          </p:cNvPr>
          <p:cNvSpPr/>
          <p:nvPr/>
        </p:nvSpPr>
        <p:spPr>
          <a:xfrm>
            <a:off x="3047999" y="2947958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u="sng" dirty="0">
                <a:solidFill>
                  <a:srgbClr val="0000FF"/>
                </a:solidFill>
                <a:latin typeface="NTFPreCursivek - 36"/>
              </a:rPr>
              <a:t>Celebrate</a:t>
            </a:r>
          </a:p>
          <a:p>
            <a:pPr algn="ctr"/>
            <a:r>
              <a:rPr lang="en-US" sz="2400" b="1" dirty="0">
                <a:latin typeface="NTFPreCursivek - 36"/>
              </a:rPr>
              <a:t>Pictures from play </a:t>
            </a:r>
            <a:endParaRPr lang="en-GB" sz="2400" b="1" dirty="0">
              <a:latin typeface="NTFPreCursivek - 36"/>
            </a:endParaRPr>
          </a:p>
          <a:p>
            <a:pPr algn="ctr"/>
            <a:r>
              <a:rPr lang="en-GB" sz="2400" b="1" u="sng" dirty="0">
                <a:solidFill>
                  <a:srgbClr val="0000FF"/>
                </a:solidFill>
                <a:latin typeface="NTFPreCursivek - 36"/>
              </a:rPr>
              <a:t>Inform</a:t>
            </a:r>
          </a:p>
          <a:p>
            <a:pPr algn="ctr"/>
            <a:r>
              <a:rPr lang="en-GB" sz="2400" b="1" dirty="0">
                <a:latin typeface="NTFPreCursivek - 36"/>
              </a:rPr>
              <a:t>W</a:t>
            </a:r>
            <a:r>
              <a:rPr lang="en-GB" sz="2400" b="1" dirty="0">
                <a:solidFill>
                  <a:srgbClr val="000000"/>
                </a:solidFill>
                <a:latin typeface="NTFPreCursivek - 36"/>
              </a:rPr>
              <a:t>hat will be new to play with this week?</a:t>
            </a:r>
          </a:p>
          <a:p>
            <a:pPr algn="ctr"/>
            <a:r>
              <a:rPr lang="en-GB" sz="2400" b="1" u="sng" dirty="0">
                <a:solidFill>
                  <a:srgbClr val="0070C0"/>
                </a:solidFill>
                <a:latin typeface="NTFPreCursive - 48"/>
              </a:rPr>
              <a:t>Negotiate</a:t>
            </a:r>
          </a:p>
          <a:p>
            <a:pPr algn="ctr"/>
            <a:r>
              <a:rPr lang="en-GB" sz="2400" b="1" dirty="0">
                <a:solidFill>
                  <a:srgbClr val="000000"/>
                </a:solidFill>
                <a:latin typeface="NTFPreCursive - 48"/>
              </a:rPr>
              <a:t>What new rules do we need for our new activities this week</a:t>
            </a:r>
          </a:p>
          <a:p>
            <a:pPr algn="ctr"/>
            <a:r>
              <a:rPr lang="en-GB" sz="2400" b="1" u="sng" dirty="0">
                <a:solidFill>
                  <a:srgbClr val="0000FF"/>
                </a:solidFill>
                <a:latin typeface="NTFPreCursive - 36"/>
              </a:rPr>
              <a:t>Innovate</a:t>
            </a:r>
          </a:p>
          <a:p>
            <a:pPr algn="ctr"/>
            <a:r>
              <a:rPr lang="en-US" sz="2400" b="1" dirty="0">
                <a:solidFill>
                  <a:srgbClr val="000000"/>
                </a:solidFill>
                <a:latin typeface="NTFPreCursive - 48"/>
              </a:rPr>
              <a:t>Changes and improvements</a:t>
            </a:r>
            <a:endParaRPr lang="en-GB" sz="2400" b="1" dirty="0">
              <a:solidFill>
                <a:srgbClr val="000000"/>
              </a:solidFill>
              <a:latin typeface="NTFPreCursive - 48"/>
            </a:endParaRPr>
          </a:p>
        </p:txBody>
      </p:sp>
    </p:spTree>
    <p:extLst>
      <p:ext uri="{BB962C8B-B14F-4D97-AF65-F5344CB8AC3E}">
        <p14:creationId xmlns:p14="http://schemas.microsoft.com/office/powerpoint/2010/main" val="40410954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</TotalTime>
  <Words>249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Arial - 20</vt:lpstr>
      <vt:lpstr>Calibri</vt:lpstr>
      <vt:lpstr>NTFPreCursive - 36</vt:lpstr>
      <vt:lpstr>NTFPreCursive - 48</vt:lpstr>
      <vt:lpstr>NTFPreCursivek - 36</vt:lpstr>
      <vt:lpstr>Trebuchet MS</vt:lpstr>
      <vt:lpstr>Wingdings 3</vt:lpstr>
      <vt:lpstr>Facet</vt:lpstr>
      <vt:lpstr>PowerPoint Presentation</vt:lpstr>
      <vt:lpstr>The Opal team:</vt:lpstr>
      <vt:lpstr> What does Opal play look like?  Amazing Primary Playtime at  St Michael's OPAL Platinum School  </vt:lpstr>
      <vt:lpstr> Be responsible for positive play  Look after resources  Take care of different play spaces  Collect resources from home  Embrace Opal play </vt:lpstr>
      <vt:lpstr>   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pupil</dc:creator>
  <cp:lastModifiedBy>Clare Poulson</cp:lastModifiedBy>
  <cp:revision>12</cp:revision>
  <dcterms:created xsi:type="dcterms:W3CDTF">2024-06-02T12:56:28Z</dcterms:created>
  <dcterms:modified xsi:type="dcterms:W3CDTF">2025-08-15T10:43:35Z</dcterms:modified>
</cp:coreProperties>
</file>