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3" r:id="rId2"/>
    <p:sldId id="264" r:id="rId3"/>
    <p:sldId id="262" r:id="rId4"/>
    <p:sldId id="259" r:id="rId5"/>
    <p:sldId id="267" r:id="rId6"/>
    <p:sldId id="269" r:id="rId7"/>
    <p:sldId id="270" r:id="rId8"/>
    <p:sldId id="260" r:id="rId9"/>
    <p:sldId id="27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68766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338332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6574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129739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30133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2843187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162849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56445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82040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9AF1-BCD5-4149-99A2-DAFF7746817A}" type="datetimeFigureOut">
              <a:rPr lang="en-GB" smtClean="0"/>
              <a:t>27/04/2025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259684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DE9AF1-BCD5-4149-99A2-DAFF7746817A}" type="datetimeFigureOut">
              <a:rPr lang="en-GB" smtClean="0"/>
              <a:t>27/04/2025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39517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DE9AF1-BCD5-4149-99A2-DAFF7746817A}" type="datetimeFigureOut">
              <a:rPr lang="en-GB" smtClean="0"/>
              <a:t>27/04/2025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3840944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DE9AF1-BCD5-4149-99A2-DAFF7746817A}" type="datetimeFigureOut">
              <a:rPr lang="en-GB" smtClean="0"/>
              <a:t>27/04/2025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2069947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E9AF1-BCD5-4149-99A2-DAFF7746817A}" type="datetimeFigureOut">
              <a:rPr lang="en-GB" smtClean="0"/>
              <a:t>27/04/2025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12899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9AF1-BCD5-4149-99A2-DAFF7746817A}" type="datetimeFigureOut">
              <a:rPr lang="en-GB" smtClean="0"/>
              <a:t>27/04/2025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F9C131-E074-455A-81C3-BEBD49366440}" type="slidenum">
              <a:rPr lang="en-GB" smtClean="0"/>
              <a:t>‹#›</a:t>
            </a:fld>
            <a:endParaRPr lang="en-GB"/>
          </a:p>
        </p:txBody>
      </p:sp>
    </p:spTree>
    <p:extLst>
      <p:ext uri="{BB962C8B-B14F-4D97-AF65-F5344CB8AC3E}">
        <p14:creationId xmlns:p14="http://schemas.microsoft.com/office/powerpoint/2010/main" val="337094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F9C131-E074-455A-81C3-BEBD49366440}" type="slidenum">
              <a:rPr lang="en-GB" smtClean="0"/>
              <a:t>‹#›</a:t>
            </a:fld>
            <a:endParaRPr lang="en-GB"/>
          </a:p>
        </p:txBody>
      </p:sp>
      <p:sp>
        <p:nvSpPr>
          <p:cNvPr id="5" name="Date Placeholder 4"/>
          <p:cNvSpPr>
            <a:spLocks noGrp="1"/>
          </p:cNvSpPr>
          <p:nvPr>
            <p:ph type="dt" sz="half" idx="10"/>
          </p:nvPr>
        </p:nvSpPr>
        <p:spPr/>
        <p:txBody>
          <a:bodyPr/>
          <a:lstStyle/>
          <a:p>
            <a:fld id="{26DE9AF1-BCD5-4149-99A2-DAFF7746817A}" type="datetimeFigureOut">
              <a:rPr lang="en-GB" smtClean="0"/>
              <a:t>27/04/2025</a:t>
            </a:fld>
            <a:endParaRPr lang="en-GB"/>
          </a:p>
        </p:txBody>
      </p:sp>
    </p:spTree>
    <p:extLst>
      <p:ext uri="{BB962C8B-B14F-4D97-AF65-F5344CB8AC3E}">
        <p14:creationId xmlns:p14="http://schemas.microsoft.com/office/powerpoint/2010/main" val="412552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E9AF1-BCD5-4149-99A2-DAFF7746817A}" type="datetimeFigureOut">
              <a:rPr lang="en-GB" smtClean="0"/>
              <a:t>27/04/2025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BF9C131-E074-455A-81C3-BEBD49366440}" type="slidenum">
              <a:rPr lang="en-GB" smtClean="0"/>
              <a:t>‹#›</a:t>
            </a:fld>
            <a:endParaRPr lang="en-GB"/>
          </a:p>
        </p:txBody>
      </p:sp>
    </p:spTree>
    <p:extLst>
      <p:ext uri="{BB962C8B-B14F-4D97-AF65-F5344CB8AC3E}">
        <p14:creationId xmlns:p14="http://schemas.microsoft.com/office/powerpoint/2010/main" val="37961092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microsoft.com/office/2007/relationships/hdphoto" Target="../media/hdphoto1.wdp"/><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7-rt.googleusercontent.com/slidesz/AGV_vUdtnsogQkHGlJNENDonVSyiVeeLWj2F62bjCTIFEGCQUq9sF7WyiW-EypBK6kqNkvvtApn87kFBU06CMzPRa4j-FBma614_97-1ekCDcVUWOtMLa_thW6MZKtrlbDSgNAlb2po7qFCWEbPAIf0urU3joW8dQD_i=s2048?key=o2IaNClaopeaNg4-RmltTQ">
            <a:extLst>
              <a:ext uri="{FF2B5EF4-FFF2-40B4-BE49-F238E27FC236}">
                <a16:creationId xmlns:a16="http://schemas.microsoft.com/office/drawing/2014/main" id="{2A6610F7-0255-4D76-9F05-144D51512C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39" t="18087" r="28118" b="7478"/>
          <a:stretch/>
        </p:blipFill>
        <p:spPr bwMode="auto">
          <a:xfrm>
            <a:off x="8480860" y="4472588"/>
            <a:ext cx="2054086" cy="204453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4A2599D-7A8C-46E1-9EB6-0A448B5F83A4}"/>
              </a:ext>
            </a:extLst>
          </p:cNvPr>
          <p:cNvSpPr txBox="1">
            <a:spLocks/>
          </p:cNvSpPr>
          <p:nvPr/>
        </p:nvSpPr>
        <p:spPr>
          <a:xfrm>
            <a:off x="3949577" y="342172"/>
            <a:ext cx="4127224" cy="118057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6000" b="1" dirty="0"/>
          </a:p>
        </p:txBody>
      </p:sp>
      <p:sp>
        <p:nvSpPr>
          <p:cNvPr id="4" name="Rectangle 3">
            <a:extLst>
              <a:ext uri="{FF2B5EF4-FFF2-40B4-BE49-F238E27FC236}">
                <a16:creationId xmlns:a16="http://schemas.microsoft.com/office/drawing/2014/main" id="{C32EFA74-8DD0-40B9-8E1C-6B0C3F4EE767}"/>
              </a:ext>
            </a:extLst>
          </p:cNvPr>
          <p:cNvSpPr/>
          <p:nvPr/>
        </p:nvSpPr>
        <p:spPr>
          <a:xfrm>
            <a:off x="3517859" y="448714"/>
            <a:ext cx="4990662" cy="1938992"/>
          </a:xfrm>
          <a:prstGeom prst="rect">
            <a:avLst/>
          </a:prstGeom>
        </p:spPr>
        <p:txBody>
          <a:bodyPr wrap="square">
            <a:spAutoFit/>
          </a:bodyPr>
          <a:lstStyle/>
          <a:p>
            <a:pPr algn="ctr"/>
            <a:r>
              <a:rPr lang="en-US" sz="6000" b="1" dirty="0">
                <a:ln w="22225">
                  <a:solidFill>
                    <a:schemeClr val="tx1"/>
                  </a:solidFill>
                  <a:prstDash val="solid"/>
                </a:ln>
                <a:solidFill>
                  <a:srgbClr val="0070C0"/>
                </a:solidFill>
                <a:cs typeface="Calibri" panose="020F0502020204030204" pitchFamily="34" charset="0"/>
              </a:rPr>
              <a:t>OPAL Play </a:t>
            </a:r>
          </a:p>
          <a:p>
            <a:pPr algn="ctr"/>
            <a:r>
              <a:rPr lang="en-US" sz="6000" b="1" dirty="0">
                <a:ln w="22225">
                  <a:solidFill>
                    <a:schemeClr val="tx1"/>
                  </a:solidFill>
                  <a:prstDash val="solid"/>
                </a:ln>
                <a:solidFill>
                  <a:srgbClr val="0070C0"/>
                </a:solidFill>
                <a:cs typeface="Calibri" panose="020F0502020204030204" pitchFamily="34" charset="0"/>
              </a:rPr>
              <a:t>Assembly</a:t>
            </a:r>
            <a:endParaRPr lang="en-US" b="1" dirty="0">
              <a:solidFill>
                <a:srgbClr val="00B0F0"/>
              </a:solidFill>
            </a:endParaRPr>
          </a:p>
        </p:txBody>
      </p:sp>
      <p:pic>
        <p:nvPicPr>
          <p:cNvPr id="10" name="Picture 2" descr="Perpetual Succour Hospital Logo">
            <a:extLst>
              <a:ext uri="{FF2B5EF4-FFF2-40B4-BE49-F238E27FC236}">
                <a16:creationId xmlns:a16="http://schemas.microsoft.com/office/drawing/2014/main" id="{C85DA77E-678B-46C8-BB97-6F454699F588}"/>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5636" y="4381114"/>
            <a:ext cx="2959588" cy="22274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6CCCE5-8645-4A58-AFEB-5885F1CE0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2800" y="812197"/>
            <a:ext cx="3596652" cy="2697489"/>
          </a:xfrm>
          <a:prstGeom prst="rect">
            <a:avLst/>
          </a:prstGeom>
        </p:spPr>
      </p:pic>
      <p:pic>
        <p:nvPicPr>
          <p:cNvPr id="11" name="Picture 10">
            <a:extLst>
              <a:ext uri="{FF2B5EF4-FFF2-40B4-BE49-F238E27FC236}">
                <a16:creationId xmlns:a16="http://schemas.microsoft.com/office/drawing/2014/main" id="{5CCD64F8-418C-4EE3-9FD5-C495C5FD7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137685" y="3263345"/>
            <a:ext cx="3595361" cy="2696521"/>
          </a:xfrm>
          <a:prstGeom prst="rect">
            <a:avLst/>
          </a:prstGeom>
        </p:spPr>
      </p:pic>
      <p:pic>
        <p:nvPicPr>
          <p:cNvPr id="9" name="Picture 8">
            <a:extLst>
              <a:ext uri="{FF2B5EF4-FFF2-40B4-BE49-F238E27FC236}">
                <a16:creationId xmlns:a16="http://schemas.microsoft.com/office/drawing/2014/main" id="{C8D59C10-02D9-4808-9E63-DA141378D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109262" y="898135"/>
            <a:ext cx="3595362" cy="2696521"/>
          </a:xfrm>
          <a:prstGeom prst="rect">
            <a:avLst/>
          </a:prstGeom>
        </p:spPr>
      </p:pic>
    </p:spTree>
    <p:extLst>
      <p:ext uri="{BB962C8B-B14F-4D97-AF65-F5344CB8AC3E}">
        <p14:creationId xmlns:p14="http://schemas.microsoft.com/office/powerpoint/2010/main" val="1389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901B40-1A78-4F94-A7D3-C23D6D25FC3C}"/>
              </a:ext>
            </a:extLst>
          </p:cNvPr>
          <p:cNvPicPr>
            <a:picLocks noChangeAspect="1"/>
          </p:cNvPicPr>
          <p:nvPr/>
        </p:nvPicPr>
        <p:blipFill>
          <a:blip r:embed="rId2"/>
          <a:stretch>
            <a:fillRect/>
          </a:stretch>
        </p:blipFill>
        <p:spPr>
          <a:xfrm>
            <a:off x="6318406" y="2022779"/>
            <a:ext cx="2275416" cy="1274233"/>
          </a:xfrm>
          <a:prstGeom prst="rect">
            <a:avLst/>
          </a:prstGeom>
        </p:spPr>
      </p:pic>
      <p:sp>
        <p:nvSpPr>
          <p:cNvPr id="21" name="Rectangle 20">
            <a:extLst>
              <a:ext uri="{FF2B5EF4-FFF2-40B4-BE49-F238E27FC236}">
                <a16:creationId xmlns:a16="http://schemas.microsoft.com/office/drawing/2014/main" id="{265AF213-8FC7-48FC-B329-AEA38EAE4194}"/>
              </a:ext>
            </a:extLst>
          </p:cNvPr>
          <p:cNvSpPr/>
          <p:nvPr/>
        </p:nvSpPr>
        <p:spPr>
          <a:xfrm>
            <a:off x="2998734" y="365138"/>
            <a:ext cx="5388783" cy="2369880"/>
          </a:xfrm>
          <a:prstGeom prst="rect">
            <a:avLst/>
          </a:prstGeom>
        </p:spPr>
        <p:txBody>
          <a:bodyPr wrap="none">
            <a:spAutoFit/>
          </a:bodyPr>
          <a:lstStyle/>
          <a:p>
            <a:pPr algn="ctr"/>
            <a:r>
              <a:rPr lang="en-US" sz="6000" b="1" u="sng" dirty="0">
                <a:ln w="22225">
                  <a:solidFill>
                    <a:schemeClr val="tx1"/>
                  </a:solidFill>
                  <a:prstDash val="solid"/>
                </a:ln>
                <a:solidFill>
                  <a:srgbClr val="0070C0"/>
                </a:solidFill>
                <a:cs typeface="Calibri" panose="020F0502020204030204" pitchFamily="34" charset="0"/>
              </a:rPr>
              <a:t>Celebrate</a:t>
            </a:r>
          </a:p>
          <a:p>
            <a:pPr algn="ctr"/>
            <a:r>
              <a:rPr lang="en-US" sz="4400" b="1" dirty="0">
                <a:solidFill>
                  <a:srgbClr val="000000"/>
                </a:solidFill>
              </a:rPr>
              <a:t>A</a:t>
            </a:r>
            <a:r>
              <a:rPr lang="en-GB" sz="4400" b="1" dirty="0">
                <a:solidFill>
                  <a:srgbClr val="000000"/>
                </a:solidFill>
              </a:rPr>
              <a:t>mazing examples </a:t>
            </a:r>
          </a:p>
          <a:p>
            <a:pPr algn="ctr"/>
            <a:r>
              <a:rPr lang="en-GB" sz="4400" b="1" dirty="0">
                <a:solidFill>
                  <a:srgbClr val="000000"/>
                </a:solidFill>
              </a:rPr>
              <a:t>of play</a:t>
            </a:r>
          </a:p>
        </p:txBody>
      </p:sp>
      <p:pic>
        <p:nvPicPr>
          <p:cNvPr id="12" name="Picture 2" descr="Perpetual Succour Hospital Logo">
            <a:extLst>
              <a:ext uri="{FF2B5EF4-FFF2-40B4-BE49-F238E27FC236}">
                <a16:creationId xmlns:a16="http://schemas.microsoft.com/office/drawing/2014/main" id="{A94B95F4-1C8E-4D41-9CBF-5356F0409AB3}"/>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64129" y="2091705"/>
            <a:ext cx="1493412" cy="11239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91D3A2-4B97-4623-87FE-ADFC0E488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2987" y="979947"/>
            <a:ext cx="2555139" cy="1916354"/>
          </a:xfrm>
          <a:prstGeom prst="rect">
            <a:avLst/>
          </a:prstGeom>
        </p:spPr>
      </p:pic>
      <p:pic>
        <p:nvPicPr>
          <p:cNvPr id="11" name="Picture 10">
            <a:extLst>
              <a:ext uri="{FF2B5EF4-FFF2-40B4-BE49-F238E27FC236}">
                <a16:creationId xmlns:a16="http://schemas.microsoft.com/office/drawing/2014/main" id="{97F9D42B-946F-4E6B-98CA-859F81635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543157" y="972409"/>
            <a:ext cx="2494847" cy="1871135"/>
          </a:xfrm>
          <a:prstGeom prst="rect">
            <a:avLst/>
          </a:prstGeom>
        </p:spPr>
      </p:pic>
      <p:pic>
        <p:nvPicPr>
          <p:cNvPr id="14" name="Picture 13">
            <a:extLst>
              <a:ext uri="{FF2B5EF4-FFF2-40B4-BE49-F238E27FC236}">
                <a16:creationId xmlns:a16="http://schemas.microsoft.com/office/drawing/2014/main" id="{62A02A3E-EA81-4384-A0AD-B5E18DF85E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58565" y="4015761"/>
            <a:ext cx="2555140" cy="1916355"/>
          </a:xfrm>
          <a:prstGeom prst="rect">
            <a:avLst/>
          </a:prstGeom>
        </p:spPr>
      </p:pic>
      <p:pic>
        <p:nvPicPr>
          <p:cNvPr id="19" name="Picture 18">
            <a:extLst>
              <a:ext uri="{FF2B5EF4-FFF2-40B4-BE49-F238E27FC236}">
                <a16:creationId xmlns:a16="http://schemas.microsoft.com/office/drawing/2014/main" id="{9DF222FE-45BA-487D-8DEC-102675F753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929841" y="4009003"/>
            <a:ext cx="2501079" cy="1875809"/>
          </a:xfrm>
          <a:prstGeom prst="rect">
            <a:avLst/>
          </a:prstGeom>
        </p:spPr>
      </p:pic>
      <p:pic>
        <p:nvPicPr>
          <p:cNvPr id="20" name="Picture 19">
            <a:extLst>
              <a:ext uri="{FF2B5EF4-FFF2-40B4-BE49-F238E27FC236}">
                <a16:creationId xmlns:a16="http://schemas.microsoft.com/office/drawing/2014/main" id="{6A4552C2-37AD-4E17-BDE2-C5D8400086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666580" y="3992825"/>
            <a:ext cx="2587904" cy="1940928"/>
          </a:xfrm>
          <a:prstGeom prst="rect">
            <a:avLst/>
          </a:prstGeom>
        </p:spPr>
      </p:pic>
      <p:pic>
        <p:nvPicPr>
          <p:cNvPr id="13" name="Picture 12">
            <a:extLst>
              <a:ext uri="{FF2B5EF4-FFF2-40B4-BE49-F238E27FC236}">
                <a16:creationId xmlns:a16="http://schemas.microsoft.com/office/drawing/2014/main" id="{713DC76A-A3E3-44F0-9638-092D2B0CF9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653813" y="4009002"/>
            <a:ext cx="2501079" cy="1875810"/>
          </a:xfrm>
          <a:prstGeom prst="rect">
            <a:avLst/>
          </a:prstGeom>
        </p:spPr>
      </p:pic>
    </p:spTree>
    <p:extLst>
      <p:ext uri="{BB962C8B-B14F-4D97-AF65-F5344CB8AC3E}">
        <p14:creationId xmlns:p14="http://schemas.microsoft.com/office/powerpoint/2010/main" val="61721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9A5A04-E2F5-45A1-BA7C-D110EC9502B3}"/>
              </a:ext>
            </a:extLst>
          </p:cNvPr>
          <p:cNvSpPr txBox="1"/>
          <p:nvPr/>
        </p:nvSpPr>
        <p:spPr>
          <a:xfrm>
            <a:off x="6937674" y="1819444"/>
            <a:ext cx="6334539" cy="830997"/>
          </a:xfrm>
          <a:prstGeom prst="rect">
            <a:avLst/>
          </a:prstGeom>
          <a:noFill/>
        </p:spPr>
        <p:txBody>
          <a:bodyPr wrap="square" rtlCol="0">
            <a:spAutoFit/>
          </a:bodyPr>
          <a:lstStyle/>
          <a:p>
            <a:pPr algn="ctr"/>
            <a:r>
              <a:rPr lang="en-US" sz="4800" dirty="0">
                <a:solidFill>
                  <a:srgbClr val="00B0F0"/>
                </a:solidFill>
              </a:rPr>
              <a:t>Plastic drum</a:t>
            </a:r>
          </a:p>
        </p:txBody>
      </p:sp>
      <p:sp>
        <p:nvSpPr>
          <p:cNvPr id="8" name="TextBox 7">
            <a:extLst>
              <a:ext uri="{FF2B5EF4-FFF2-40B4-BE49-F238E27FC236}">
                <a16:creationId xmlns:a16="http://schemas.microsoft.com/office/drawing/2014/main" id="{02613292-7CA2-4B73-A7E2-D7160B298325}"/>
              </a:ext>
            </a:extLst>
          </p:cNvPr>
          <p:cNvSpPr txBox="1"/>
          <p:nvPr/>
        </p:nvSpPr>
        <p:spPr>
          <a:xfrm>
            <a:off x="1577009" y="102898"/>
            <a:ext cx="9037982" cy="2492990"/>
          </a:xfrm>
          <a:prstGeom prst="rect">
            <a:avLst/>
          </a:prstGeom>
          <a:noFill/>
        </p:spPr>
        <p:txBody>
          <a:bodyPr wrap="square" rtlCol="0">
            <a:spAutoFit/>
          </a:bodyPr>
          <a:lstStyle/>
          <a:p>
            <a:pPr algn="ctr"/>
            <a:r>
              <a:rPr lang="en-US" sz="6000" b="1" u="sng" dirty="0">
                <a:ln w="22225">
                  <a:solidFill>
                    <a:schemeClr val="tx1"/>
                  </a:solidFill>
                  <a:prstDash val="solid"/>
                </a:ln>
                <a:solidFill>
                  <a:srgbClr val="0070C0"/>
                </a:solidFill>
                <a:cs typeface="Calibri" panose="020F0502020204030204" pitchFamily="34" charset="0"/>
              </a:rPr>
              <a:t>Inform</a:t>
            </a:r>
            <a:endParaRPr lang="en-US" sz="6000" b="1" u="sng" dirty="0">
              <a:solidFill>
                <a:srgbClr val="00B0F0"/>
              </a:solidFill>
            </a:endParaRPr>
          </a:p>
          <a:p>
            <a:pPr algn="ctr"/>
            <a:r>
              <a:rPr lang="en-US" sz="4800" b="1" dirty="0"/>
              <a:t>What will be new over next few weeks?</a:t>
            </a:r>
          </a:p>
        </p:txBody>
      </p:sp>
      <p:sp>
        <p:nvSpPr>
          <p:cNvPr id="3" name="Rectangle 2">
            <a:extLst>
              <a:ext uri="{FF2B5EF4-FFF2-40B4-BE49-F238E27FC236}">
                <a16:creationId xmlns:a16="http://schemas.microsoft.com/office/drawing/2014/main" id="{43223FE5-7814-45B4-ACBF-01ACEF7CE95A}"/>
              </a:ext>
            </a:extLst>
          </p:cNvPr>
          <p:cNvSpPr/>
          <p:nvPr/>
        </p:nvSpPr>
        <p:spPr>
          <a:xfrm>
            <a:off x="1630018" y="2754928"/>
            <a:ext cx="3886000" cy="830997"/>
          </a:xfrm>
          <a:prstGeom prst="rect">
            <a:avLst/>
          </a:prstGeom>
        </p:spPr>
        <p:txBody>
          <a:bodyPr wrap="square">
            <a:spAutoFit/>
          </a:bodyPr>
          <a:lstStyle/>
          <a:p>
            <a:pPr algn="ctr"/>
            <a:r>
              <a:rPr lang="en-US" sz="4800" dirty="0">
                <a:solidFill>
                  <a:srgbClr val="00B0F0"/>
                </a:solidFill>
              </a:rPr>
              <a:t>Plastic crates</a:t>
            </a:r>
          </a:p>
        </p:txBody>
      </p:sp>
      <p:pic>
        <p:nvPicPr>
          <p:cNvPr id="1028" name="Picture 4" descr="Maxinest Bale Arm Crate 600x400x199mm – SN190">
            <a:extLst>
              <a:ext uri="{FF2B5EF4-FFF2-40B4-BE49-F238E27FC236}">
                <a16:creationId xmlns:a16="http://schemas.microsoft.com/office/drawing/2014/main" id="{117ED790-7A4B-410F-B838-85366AC6B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497" y="3360741"/>
            <a:ext cx="2220416" cy="22204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20 litre open top blue plastic drum">
            <a:extLst>
              <a:ext uri="{FF2B5EF4-FFF2-40B4-BE49-F238E27FC236}">
                <a16:creationId xmlns:a16="http://schemas.microsoft.com/office/drawing/2014/main" id="{1528A4CA-12B7-4FB8-90CF-5B245A78A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176" y="2711898"/>
            <a:ext cx="1800641" cy="1800641"/>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Unibos Braided Rope Waterproof Flexible Polypropylene Strong 9mm x 30m 9mm Braided Rope x 30 mtrs (Colours May Vary)">
            <a:extLst>
              <a:ext uri="{FF2B5EF4-FFF2-40B4-BE49-F238E27FC236}">
                <a16:creationId xmlns:a16="http://schemas.microsoft.com/office/drawing/2014/main" id="{49166191-0639-45E8-B823-9ED5A0D781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Large Crafting Clips X 4 Large Clamps Pegs Heavy Laundry Clothes Holiday Outdoor Waterproof">
            <a:extLst>
              <a:ext uri="{FF2B5EF4-FFF2-40B4-BE49-F238E27FC236}">
                <a16:creationId xmlns:a16="http://schemas.microsoft.com/office/drawing/2014/main" id="{56E2DA77-1F63-4313-AEB3-472F93EED8D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TextBox 14">
            <a:extLst>
              <a:ext uri="{FF2B5EF4-FFF2-40B4-BE49-F238E27FC236}">
                <a16:creationId xmlns:a16="http://schemas.microsoft.com/office/drawing/2014/main" id="{43C48DA3-A79F-4EEE-A2CA-C76DCD3FBD6F}"/>
              </a:ext>
            </a:extLst>
          </p:cNvPr>
          <p:cNvSpPr txBox="1"/>
          <p:nvPr/>
        </p:nvSpPr>
        <p:spPr>
          <a:xfrm>
            <a:off x="5088834" y="4426796"/>
            <a:ext cx="6334539" cy="830997"/>
          </a:xfrm>
          <a:prstGeom prst="rect">
            <a:avLst/>
          </a:prstGeom>
          <a:noFill/>
        </p:spPr>
        <p:txBody>
          <a:bodyPr wrap="square" rtlCol="0">
            <a:spAutoFit/>
          </a:bodyPr>
          <a:lstStyle/>
          <a:p>
            <a:pPr algn="ctr"/>
            <a:r>
              <a:rPr lang="en-US" sz="4800" dirty="0">
                <a:solidFill>
                  <a:srgbClr val="00B0F0"/>
                </a:solidFill>
              </a:rPr>
              <a:t>Cardboard boxes</a:t>
            </a:r>
          </a:p>
        </p:txBody>
      </p:sp>
      <p:pic>
        <p:nvPicPr>
          <p:cNvPr id="5" name="Picture 4">
            <a:extLst>
              <a:ext uri="{FF2B5EF4-FFF2-40B4-BE49-F238E27FC236}">
                <a16:creationId xmlns:a16="http://schemas.microsoft.com/office/drawing/2014/main" id="{1AD0F783-1E50-4C73-A7FA-B7A40FFA6C64}"/>
              </a:ext>
            </a:extLst>
          </p:cNvPr>
          <p:cNvPicPr>
            <a:picLocks noChangeAspect="1"/>
          </p:cNvPicPr>
          <p:nvPr/>
        </p:nvPicPr>
        <p:blipFill>
          <a:blip r:embed="rId4"/>
          <a:stretch>
            <a:fillRect/>
          </a:stretch>
        </p:blipFill>
        <p:spPr>
          <a:xfrm>
            <a:off x="7222240" y="5328437"/>
            <a:ext cx="1640411" cy="1228725"/>
          </a:xfrm>
          <a:prstGeom prst="rect">
            <a:avLst/>
          </a:prstGeom>
        </p:spPr>
      </p:pic>
    </p:spTree>
    <p:extLst>
      <p:ext uri="{BB962C8B-B14F-4D97-AF65-F5344CB8AC3E}">
        <p14:creationId xmlns:p14="http://schemas.microsoft.com/office/powerpoint/2010/main" val="11032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850B9E1-45AB-46AE-B923-A571D258DD68}"/>
              </a:ext>
            </a:extLst>
          </p:cNvPr>
          <p:cNvSpPr txBox="1"/>
          <p:nvPr/>
        </p:nvSpPr>
        <p:spPr>
          <a:xfrm>
            <a:off x="2928726" y="577644"/>
            <a:ext cx="6334539" cy="1938992"/>
          </a:xfrm>
          <a:prstGeom prst="rect">
            <a:avLst/>
          </a:prstGeom>
          <a:noFill/>
        </p:spPr>
        <p:txBody>
          <a:bodyPr wrap="square" rtlCol="0">
            <a:spAutoFit/>
          </a:bodyPr>
          <a:lstStyle/>
          <a:p>
            <a:pPr algn="ctr"/>
            <a:r>
              <a:rPr lang="en-US" sz="6000" b="1" dirty="0">
                <a:ln w="22225">
                  <a:solidFill>
                    <a:schemeClr val="tx1"/>
                  </a:solidFill>
                  <a:prstDash val="solid"/>
                </a:ln>
                <a:solidFill>
                  <a:srgbClr val="0070C0"/>
                </a:solidFill>
                <a:cs typeface="Calibri" panose="020F0502020204030204" pitchFamily="34" charset="0"/>
              </a:rPr>
              <a:t>Negotiate</a:t>
            </a:r>
          </a:p>
          <a:p>
            <a:pPr algn="ctr"/>
            <a:endParaRPr lang="en-US" sz="6000" b="1" dirty="0">
              <a:ln w="22225">
                <a:solidFill>
                  <a:schemeClr val="tx1"/>
                </a:solidFill>
                <a:prstDash val="solid"/>
              </a:ln>
              <a:solidFill>
                <a:srgbClr val="0070C0"/>
              </a:solidFill>
              <a:cs typeface="Calibri" panose="020F0502020204030204" pitchFamily="34" charset="0"/>
            </a:endParaRPr>
          </a:p>
        </p:txBody>
      </p:sp>
      <p:sp>
        <p:nvSpPr>
          <p:cNvPr id="14" name="Rectangle 13">
            <a:extLst>
              <a:ext uri="{FF2B5EF4-FFF2-40B4-BE49-F238E27FC236}">
                <a16:creationId xmlns:a16="http://schemas.microsoft.com/office/drawing/2014/main" id="{1FCB40E7-8E0C-40E5-A707-E2001EBF2373}"/>
              </a:ext>
            </a:extLst>
          </p:cNvPr>
          <p:cNvSpPr/>
          <p:nvPr/>
        </p:nvSpPr>
        <p:spPr>
          <a:xfrm>
            <a:off x="1844982" y="1547140"/>
            <a:ext cx="9053376" cy="1569660"/>
          </a:xfrm>
          <a:prstGeom prst="rect">
            <a:avLst/>
          </a:prstGeom>
        </p:spPr>
        <p:txBody>
          <a:bodyPr wrap="none">
            <a:spAutoFit/>
          </a:bodyPr>
          <a:lstStyle/>
          <a:p>
            <a:r>
              <a:rPr lang="en-GB" sz="4800" b="1" dirty="0">
                <a:solidFill>
                  <a:srgbClr val="000000"/>
                </a:solidFill>
              </a:rPr>
              <a:t>What new rules do we need for </a:t>
            </a:r>
          </a:p>
          <a:p>
            <a:r>
              <a:rPr lang="en-GB" sz="4800" b="1" dirty="0">
                <a:solidFill>
                  <a:srgbClr val="000000"/>
                </a:solidFill>
              </a:rPr>
              <a:t>our new activities and equipment?</a:t>
            </a:r>
          </a:p>
        </p:txBody>
      </p:sp>
      <p:pic>
        <p:nvPicPr>
          <p:cNvPr id="2050" name="Picture 2" descr="Question Mark Thought Bubble Stock ...">
            <a:extLst>
              <a:ext uri="{FF2B5EF4-FFF2-40B4-BE49-F238E27FC236}">
                <a16:creationId xmlns:a16="http://schemas.microsoft.com/office/drawing/2014/main" id="{94E8F175-BBA9-49EB-890E-D28AED7B6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343" y="3569272"/>
            <a:ext cx="3603970" cy="255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7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8D8BA3-EBAA-492E-8287-3695A9C18B4A}"/>
              </a:ext>
            </a:extLst>
          </p:cNvPr>
          <p:cNvPicPr>
            <a:picLocks noChangeAspect="1"/>
          </p:cNvPicPr>
          <p:nvPr/>
        </p:nvPicPr>
        <p:blipFill>
          <a:blip r:embed="rId2"/>
          <a:stretch>
            <a:fillRect/>
          </a:stretch>
        </p:blipFill>
        <p:spPr>
          <a:xfrm>
            <a:off x="8885618" y="2254861"/>
            <a:ext cx="2786111" cy="2779163"/>
          </a:xfrm>
          <a:prstGeom prst="rect">
            <a:avLst/>
          </a:prstGeom>
        </p:spPr>
      </p:pic>
      <p:sp>
        <p:nvSpPr>
          <p:cNvPr id="7" name="Rectangle 6">
            <a:extLst>
              <a:ext uri="{FF2B5EF4-FFF2-40B4-BE49-F238E27FC236}">
                <a16:creationId xmlns:a16="http://schemas.microsoft.com/office/drawing/2014/main" id="{C011912F-BCF7-4932-81B4-6D57BC965625}"/>
              </a:ext>
            </a:extLst>
          </p:cNvPr>
          <p:cNvSpPr/>
          <p:nvPr/>
        </p:nvSpPr>
        <p:spPr>
          <a:xfrm>
            <a:off x="2305878" y="335845"/>
            <a:ext cx="7580243" cy="6617196"/>
          </a:xfrm>
          <a:prstGeom prst="rect">
            <a:avLst/>
          </a:prstGeom>
        </p:spPr>
        <p:txBody>
          <a:bodyPr wrap="square">
            <a:spAutoFit/>
          </a:bodyPr>
          <a:lstStyle/>
          <a:p>
            <a:pPr algn="ctr"/>
            <a:r>
              <a:rPr lang="en-US" sz="4000" b="1" u="sng" dirty="0"/>
              <a:t>Crates</a:t>
            </a:r>
          </a:p>
          <a:p>
            <a:pPr marL="457200" indent="-457200">
              <a:buFont typeface="Wingdings" panose="05000000000000000000" pitchFamily="2" charset="2"/>
              <a:buChar char="Ø"/>
            </a:pPr>
            <a:r>
              <a:rPr lang="en-US" sz="2800" dirty="0">
                <a:latin typeface="+mj-lt"/>
              </a:rPr>
              <a:t>Main risk is unstable stacks, or from toppling of crates.</a:t>
            </a:r>
            <a:endParaRPr lang="en-US" sz="2800" dirty="0"/>
          </a:p>
          <a:p>
            <a:pPr marL="457200" indent="-457200">
              <a:buFont typeface="Wingdings" panose="05000000000000000000" pitchFamily="2" charset="2"/>
              <a:buChar char="Ø"/>
            </a:pPr>
            <a:r>
              <a:rPr lang="en-US" sz="2800" dirty="0"/>
              <a:t>Stack them but don’t stand on stacked crates.</a:t>
            </a:r>
          </a:p>
          <a:p>
            <a:pPr marL="457200" indent="-457200">
              <a:buFont typeface="Wingdings" panose="05000000000000000000" pitchFamily="2" charset="2"/>
              <a:buChar char="Ø"/>
            </a:pPr>
            <a:r>
              <a:rPr lang="en-US" sz="2800" dirty="0"/>
              <a:t>Mid day and play rangers will remain vigilant about correct use in the areas where crates are in use.</a:t>
            </a:r>
          </a:p>
          <a:p>
            <a:pPr marL="457200" indent="-457200">
              <a:buFont typeface="Wingdings" panose="05000000000000000000" pitchFamily="2" charset="2"/>
              <a:buChar char="Ø"/>
            </a:pPr>
            <a:r>
              <a:rPr lang="en-US" sz="2800" dirty="0"/>
              <a:t>Build with them.</a:t>
            </a:r>
          </a:p>
          <a:p>
            <a:pPr marL="457200" indent="-457200">
              <a:buFont typeface="Wingdings" panose="05000000000000000000" pitchFamily="2" charset="2"/>
              <a:buChar char="Ø"/>
            </a:pPr>
            <a:r>
              <a:rPr lang="en-US" sz="2800" dirty="0"/>
              <a:t>Use them as stepping stones (one high).</a:t>
            </a:r>
          </a:p>
          <a:p>
            <a:pPr marL="457200" indent="-457200">
              <a:buFont typeface="Wingdings" panose="05000000000000000000" pitchFamily="2" charset="2"/>
              <a:buChar char="Ø"/>
            </a:pPr>
            <a:r>
              <a:rPr lang="en-US" sz="2800" dirty="0"/>
              <a:t>Be aware of trapping fingers in between crates when stacking. </a:t>
            </a:r>
          </a:p>
          <a:p>
            <a:pPr marL="457200" indent="-457200">
              <a:buFont typeface="Wingdings" panose="05000000000000000000" pitchFamily="2" charset="2"/>
              <a:buChar char="Ø"/>
            </a:pPr>
            <a:r>
              <a:rPr lang="en-US" sz="2800" dirty="0">
                <a:solidFill>
                  <a:srgbClr val="FF0000"/>
                </a:solidFill>
              </a:rPr>
              <a:t>Don’t</a:t>
            </a:r>
            <a:r>
              <a:rPr lang="en-US" sz="2800" dirty="0"/>
              <a:t> throw them. </a:t>
            </a:r>
          </a:p>
          <a:p>
            <a:pPr marL="457200" indent="-457200">
              <a:buFont typeface="Wingdings" panose="05000000000000000000" pitchFamily="2" charset="2"/>
              <a:buChar char="Ø"/>
            </a:pPr>
            <a:r>
              <a:rPr lang="en-US" sz="2800" dirty="0">
                <a:solidFill>
                  <a:srgbClr val="FF0000"/>
                </a:solidFill>
              </a:rPr>
              <a:t>Don’t </a:t>
            </a:r>
            <a:r>
              <a:rPr lang="en-US" sz="2800" dirty="0"/>
              <a:t>stand on a stack of them.</a:t>
            </a:r>
            <a:endParaRPr lang="en-US" sz="2800" dirty="0">
              <a:latin typeface="+mj-lt"/>
            </a:endParaRPr>
          </a:p>
          <a:p>
            <a:r>
              <a:rPr lang="en-US" sz="2800" dirty="0">
                <a:latin typeface="+mj-lt"/>
              </a:rPr>
              <a:t> </a:t>
            </a:r>
          </a:p>
          <a:p>
            <a:endParaRPr lang="en-GB" sz="2000" dirty="0">
              <a:latin typeface="+mj-lt"/>
            </a:endParaRPr>
          </a:p>
        </p:txBody>
      </p:sp>
    </p:spTree>
    <p:extLst>
      <p:ext uri="{BB962C8B-B14F-4D97-AF65-F5344CB8AC3E}">
        <p14:creationId xmlns:p14="http://schemas.microsoft.com/office/powerpoint/2010/main" val="3021005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646C00-0C5F-48DE-8E2A-305331484558}"/>
              </a:ext>
            </a:extLst>
          </p:cNvPr>
          <p:cNvSpPr/>
          <p:nvPr/>
        </p:nvSpPr>
        <p:spPr>
          <a:xfrm>
            <a:off x="2305878" y="618067"/>
            <a:ext cx="7580243" cy="4216539"/>
          </a:xfrm>
          <a:prstGeom prst="rect">
            <a:avLst/>
          </a:prstGeom>
        </p:spPr>
        <p:txBody>
          <a:bodyPr wrap="square">
            <a:spAutoFit/>
          </a:bodyPr>
          <a:lstStyle/>
          <a:p>
            <a:pPr algn="ctr"/>
            <a:r>
              <a:rPr lang="en-US" sz="4000" b="1" u="sng" dirty="0"/>
              <a:t>Cardboard boxes</a:t>
            </a:r>
          </a:p>
          <a:p>
            <a:pPr algn="ctr"/>
            <a:endParaRPr lang="en-US" sz="4000" b="1" u="sng" dirty="0"/>
          </a:p>
          <a:p>
            <a:pPr marL="457200" indent="-457200">
              <a:buFont typeface="Wingdings" panose="05000000000000000000" pitchFamily="2" charset="2"/>
              <a:buChar char="Ø"/>
            </a:pPr>
            <a:r>
              <a:rPr lang="en-US" sz="2800" dirty="0">
                <a:latin typeface="+mj-lt"/>
              </a:rPr>
              <a:t>Build shelters, hide inside, make a den</a:t>
            </a:r>
          </a:p>
          <a:p>
            <a:pPr marL="457200" indent="-457200">
              <a:buFont typeface="Wingdings" panose="05000000000000000000" pitchFamily="2" charset="2"/>
              <a:buChar char="Ø"/>
            </a:pPr>
            <a:r>
              <a:rPr lang="en-US" sz="2800" dirty="0">
                <a:latin typeface="+mj-lt"/>
              </a:rPr>
              <a:t>Please don’t intentionally tear up or rip them into pieces </a:t>
            </a:r>
          </a:p>
          <a:p>
            <a:pPr marL="457200" indent="-457200">
              <a:buFont typeface="Wingdings" panose="05000000000000000000" pitchFamily="2" charset="2"/>
              <a:buChar char="Ø"/>
            </a:pPr>
            <a:r>
              <a:rPr lang="en-US" sz="2800" dirty="0">
                <a:latin typeface="+mj-lt"/>
              </a:rPr>
              <a:t>No throwing  of boxes</a:t>
            </a:r>
          </a:p>
          <a:p>
            <a:pPr marL="457200" indent="-457200">
              <a:buFont typeface="Wingdings" panose="05000000000000000000" pitchFamily="2" charset="2"/>
              <a:buChar char="Ø"/>
            </a:pPr>
            <a:r>
              <a:rPr lang="en-US" sz="2800" dirty="0">
                <a:latin typeface="+mj-lt"/>
              </a:rPr>
              <a:t>No jumping on boxes</a:t>
            </a:r>
          </a:p>
          <a:p>
            <a:pPr marL="457200" indent="-457200">
              <a:buFont typeface="Wingdings" panose="05000000000000000000" pitchFamily="2" charset="2"/>
              <a:buChar char="Ø"/>
            </a:pPr>
            <a:r>
              <a:rPr lang="en-US" sz="2800" dirty="0">
                <a:latin typeface="+mj-lt"/>
              </a:rPr>
              <a:t>No boxes out if its raining</a:t>
            </a:r>
          </a:p>
          <a:p>
            <a:endParaRPr lang="en-GB" sz="2000" dirty="0">
              <a:latin typeface="+mj-lt"/>
            </a:endParaRPr>
          </a:p>
        </p:txBody>
      </p:sp>
      <p:pic>
        <p:nvPicPr>
          <p:cNvPr id="5" name="Picture 4">
            <a:extLst>
              <a:ext uri="{FF2B5EF4-FFF2-40B4-BE49-F238E27FC236}">
                <a16:creationId xmlns:a16="http://schemas.microsoft.com/office/drawing/2014/main" id="{E825C4D4-914C-4C81-9B2B-88FC384D6BD3}"/>
              </a:ext>
            </a:extLst>
          </p:cNvPr>
          <p:cNvPicPr>
            <a:picLocks noChangeAspect="1"/>
          </p:cNvPicPr>
          <p:nvPr/>
        </p:nvPicPr>
        <p:blipFill>
          <a:blip r:embed="rId2"/>
          <a:stretch>
            <a:fillRect/>
          </a:stretch>
        </p:blipFill>
        <p:spPr>
          <a:xfrm>
            <a:off x="7328748" y="3823102"/>
            <a:ext cx="2232941" cy="1672551"/>
          </a:xfrm>
          <a:prstGeom prst="rect">
            <a:avLst/>
          </a:prstGeom>
        </p:spPr>
      </p:pic>
    </p:spTree>
    <p:extLst>
      <p:ext uri="{BB962C8B-B14F-4D97-AF65-F5344CB8AC3E}">
        <p14:creationId xmlns:p14="http://schemas.microsoft.com/office/powerpoint/2010/main" val="2358858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F8B93-305F-4407-ACBD-C5D4CC289B73}"/>
              </a:ext>
            </a:extLst>
          </p:cNvPr>
          <p:cNvSpPr/>
          <p:nvPr/>
        </p:nvSpPr>
        <p:spPr>
          <a:xfrm>
            <a:off x="2305878" y="618067"/>
            <a:ext cx="7580243" cy="5509200"/>
          </a:xfrm>
          <a:prstGeom prst="rect">
            <a:avLst/>
          </a:prstGeom>
        </p:spPr>
        <p:txBody>
          <a:bodyPr wrap="square">
            <a:spAutoFit/>
          </a:bodyPr>
          <a:lstStyle/>
          <a:p>
            <a:pPr algn="ctr"/>
            <a:r>
              <a:rPr lang="en-US" sz="4000" b="1" u="sng" dirty="0"/>
              <a:t>Plastic drums</a:t>
            </a:r>
          </a:p>
          <a:p>
            <a:pPr algn="ctr"/>
            <a:endParaRPr lang="en-US" sz="4000" b="1" u="sng" dirty="0"/>
          </a:p>
          <a:p>
            <a:pPr marL="457200" indent="-457200">
              <a:buFont typeface="Wingdings" panose="05000000000000000000" pitchFamily="2" charset="2"/>
              <a:buChar char="Ø"/>
            </a:pPr>
            <a:r>
              <a:rPr lang="en-US" sz="2800" dirty="0">
                <a:latin typeface="+mj-lt"/>
              </a:rPr>
              <a:t>Roll them to a partner</a:t>
            </a:r>
          </a:p>
          <a:p>
            <a:pPr marL="457200" indent="-457200">
              <a:buFont typeface="Wingdings" panose="05000000000000000000" pitchFamily="2" charset="2"/>
              <a:buChar char="Ø"/>
            </a:pPr>
            <a:r>
              <a:rPr lang="en-US" sz="2800" dirty="0">
                <a:latin typeface="+mj-lt"/>
              </a:rPr>
              <a:t>Roll over them with care (in the woods </a:t>
            </a:r>
            <a:r>
              <a:rPr lang="en-US" sz="2800" dirty="0">
                <a:solidFill>
                  <a:srgbClr val="FF0000"/>
                </a:solidFill>
                <a:latin typeface="+mj-lt"/>
              </a:rPr>
              <a:t>not on concrete</a:t>
            </a:r>
            <a:r>
              <a:rPr lang="en-US" sz="2800" dirty="0">
                <a:latin typeface="+mj-lt"/>
              </a:rPr>
              <a:t>)</a:t>
            </a:r>
          </a:p>
          <a:p>
            <a:pPr marL="457200" indent="-457200">
              <a:buFont typeface="Wingdings" panose="05000000000000000000" pitchFamily="2" charset="2"/>
              <a:buChar char="Ø"/>
            </a:pPr>
            <a:r>
              <a:rPr lang="en-US" sz="2800" dirty="0">
                <a:latin typeface="+mj-lt"/>
              </a:rPr>
              <a:t>Use them to make dens</a:t>
            </a:r>
          </a:p>
          <a:p>
            <a:pPr marL="457200" indent="-457200">
              <a:buFont typeface="Wingdings" panose="05000000000000000000" pitchFamily="2" charset="2"/>
              <a:buChar char="Ø"/>
            </a:pPr>
            <a:r>
              <a:rPr lang="en-US" sz="2800" dirty="0">
                <a:latin typeface="+mj-lt"/>
              </a:rPr>
              <a:t>Don’t push another child over them</a:t>
            </a:r>
          </a:p>
          <a:p>
            <a:pPr marL="457200" indent="-457200">
              <a:buFont typeface="Wingdings" panose="05000000000000000000" pitchFamily="2" charset="2"/>
              <a:buChar char="Ø"/>
            </a:pPr>
            <a:r>
              <a:rPr lang="en-US" sz="2800" dirty="0">
                <a:latin typeface="+mj-lt"/>
              </a:rPr>
              <a:t>Make sure when rolling nobody's fingers are underneath</a:t>
            </a:r>
          </a:p>
          <a:p>
            <a:pPr marL="457200" indent="-457200">
              <a:buFont typeface="Wingdings" panose="05000000000000000000" pitchFamily="2" charset="2"/>
              <a:buChar char="Ø"/>
            </a:pPr>
            <a:r>
              <a:rPr lang="en-US" sz="2800" dirty="0">
                <a:latin typeface="+mj-lt"/>
              </a:rPr>
              <a:t> Don’t get inside</a:t>
            </a:r>
          </a:p>
          <a:p>
            <a:pPr marL="457200" indent="-457200">
              <a:buFont typeface="Wingdings" panose="05000000000000000000" pitchFamily="2" charset="2"/>
              <a:buChar char="Ø"/>
            </a:pPr>
            <a:endParaRPr lang="en-US" sz="2800" dirty="0">
              <a:latin typeface="+mj-lt"/>
            </a:endParaRPr>
          </a:p>
          <a:p>
            <a:endParaRPr lang="en-GB" sz="2000" dirty="0">
              <a:latin typeface="+mj-lt"/>
            </a:endParaRPr>
          </a:p>
        </p:txBody>
      </p:sp>
      <p:pic>
        <p:nvPicPr>
          <p:cNvPr id="5" name="Picture 2" descr="220 litre open top blue plastic drum">
            <a:extLst>
              <a:ext uri="{FF2B5EF4-FFF2-40B4-BE49-F238E27FC236}">
                <a16:creationId xmlns:a16="http://schemas.microsoft.com/office/drawing/2014/main" id="{1952D1D7-D8F1-41C6-9C37-DA6008AE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731" y="3773053"/>
            <a:ext cx="1800641" cy="180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82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CD1A7-7B8E-432C-BA18-A83804BABEFD}"/>
              </a:ext>
            </a:extLst>
          </p:cNvPr>
          <p:cNvSpPr/>
          <p:nvPr/>
        </p:nvSpPr>
        <p:spPr>
          <a:xfrm>
            <a:off x="4443141" y="0"/>
            <a:ext cx="3305713" cy="1015663"/>
          </a:xfrm>
          <a:prstGeom prst="rect">
            <a:avLst/>
          </a:prstGeom>
        </p:spPr>
        <p:txBody>
          <a:bodyPr wrap="none">
            <a:spAutoFit/>
          </a:bodyPr>
          <a:lstStyle/>
          <a:p>
            <a:pPr algn="ctr"/>
            <a:r>
              <a:rPr lang="en-US" sz="6000" b="1" u="sng" dirty="0">
                <a:ln w="22225">
                  <a:solidFill>
                    <a:schemeClr val="tx1"/>
                  </a:solidFill>
                  <a:prstDash val="solid"/>
                </a:ln>
                <a:solidFill>
                  <a:srgbClr val="0070C0"/>
                </a:solidFill>
                <a:cs typeface="Calibri" panose="020F0502020204030204" pitchFamily="34" charset="0"/>
              </a:rPr>
              <a:t>Innovate</a:t>
            </a:r>
            <a:endParaRPr lang="en-US" sz="6000" b="1" u="sng" dirty="0">
              <a:solidFill>
                <a:srgbClr val="00B0F0"/>
              </a:solidFill>
            </a:endParaRPr>
          </a:p>
        </p:txBody>
      </p:sp>
      <p:sp>
        <p:nvSpPr>
          <p:cNvPr id="4" name="Rectangle 3">
            <a:extLst>
              <a:ext uri="{FF2B5EF4-FFF2-40B4-BE49-F238E27FC236}">
                <a16:creationId xmlns:a16="http://schemas.microsoft.com/office/drawing/2014/main" id="{5C9A7ABF-3BB8-4D9A-861A-5620E969EB29}"/>
              </a:ext>
            </a:extLst>
          </p:cNvPr>
          <p:cNvSpPr/>
          <p:nvPr/>
        </p:nvSpPr>
        <p:spPr>
          <a:xfrm>
            <a:off x="969936" y="1230152"/>
            <a:ext cx="10252121" cy="5262979"/>
          </a:xfrm>
          <a:prstGeom prst="rect">
            <a:avLst/>
          </a:prstGeom>
        </p:spPr>
        <p:txBody>
          <a:bodyPr wrap="square">
            <a:spAutoFit/>
          </a:bodyPr>
          <a:lstStyle/>
          <a:p>
            <a:pPr marL="685800" indent="-685800">
              <a:buFont typeface="Wingdings" panose="05000000000000000000" pitchFamily="2" charset="2"/>
              <a:buChar char="Ø"/>
            </a:pPr>
            <a:r>
              <a:rPr lang="en-US" sz="3200" b="1" dirty="0">
                <a:latin typeface="+mj-lt"/>
              </a:rPr>
              <a:t>When you’ve finished with something put away.</a:t>
            </a:r>
          </a:p>
          <a:p>
            <a:pPr marL="685800" indent="-685800">
              <a:buFont typeface="Wingdings" panose="05000000000000000000" pitchFamily="2" charset="2"/>
              <a:buChar char="Ø"/>
            </a:pPr>
            <a:r>
              <a:rPr lang="en-US" sz="3200" b="1" dirty="0">
                <a:latin typeface="+mj-lt"/>
              </a:rPr>
              <a:t>Use equipment correctly and respect equipment. </a:t>
            </a:r>
          </a:p>
          <a:p>
            <a:pPr marL="685800" indent="-685800">
              <a:buFont typeface="Wingdings" panose="05000000000000000000" pitchFamily="2" charset="2"/>
              <a:buChar char="Ø"/>
            </a:pPr>
            <a:r>
              <a:rPr lang="en-US" sz="3200" b="1" dirty="0">
                <a:latin typeface="+mj-lt"/>
              </a:rPr>
              <a:t>If you hit a ball in the bushes go and collect it.</a:t>
            </a:r>
          </a:p>
          <a:p>
            <a:pPr marL="457200" indent="-457200">
              <a:buFont typeface="Wingdings" panose="05000000000000000000" pitchFamily="2" charset="2"/>
              <a:buChar char="Ø"/>
            </a:pPr>
            <a:r>
              <a:rPr lang="en-US" sz="3200" b="1" dirty="0">
                <a:latin typeface="+mj-lt"/>
              </a:rPr>
              <a:t>  Everybody help to tidy away all equipment and please check the floors- </a:t>
            </a:r>
            <a:r>
              <a:rPr lang="en-US" sz="3200" b="1" dirty="0">
                <a:solidFill>
                  <a:srgbClr val="FF0000"/>
                </a:solidFill>
                <a:latin typeface="+mj-lt"/>
              </a:rPr>
              <a:t>(small world- Lego has been left out a few times)</a:t>
            </a:r>
            <a:endParaRPr lang="en-US" sz="3200" b="1" dirty="0">
              <a:latin typeface="+mj-lt"/>
            </a:endParaRPr>
          </a:p>
          <a:p>
            <a:pPr marL="457200" indent="-457200">
              <a:buFont typeface="Wingdings" panose="05000000000000000000" pitchFamily="2" charset="2"/>
              <a:buChar char="Ø"/>
            </a:pPr>
            <a:r>
              <a:rPr lang="en-US" sz="3200" b="1" dirty="0">
                <a:latin typeface="+mj-lt"/>
              </a:rPr>
              <a:t> Make sure correct equipment goes back in the right box.</a:t>
            </a:r>
          </a:p>
          <a:p>
            <a:pPr marL="457200" indent="-457200">
              <a:buFont typeface="Wingdings" panose="05000000000000000000" pitchFamily="2" charset="2"/>
              <a:buChar char="Ø"/>
            </a:pPr>
            <a:r>
              <a:rPr lang="en-US" sz="3200" b="1" dirty="0">
                <a:latin typeface="+mj-lt"/>
              </a:rPr>
              <a:t>At the end of playtime make sure the correct amount </a:t>
            </a:r>
          </a:p>
          <a:p>
            <a:r>
              <a:rPr lang="en-US" sz="3200" b="1" dirty="0">
                <a:latin typeface="+mj-lt"/>
              </a:rPr>
              <a:t>       of items are collected. (Labels will be on boxes)</a:t>
            </a:r>
          </a:p>
          <a:p>
            <a:pPr marL="685800" indent="-685800">
              <a:buFont typeface="Wingdings" panose="05000000000000000000" pitchFamily="2" charset="2"/>
              <a:buChar char="Ø"/>
            </a:pPr>
            <a:endParaRPr lang="en-GB" sz="4800" dirty="0"/>
          </a:p>
        </p:txBody>
      </p:sp>
    </p:spTree>
    <p:extLst>
      <p:ext uri="{BB962C8B-B14F-4D97-AF65-F5344CB8AC3E}">
        <p14:creationId xmlns:p14="http://schemas.microsoft.com/office/powerpoint/2010/main" val="14929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F8E64B-B1C9-4781-81BC-5DD085526822}"/>
              </a:ext>
            </a:extLst>
          </p:cNvPr>
          <p:cNvSpPr/>
          <p:nvPr/>
        </p:nvSpPr>
        <p:spPr>
          <a:xfrm>
            <a:off x="1049866" y="377826"/>
            <a:ext cx="10385778" cy="2862322"/>
          </a:xfrm>
          <a:prstGeom prst="rect">
            <a:avLst/>
          </a:prstGeom>
        </p:spPr>
        <p:txBody>
          <a:bodyPr wrap="square">
            <a:spAutoFit/>
          </a:bodyPr>
          <a:lstStyle/>
          <a:p>
            <a:r>
              <a:rPr lang="en-US" dirty="0">
                <a:solidFill>
                  <a:srgbClr val="282829"/>
                </a:solidFill>
                <a:latin typeface="-apple-system"/>
              </a:rPr>
              <a:t>Shakira's song "Try Everything," is featured in the 2016 animated film </a:t>
            </a:r>
            <a:r>
              <a:rPr lang="en-US" i="1" dirty="0">
                <a:solidFill>
                  <a:srgbClr val="282829"/>
                </a:solidFill>
                <a:latin typeface="-apple-system"/>
              </a:rPr>
              <a:t>Zootopia. It </a:t>
            </a:r>
            <a:r>
              <a:rPr lang="en-US" dirty="0">
                <a:solidFill>
                  <a:srgbClr val="282829"/>
                </a:solidFill>
                <a:latin typeface="-apple-system"/>
              </a:rPr>
              <a:t>conveys a powerful message about perseverance and resilience. Also the importance of never giving up in the face of challenges, </a:t>
            </a:r>
            <a:r>
              <a:rPr lang="en-US" dirty="0"/>
              <a:t>no matter what stands in your way. Its like a friend cheering us on, saying, "Hey, your doing well, give it a go!“</a:t>
            </a:r>
          </a:p>
          <a:p>
            <a:endParaRPr lang="en-US" dirty="0"/>
          </a:p>
          <a:p>
            <a:r>
              <a:rPr lang="en-US" dirty="0"/>
              <a:t>It encourages exploring new things, bouncing back from falls, and not being afraid to take risks.  It's a reminder that life is meant for trying, and each try gets us closer to our goals. The song talks about tough times too. It says it's normal to be scared and make mistakes. </a:t>
            </a:r>
          </a:p>
          <a:p>
            <a:endParaRPr lang="en-US" dirty="0"/>
          </a:p>
          <a:p>
            <a:r>
              <a:rPr lang="en-US" dirty="0"/>
              <a:t>OPAL play encourages exploring, being adventurous  (in a safe way) and being determined! </a:t>
            </a:r>
          </a:p>
          <a:p>
            <a:r>
              <a:rPr lang="en-US" dirty="0"/>
              <a:t>So each day try something new and tell yourself you can do it.</a:t>
            </a:r>
            <a:endParaRPr lang="en-GB" dirty="0"/>
          </a:p>
        </p:txBody>
      </p:sp>
      <p:pic>
        <p:nvPicPr>
          <p:cNvPr id="1028" name="Picture 4" descr="We Did It Cliparts, Stock Vector and Royalty Free We Did It Illustrations">
            <a:extLst>
              <a:ext uri="{FF2B5EF4-FFF2-40B4-BE49-F238E27FC236}">
                <a16:creationId xmlns:a16="http://schemas.microsoft.com/office/drawing/2014/main" id="{26B34AF6-AA1F-4650-8DD0-694ADBCF9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037" y="433704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40+ Try New Stock Illustrations, Royalty-Free Vector Graphics &amp; Clip Art -  iStock | Try new things, Try new thing, Try new product">
            <a:extLst>
              <a:ext uri="{FF2B5EF4-FFF2-40B4-BE49-F238E27FC236}">
                <a16:creationId xmlns:a16="http://schemas.microsoft.com/office/drawing/2014/main" id="{5A370BF4-76D2-4A5A-AF7D-F3B4A990F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728" y="4337049"/>
            <a:ext cx="2319161" cy="23191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school free cartoon pencil clip art clipart cliparts for you">
            <a:extLst>
              <a:ext uri="{FF2B5EF4-FFF2-40B4-BE49-F238E27FC236}">
                <a16:creationId xmlns:a16="http://schemas.microsoft.com/office/drawing/2014/main" id="{AB18615A-508D-4779-96DD-FC774E282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496" y="4220455"/>
            <a:ext cx="3575468" cy="23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9598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315</TotalTime>
  <Words>444</Words>
  <Application>Microsoft Office PowerPoint</Application>
  <PresentationFormat>Widescreen</PresentationFormat>
  <Paragraphs>52</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-apple-system</vt:lpstr>
      <vt:lpstr>Arial</vt:lpstr>
      <vt:lpstr>Calibri</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pupil</dc:creator>
  <cp:lastModifiedBy>pupil</cp:lastModifiedBy>
  <cp:revision>25</cp:revision>
  <dcterms:created xsi:type="dcterms:W3CDTF">2025-01-12T17:42:27Z</dcterms:created>
  <dcterms:modified xsi:type="dcterms:W3CDTF">2025-04-27T09:28:21Z</dcterms:modified>
</cp:coreProperties>
</file>