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4" r:id="rId7"/>
    <p:sldId id="263" r:id="rId8"/>
    <p:sldId id="265" r:id="rId9"/>
    <p:sldId id="267" r:id="rId10"/>
    <p:sldId id="266" r:id="rId11"/>
    <p:sldId id="262"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5" d="100"/>
          <a:sy n="95" d="100"/>
        </p:scale>
        <p:origin x="108"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D3381DB-6967-46CA-B028-08865FDF9099}" type="datetimeFigureOut">
              <a:rPr lang="en-GB" smtClean="0"/>
              <a:t>07/01/2021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EE8B8B-7A8F-481D-B52C-4E0485E932B7}"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9431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5D3381DB-6967-46CA-B028-08865FDF9099}" type="datetimeFigureOut">
              <a:rPr lang="en-GB" smtClean="0"/>
              <a:t>07/01/2021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2EE8B8B-7A8F-481D-B52C-4E0485E932B7}" type="slidenum">
              <a:rPr lang="en-GB" smtClean="0"/>
              <a:t>‹#›</a:t>
            </a:fld>
            <a:endParaRPr lang="en-GB"/>
          </a:p>
        </p:txBody>
      </p:sp>
    </p:spTree>
    <p:extLst>
      <p:ext uri="{BB962C8B-B14F-4D97-AF65-F5344CB8AC3E}">
        <p14:creationId xmlns:p14="http://schemas.microsoft.com/office/powerpoint/2010/main" val="1646451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D3381DB-6967-46CA-B028-08865FDF9099}" type="datetimeFigureOut">
              <a:rPr lang="en-GB" smtClean="0"/>
              <a:t>07/01/2021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EE8B8B-7A8F-481D-B52C-4E0485E932B7}" type="slidenum">
              <a:rPr lang="en-GB" smtClean="0"/>
              <a:t>‹#›</a:t>
            </a:fld>
            <a:endParaRPr lang="en-GB"/>
          </a:p>
        </p:txBody>
      </p:sp>
    </p:spTree>
    <p:extLst>
      <p:ext uri="{BB962C8B-B14F-4D97-AF65-F5344CB8AC3E}">
        <p14:creationId xmlns:p14="http://schemas.microsoft.com/office/powerpoint/2010/main" val="3840395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D3381DB-6967-46CA-B028-08865FDF9099}" type="datetimeFigureOut">
              <a:rPr lang="en-GB" smtClean="0"/>
              <a:t>07/01/2021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EE8B8B-7A8F-481D-B52C-4E0485E932B7}"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82333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D3381DB-6967-46CA-B028-08865FDF9099}" type="datetimeFigureOut">
              <a:rPr lang="en-GB" smtClean="0"/>
              <a:t>07/01/2021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EE8B8B-7A8F-481D-B52C-4E0485E932B7}" type="slidenum">
              <a:rPr lang="en-GB" smtClean="0"/>
              <a:t>‹#›</a:t>
            </a:fld>
            <a:endParaRPr lang="en-GB"/>
          </a:p>
        </p:txBody>
      </p:sp>
    </p:spTree>
    <p:extLst>
      <p:ext uri="{BB962C8B-B14F-4D97-AF65-F5344CB8AC3E}">
        <p14:creationId xmlns:p14="http://schemas.microsoft.com/office/powerpoint/2010/main" val="5277064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D3381DB-6967-46CA-B028-08865FDF9099}" type="datetimeFigureOut">
              <a:rPr lang="en-GB" smtClean="0"/>
              <a:t>07/01/2021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EE8B8B-7A8F-481D-B52C-4E0485E932B7}"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916589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D3381DB-6967-46CA-B028-08865FDF9099}" type="datetimeFigureOut">
              <a:rPr lang="en-GB" smtClean="0"/>
              <a:t>07/01/2021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EE8B8B-7A8F-481D-B52C-4E0485E932B7}" type="slidenum">
              <a:rPr lang="en-GB" smtClean="0"/>
              <a:t>‹#›</a:t>
            </a:fld>
            <a:endParaRPr lang="en-GB"/>
          </a:p>
        </p:txBody>
      </p:sp>
    </p:spTree>
    <p:extLst>
      <p:ext uri="{BB962C8B-B14F-4D97-AF65-F5344CB8AC3E}">
        <p14:creationId xmlns:p14="http://schemas.microsoft.com/office/powerpoint/2010/main" val="3720400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3381DB-6967-46CA-B028-08865FDF9099}" type="datetimeFigureOut">
              <a:rPr lang="en-GB" smtClean="0"/>
              <a:t>07/01/2021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EE8B8B-7A8F-481D-B52C-4E0485E932B7}" type="slidenum">
              <a:rPr lang="en-GB" smtClean="0"/>
              <a:t>‹#›</a:t>
            </a:fld>
            <a:endParaRPr lang="en-GB"/>
          </a:p>
        </p:txBody>
      </p:sp>
    </p:spTree>
    <p:extLst>
      <p:ext uri="{BB962C8B-B14F-4D97-AF65-F5344CB8AC3E}">
        <p14:creationId xmlns:p14="http://schemas.microsoft.com/office/powerpoint/2010/main" val="3503123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3381DB-6967-46CA-B028-08865FDF9099}" type="datetimeFigureOut">
              <a:rPr lang="en-GB" smtClean="0"/>
              <a:t>07/01/2021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EE8B8B-7A8F-481D-B52C-4E0485E932B7}" type="slidenum">
              <a:rPr lang="en-GB" smtClean="0"/>
              <a:t>‹#›</a:t>
            </a:fld>
            <a:endParaRPr lang="en-GB"/>
          </a:p>
        </p:txBody>
      </p:sp>
    </p:spTree>
    <p:extLst>
      <p:ext uri="{BB962C8B-B14F-4D97-AF65-F5344CB8AC3E}">
        <p14:creationId xmlns:p14="http://schemas.microsoft.com/office/powerpoint/2010/main" val="5441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3381DB-6967-46CA-B028-08865FDF9099}" type="datetimeFigureOut">
              <a:rPr lang="en-GB" smtClean="0"/>
              <a:t>07/01/2021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EE8B8B-7A8F-481D-B52C-4E0485E932B7}" type="slidenum">
              <a:rPr lang="en-GB" smtClean="0"/>
              <a:t>‹#›</a:t>
            </a:fld>
            <a:endParaRPr lang="en-GB"/>
          </a:p>
        </p:txBody>
      </p:sp>
    </p:spTree>
    <p:extLst>
      <p:ext uri="{BB962C8B-B14F-4D97-AF65-F5344CB8AC3E}">
        <p14:creationId xmlns:p14="http://schemas.microsoft.com/office/powerpoint/2010/main" val="190018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D3381DB-6967-46CA-B028-08865FDF9099}" type="datetimeFigureOut">
              <a:rPr lang="en-GB" smtClean="0"/>
              <a:t>07/01/2021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EE8B8B-7A8F-481D-B52C-4E0485E932B7}" type="slidenum">
              <a:rPr lang="en-GB" smtClean="0"/>
              <a:t>‹#›</a:t>
            </a:fld>
            <a:endParaRPr lang="en-GB"/>
          </a:p>
        </p:txBody>
      </p:sp>
    </p:spTree>
    <p:extLst>
      <p:ext uri="{BB962C8B-B14F-4D97-AF65-F5344CB8AC3E}">
        <p14:creationId xmlns:p14="http://schemas.microsoft.com/office/powerpoint/2010/main" val="3564420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D3381DB-6967-46CA-B028-08865FDF9099}" type="datetimeFigureOut">
              <a:rPr lang="en-GB" smtClean="0"/>
              <a:t>07/01/2021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EE8B8B-7A8F-481D-B52C-4E0485E932B7}" type="slidenum">
              <a:rPr lang="en-GB" smtClean="0"/>
              <a:t>‹#›</a:t>
            </a:fld>
            <a:endParaRPr lang="en-GB"/>
          </a:p>
        </p:txBody>
      </p:sp>
    </p:spTree>
    <p:extLst>
      <p:ext uri="{BB962C8B-B14F-4D97-AF65-F5344CB8AC3E}">
        <p14:creationId xmlns:p14="http://schemas.microsoft.com/office/powerpoint/2010/main" val="1731981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3381DB-6967-46CA-B028-08865FDF9099}" type="datetimeFigureOut">
              <a:rPr lang="en-GB" smtClean="0"/>
              <a:t>07/01/2021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2EE8B8B-7A8F-481D-B52C-4E0485E932B7}" type="slidenum">
              <a:rPr lang="en-GB" smtClean="0"/>
              <a:t>‹#›</a:t>
            </a:fld>
            <a:endParaRPr lang="en-GB"/>
          </a:p>
        </p:txBody>
      </p:sp>
    </p:spTree>
    <p:extLst>
      <p:ext uri="{BB962C8B-B14F-4D97-AF65-F5344CB8AC3E}">
        <p14:creationId xmlns:p14="http://schemas.microsoft.com/office/powerpoint/2010/main" val="153137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D3381DB-6967-46CA-B028-08865FDF9099}" type="datetimeFigureOut">
              <a:rPr lang="en-GB" smtClean="0"/>
              <a:t>07/01/2021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2EE8B8B-7A8F-481D-B52C-4E0485E932B7}" type="slidenum">
              <a:rPr lang="en-GB" smtClean="0"/>
              <a:t>‹#›</a:t>
            </a:fld>
            <a:endParaRPr lang="en-GB"/>
          </a:p>
        </p:txBody>
      </p:sp>
    </p:spTree>
    <p:extLst>
      <p:ext uri="{BB962C8B-B14F-4D97-AF65-F5344CB8AC3E}">
        <p14:creationId xmlns:p14="http://schemas.microsoft.com/office/powerpoint/2010/main" val="1461886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3381DB-6967-46CA-B028-08865FDF9099}" type="datetimeFigureOut">
              <a:rPr lang="en-GB" smtClean="0"/>
              <a:t>07/01/2021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2EE8B8B-7A8F-481D-B52C-4E0485E932B7}" type="slidenum">
              <a:rPr lang="en-GB" smtClean="0"/>
              <a:t>‹#›</a:t>
            </a:fld>
            <a:endParaRPr lang="en-GB"/>
          </a:p>
        </p:txBody>
      </p:sp>
    </p:spTree>
    <p:extLst>
      <p:ext uri="{BB962C8B-B14F-4D97-AF65-F5344CB8AC3E}">
        <p14:creationId xmlns:p14="http://schemas.microsoft.com/office/powerpoint/2010/main" val="1090654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D3381DB-6967-46CA-B028-08865FDF9099}" type="datetimeFigureOut">
              <a:rPr lang="en-GB" smtClean="0"/>
              <a:t>07/01/2021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EE8B8B-7A8F-481D-B52C-4E0485E932B7}" type="slidenum">
              <a:rPr lang="en-GB" smtClean="0"/>
              <a:t>‹#›</a:t>
            </a:fld>
            <a:endParaRPr lang="en-GB"/>
          </a:p>
        </p:txBody>
      </p:sp>
    </p:spTree>
    <p:extLst>
      <p:ext uri="{BB962C8B-B14F-4D97-AF65-F5344CB8AC3E}">
        <p14:creationId xmlns:p14="http://schemas.microsoft.com/office/powerpoint/2010/main" val="2549890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D3381DB-6967-46CA-B028-08865FDF9099}" type="datetimeFigureOut">
              <a:rPr lang="en-GB" smtClean="0"/>
              <a:t>07/01/2021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EE8B8B-7A8F-481D-B52C-4E0485E932B7}" type="slidenum">
              <a:rPr lang="en-GB" smtClean="0"/>
              <a:t>‹#›</a:t>
            </a:fld>
            <a:endParaRPr lang="en-GB"/>
          </a:p>
        </p:txBody>
      </p:sp>
    </p:spTree>
    <p:extLst>
      <p:ext uri="{BB962C8B-B14F-4D97-AF65-F5344CB8AC3E}">
        <p14:creationId xmlns:p14="http://schemas.microsoft.com/office/powerpoint/2010/main" val="1499067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D3381DB-6967-46CA-B028-08865FDF9099}" type="datetimeFigureOut">
              <a:rPr lang="en-GB" smtClean="0"/>
              <a:t>07/01/2021</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2EE8B8B-7A8F-481D-B52C-4E0485E932B7}" type="slidenum">
              <a:rPr lang="en-GB" smtClean="0"/>
              <a:t>‹#›</a:t>
            </a:fld>
            <a:endParaRPr lang="en-GB"/>
          </a:p>
        </p:txBody>
      </p:sp>
    </p:spTree>
    <p:extLst>
      <p:ext uri="{BB962C8B-B14F-4D97-AF65-F5344CB8AC3E}">
        <p14:creationId xmlns:p14="http://schemas.microsoft.com/office/powerpoint/2010/main" val="261495871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192023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438217" cy="5440680"/>
          </a:xfrm>
        </p:spPr>
        <p:txBody>
          <a:bodyPr>
            <a:noAutofit/>
          </a:bodyPr>
          <a:lstStyle/>
          <a:p>
            <a:pPr marL="0" indent="0">
              <a:buNone/>
            </a:pPr>
            <a:r>
              <a:rPr lang="en-GB" sz="4000" dirty="0"/>
              <a:t>For Christians, the Bible is a guide for living. Through the Bible, Christians begin to know more about God, Father, Son and Holy Spirit and try to discover how they should live their lives. Christians use passages from the Bible to help them to pray to God and reflect on their lives. </a:t>
            </a:r>
            <a:endParaRPr lang="en-GB" sz="7200" dirty="0"/>
          </a:p>
        </p:txBody>
      </p:sp>
    </p:spTree>
    <p:extLst>
      <p:ext uri="{BB962C8B-B14F-4D97-AF65-F5344CB8AC3E}">
        <p14:creationId xmlns:p14="http://schemas.microsoft.com/office/powerpoint/2010/main" val="2400395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438217" cy="5440680"/>
          </a:xfrm>
        </p:spPr>
        <p:txBody>
          <a:bodyPr>
            <a:noAutofit/>
          </a:bodyPr>
          <a:lstStyle/>
          <a:p>
            <a:pPr marL="0" indent="0">
              <a:buNone/>
            </a:pPr>
            <a:r>
              <a:rPr lang="en-GB" sz="3600" dirty="0"/>
              <a:t>Looking up Biblical text takes a little practice. Like using a dictionary, it helps to know where to begin to look. When you want to read a particular text in the Bible, you would use a reference - for example: 1 Kings 10: 23-25. </a:t>
            </a:r>
          </a:p>
          <a:p>
            <a:pPr marL="0" indent="0">
              <a:buNone/>
            </a:pPr>
            <a:r>
              <a:rPr lang="en-GB" sz="3600" b="1" dirty="0"/>
              <a:t>1 </a:t>
            </a:r>
            <a:r>
              <a:rPr lang="en-GB" sz="3600" dirty="0"/>
              <a:t>Kings that is the first </a:t>
            </a:r>
            <a:r>
              <a:rPr lang="en-GB" sz="3600" b="1" dirty="0"/>
              <a:t>book </a:t>
            </a:r>
            <a:r>
              <a:rPr lang="en-GB" sz="3600" dirty="0"/>
              <a:t>of Kings </a:t>
            </a:r>
          </a:p>
          <a:p>
            <a:pPr marL="0" indent="0">
              <a:buNone/>
            </a:pPr>
            <a:r>
              <a:rPr lang="en-GB" sz="3600" b="1" dirty="0"/>
              <a:t>10 </a:t>
            </a:r>
            <a:r>
              <a:rPr lang="en-GB" sz="3600" dirty="0"/>
              <a:t>is the number of the </a:t>
            </a:r>
            <a:r>
              <a:rPr lang="en-GB" sz="3600" b="1" dirty="0"/>
              <a:t>chapter </a:t>
            </a:r>
            <a:r>
              <a:rPr lang="en-GB" sz="3600" dirty="0"/>
              <a:t>in that book </a:t>
            </a:r>
          </a:p>
          <a:p>
            <a:pPr marL="0" indent="0">
              <a:buNone/>
            </a:pPr>
            <a:r>
              <a:rPr lang="en-GB" sz="3600" b="1" dirty="0"/>
              <a:t>23-25 </a:t>
            </a:r>
            <a:r>
              <a:rPr lang="en-GB" sz="3600" dirty="0"/>
              <a:t>refers to the </a:t>
            </a:r>
            <a:r>
              <a:rPr lang="en-GB" sz="3600" b="1" dirty="0"/>
              <a:t>verses </a:t>
            </a:r>
            <a:r>
              <a:rPr lang="en-GB" sz="3600" dirty="0"/>
              <a:t>in that chapter. These are the small numbers used to divide up the chapter. </a:t>
            </a:r>
            <a:endParaRPr lang="en-GB" sz="6600" dirty="0"/>
          </a:p>
        </p:txBody>
      </p:sp>
    </p:spTree>
    <p:extLst>
      <p:ext uri="{BB962C8B-B14F-4D97-AF65-F5344CB8AC3E}">
        <p14:creationId xmlns:p14="http://schemas.microsoft.com/office/powerpoint/2010/main" val="1386755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438217" cy="5440680"/>
          </a:xfrm>
        </p:spPr>
        <p:txBody>
          <a:bodyPr>
            <a:noAutofit/>
          </a:bodyPr>
          <a:lstStyle/>
          <a:p>
            <a:pPr marL="0" indent="0">
              <a:buNone/>
            </a:pPr>
            <a:r>
              <a:rPr lang="en-GB" sz="3600" dirty="0"/>
              <a:t>Activity: </a:t>
            </a:r>
            <a:endParaRPr lang="en-GB" sz="3600" dirty="0"/>
          </a:p>
          <a:p>
            <a:pPr marL="0" indent="0">
              <a:buNone/>
            </a:pPr>
            <a:r>
              <a:rPr lang="en-GB" sz="3600" dirty="0"/>
              <a:t>Look up the following references: </a:t>
            </a:r>
          </a:p>
          <a:p>
            <a:pPr marL="0" indent="0">
              <a:buNone/>
            </a:pPr>
            <a:r>
              <a:rPr lang="en-GB" sz="3600" b="1" dirty="0"/>
              <a:t>Is 44: 2, </a:t>
            </a:r>
            <a:r>
              <a:rPr lang="en-GB" sz="3600" b="1" dirty="0"/>
              <a:t>Ps </a:t>
            </a:r>
            <a:r>
              <a:rPr lang="en-GB" sz="3600" b="1" dirty="0"/>
              <a:t>24: </a:t>
            </a:r>
            <a:r>
              <a:rPr lang="en-GB" sz="3600" b="1" dirty="0"/>
              <a:t>13-14, Lk </a:t>
            </a:r>
            <a:r>
              <a:rPr lang="en-GB" sz="3600" b="1" dirty="0"/>
              <a:t>22: 54-57, Ps 5: 1-3, Mt 21: 1-5, Ps 150: 1-6 </a:t>
            </a:r>
            <a:endParaRPr lang="en-GB" sz="3600" b="1" dirty="0"/>
          </a:p>
          <a:p>
            <a:pPr marL="0" indent="0">
              <a:buNone/>
            </a:pPr>
            <a:r>
              <a:rPr lang="en-GB" sz="3600" dirty="0" smtClean="0"/>
              <a:t>Use biblegateway.com and make sure instead of New International Version you have the </a:t>
            </a:r>
            <a:r>
              <a:rPr lang="en-GB" sz="3600" b="1" dirty="0" smtClean="0"/>
              <a:t>Good News </a:t>
            </a:r>
            <a:r>
              <a:rPr lang="en-GB" sz="3600" dirty="0" smtClean="0"/>
              <a:t>version</a:t>
            </a:r>
            <a:endParaRPr lang="en-GB" sz="1050" dirty="0"/>
          </a:p>
        </p:txBody>
      </p:sp>
    </p:spTree>
    <p:extLst>
      <p:ext uri="{BB962C8B-B14F-4D97-AF65-F5344CB8AC3E}">
        <p14:creationId xmlns:p14="http://schemas.microsoft.com/office/powerpoint/2010/main" val="1800664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438217" cy="5440680"/>
          </a:xfrm>
        </p:spPr>
        <p:txBody>
          <a:bodyPr>
            <a:noAutofit/>
          </a:bodyPr>
          <a:lstStyle/>
          <a:p>
            <a:pPr marL="0" indent="0">
              <a:buNone/>
            </a:pPr>
            <a:r>
              <a:rPr lang="en-GB" sz="3200" b="1" dirty="0"/>
              <a:t>The Bible: </a:t>
            </a:r>
            <a:endParaRPr lang="en-GB" sz="3200" dirty="0"/>
          </a:p>
          <a:p>
            <a:pPr marL="0" indent="0">
              <a:buNone/>
            </a:pPr>
            <a:r>
              <a:rPr lang="en-GB" sz="3200" dirty="0"/>
              <a:t>The Bible is by far the best-selling book of all time. </a:t>
            </a:r>
          </a:p>
          <a:p>
            <a:pPr marL="0" indent="0">
              <a:buNone/>
            </a:pPr>
            <a:r>
              <a:rPr lang="en-GB" sz="3200" dirty="0"/>
              <a:t>The word Bible means book, although it is actually a collection of different kinds of books or writings, which we call Holy Scripture. It tells of God’s love and how people responded to that love. The books of the Old Testament tell of the events before the coming of Jesus. The New Testament tells of the birth, life, passion, death and resurrection of Jesus and of how the Church began and grew as it spread the Good News. </a:t>
            </a:r>
            <a:endParaRPr lang="en-GB" sz="3200" dirty="0"/>
          </a:p>
        </p:txBody>
      </p:sp>
    </p:spTree>
    <p:extLst>
      <p:ext uri="{BB962C8B-B14F-4D97-AF65-F5344CB8AC3E}">
        <p14:creationId xmlns:p14="http://schemas.microsoft.com/office/powerpoint/2010/main" val="427487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438217" cy="5440680"/>
          </a:xfrm>
        </p:spPr>
        <p:txBody>
          <a:bodyPr>
            <a:noAutofit/>
          </a:bodyPr>
          <a:lstStyle/>
          <a:p>
            <a:pPr marL="0" indent="0">
              <a:buNone/>
            </a:pPr>
            <a:r>
              <a:rPr lang="en-GB" sz="3200" dirty="0"/>
              <a:t>Much of what is in the Bible started with telling a story orally and passing it on from one generation to the next. Gradually, over a very long period of time the stories were collated and written down. There are seventy-three books in the Bible, forty-six in the Old Testament and twenty-seven in the New Testament. Nobody knows exactly when each book was written. We do know that it took a thousand years or more for all the books to be completed. The last book was written at the end of the first century AD. </a:t>
            </a:r>
            <a:endParaRPr lang="en-GB" sz="4400" dirty="0"/>
          </a:p>
        </p:txBody>
      </p:sp>
    </p:spTree>
    <p:extLst>
      <p:ext uri="{BB962C8B-B14F-4D97-AF65-F5344CB8AC3E}">
        <p14:creationId xmlns:p14="http://schemas.microsoft.com/office/powerpoint/2010/main" val="240843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438217" cy="5440680"/>
          </a:xfrm>
        </p:spPr>
        <p:txBody>
          <a:bodyPr>
            <a:noAutofit/>
          </a:bodyPr>
          <a:lstStyle/>
          <a:p>
            <a:pPr marL="0" indent="0">
              <a:buNone/>
            </a:pPr>
            <a:r>
              <a:rPr lang="en-GB" sz="3200" dirty="0"/>
              <a:t>Over many years, many different authors have contributed writings, so there are letters, prayers, history, poetry, documentaries, drama, legend, biography - in fact any kind of writing or genre that </a:t>
            </a:r>
            <a:r>
              <a:rPr lang="en-GB" sz="3200" dirty="0" smtClean="0"/>
              <a:t>you</a:t>
            </a:r>
            <a:endParaRPr lang="en-GB" sz="3200" dirty="0"/>
          </a:p>
          <a:p>
            <a:pPr marL="0" indent="0">
              <a:buNone/>
            </a:pPr>
            <a:r>
              <a:rPr lang="en-GB" sz="3200" dirty="0"/>
              <a:t>would find in a good library. All these authors, regardless of the style in which they wrote, wanted to tell one thing – the truth about God and his love for his people. </a:t>
            </a:r>
            <a:endParaRPr lang="en-GB" sz="6000" dirty="0"/>
          </a:p>
        </p:txBody>
      </p:sp>
    </p:spTree>
    <p:extLst>
      <p:ext uri="{BB962C8B-B14F-4D97-AF65-F5344CB8AC3E}">
        <p14:creationId xmlns:p14="http://schemas.microsoft.com/office/powerpoint/2010/main" val="1680982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438217" cy="5440680"/>
          </a:xfrm>
        </p:spPr>
        <p:txBody>
          <a:bodyPr>
            <a:noAutofit/>
          </a:bodyPr>
          <a:lstStyle/>
          <a:p>
            <a:pPr marL="0" indent="0">
              <a:buNone/>
            </a:pPr>
            <a:r>
              <a:rPr lang="en-GB" sz="3600" dirty="0"/>
              <a:t>The Holy Spirit inspired the authors in their writing. This is why the Church family believes that the Holy Spirit is also the author of the Bible. When Christians read the Bible or listen to the Readings during the Liturgy of Word at Mass, God is truly present and those who hear the Word come, through the power of Holy Spirit, to know and love God the Father and Jesus who was sent by God, to show God’s love for everyone. </a:t>
            </a:r>
            <a:endParaRPr lang="en-GB" sz="6600" dirty="0"/>
          </a:p>
        </p:txBody>
      </p:sp>
    </p:spTree>
    <p:extLst>
      <p:ext uri="{BB962C8B-B14F-4D97-AF65-F5344CB8AC3E}">
        <p14:creationId xmlns:p14="http://schemas.microsoft.com/office/powerpoint/2010/main" val="1502068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438217" cy="5440680"/>
          </a:xfrm>
        </p:spPr>
        <p:txBody>
          <a:bodyPr>
            <a:noAutofit/>
          </a:bodyPr>
          <a:lstStyle/>
          <a:p>
            <a:pPr marL="0" indent="0">
              <a:buNone/>
            </a:pPr>
            <a:r>
              <a:rPr lang="en-GB" sz="4400" dirty="0"/>
              <a:t>It was written in three different languages and on three different continents. Its many authors include fishermen, kings, prophets, poets and musicians. The Bible has been translated into countless different languages and versions. </a:t>
            </a:r>
            <a:endParaRPr lang="en-GB" sz="8000" dirty="0"/>
          </a:p>
          <a:p>
            <a:pPr marL="0" indent="0">
              <a:buNone/>
            </a:pPr>
            <a:endParaRPr lang="en-GB" sz="4400" dirty="0"/>
          </a:p>
        </p:txBody>
      </p:sp>
    </p:spTree>
    <p:extLst>
      <p:ext uri="{BB962C8B-B14F-4D97-AF65-F5344CB8AC3E}">
        <p14:creationId xmlns:p14="http://schemas.microsoft.com/office/powerpoint/2010/main" val="3507964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438217" cy="5440680"/>
          </a:xfrm>
        </p:spPr>
        <p:txBody>
          <a:bodyPr>
            <a:noAutofit/>
          </a:bodyPr>
          <a:lstStyle/>
          <a:p>
            <a:pPr marL="0" indent="0">
              <a:buNone/>
            </a:pPr>
            <a:r>
              <a:rPr lang="en-GB" sz="3200" dirty="0"/>
              <a:t>The Bible is divided into two sections: </a:t>
            </a:r>
          </a:p>
          <a:p>
            <a:pPr marL="0" indent="0">
              <a:buNone/>
            </a:pPr>
            <a:r>
              <a:rPr lang="en-GB" sz="3200" b="1" dirty="0"/>
              <a:t>The Old Testament </a:t>
            </a:r>
            <a:r>
              <a:rPr lang="en-GB" sz="3200" dirty="0"/>
              <a:t>– texts written before Jesus Christ was born and covering God’s dealings with the ancient Hebrew world and its people. </a:t>
            </a:r>
          </a:p>
          <a:p>
            <a:pPr marL="0" indent="0">
              <a:buNone/>
            </a:pPr>
            <a:r>
              <a:rPr lang="en-GB" sz="3200" b="1" dirty="0"/>
              <a:t>The New Testament </a:t>
            </a:r>
            <a:r>
              <a:rPr lang="en-GB" sz="3200" dirty="0"/>
              <a:t>– writings following the death of Jesus and covering his life and teaching, the establishment of the Christian church, and letters from church leaders. </a:t>
            </a:r>
            <a:endParaRPr lang="en-GB" sz="6000" dirty="0"/>
          </a:p>
        </p:txBody>
      </p:sp>
    </p:spTree>
    <p:extLst>
      <p:ext uri="{BB962C8B-B14F-4D97-AF65-F5344CB8AC3E}">
        <p14:creationId xmlns:p14="http://schemas.microsoft.com/office/powerpoint/2010/main" val="318822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438217" cy="5440680"/>
          </a:xfrm>
        </p:spPr>
        <p:txBody>
          <a:bodyPr>
            <a:noAutofit/>
          </a:bodyPr>
          <a:lstStyle/>
          <a:p>
            <a:pPr marL="0" indent="0">
              <a:buNone/>
            </a:pPr>
            <a:r>
              <a:rPr lang="en-GB" sz="4000" dirty="0"/>
              <a:t>We share the Old Testament with the Jewish people. They call it the ‘Hebrew Scriptures’. However, the order and number of the books is slightly different. All Christians share the Bible, Old and New Testaments, but the number and order of the books is often different. </a:t>
            </a:r>
            <a:endParaRPr lang="en-GB" sz="7200" dirty="0"/>
          </a:p>
        </p:txBody>
      </p:sp>
    </p:spTree>
    <p:extLst>
      <p:ext uri="{BB962C8B-B14F-4D97-AF65-F5344CB8AC3E}">
        <p14:creationId xmlns:p14="http://schemas.microsoft.com/office/powerpoint/2010/main" val="1676044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438217" cy="5440680"/>
          </a:xfrm>
        </p:spPr>
        <p:txBody>
          <a:bodyPr>
            <a:noAutofit/>
          </a:bodyPr>
          <a:lstStyle/>
          <a:p>
            <a:pPr marL="0" indent="0">
              <a:buNone/>
            </a:pPr>
            <a:r>
              <a:rPr lang="en-GB" sz="4400" dirty="0"/>
              <a:t>Both Jewish people and Christians treat Holy Scripture, with great reverence and respect, because they believe it is the Word of God. At Mass, the Scriptures are placed on a special reading desk called a ‘lectern’ and are read with care and reverence. </a:t>
            </a:r>
            <a:endParaRPr lang="en-GB" sz="8000" dirty="0"/>
          </a:p>
        </p:txBody>
      </p:sp>
    </p:spTree>
    <p:extLst>
      <p:ext uri="{BB962C8B-B14F-4D97-AF65-F5344CB8AC3E}">
        <p14:creationId xmlns:p14="http://schemas.microsoft.com/office/powerpoint/2010/main" val="423383732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TotalTime>
  <Words>778</Words>
  <Application>Microsoft Office PowerPoint</Application>
  <PresentationFormat>Widescreen</PresentationFormat>
  <Paragraphs>22</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Century Gothic</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VikingGamer</dc:creator>
  <cp:lastModifiedBy>VikingGamer</cp:lastModifiedBy>
  <cp:revision>1</cp:revision>
  <dcterms:created xsi:type="dcterms:W3CDTF">2021-01-07T17:43:20Z</dcterms:created>
  <dcterms:modified xsi:type="dcterms:W3CDTF">2021-01-07T17:51:09Z</dcterms:modified>
</cp:coreProperties>
</file>