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E1A8C2-AC7A-4BE0-800F-1455B2E74889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B6688-573A-47AD-9128-1C7AD8BCFE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A5E813-23EC-4EA8-B7DC-5FF4AB749FE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AFE02B-A59D-4FC9-A747-31CF4B41B02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E1535D-331B-44BC-8181-CE478278816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507361-71F7-4F16-ACD2-D5D3938D928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DB99A1-4BDB-4189-9AF4-188BB8FE39E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F08B0E4-C807-4ACF-94FF-D9100E1984F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755B-E248-4210-829D-0BCE0E2EC680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889E-7F6F-435F-B1ED-29E07C1B56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755B-E248-4210-829D-0BCE0E2EC680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889E-7F6F-435F-B1ED-29E07C1B56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755B-E248-4210-829D-0BCE0E2EC680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889E-7F6F-435F-B1ED-29E07C1B56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755B-E248-4210-829D-0BCE0E2EC680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889E-7F6F-435F-B1ED-29E07C1B56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755B-E248-4210-829D-0BCE0E2EC680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889E-7F6F-435F-B1ED-29E07C1B56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755B-E248-4210-829D-0BCE0E2EC680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889E-7F6F-435F-B1ED-29E07C1B56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755B-E248-4210-829D-0BCE0E2EC680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889E-7F6F-435F-B1ED-29E07C1B56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755B-E248-4210-829D-0BCE0E2EC680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889E-7F6F-435F-B1ED-29E07C1B56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755B-E248-4210-829D-0BCE0E2EC680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889E-7F6F-435F-B1ED-29E07C1B56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755B-E248-4210-829D-0BCE0E2EC680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889E-7F6F-435F-B1ED-29E07C1B56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755B-E248-4210-829D-0BCE0E2EC680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6889E-7F6F-435F-B1ED-29E07C1B564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9755B-E248-4210-829D-0BCE0E2EC680}" type="datetimeFigureOut">
              <a:rPr lang="en-US" smtClean="0"/>
              <a:pPr/>
              <a:t>7/26/2021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6889E-7F6F-435F-B1ED-29E07C1B564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nationalgallery.org.uk/upload/img/cuyp-maas-dordrecht-storm-NG6405-f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69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z="6600" b="1" u="sng" smtClean="0">
                <a:solidFill>
                  <a:schemeClr val="bg1"/>
                </a:solidFill>
                <a:latin typeface="Arial Black" pitchFamily="34" charset="0"/>
              </a:rPr>
              <a:t>The Tempest</a:t>
            </a:r>
            <a:endParaRPr lang="en-US" sz="6600" b="1" u="sng" smtClean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3076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GB" b="1" dirty="0" smtClean="0">
                <a:solidFill>
                  <a:schemeClr val="bg1"/>
                </a:solidFill>
                <a:latin typeface="Arial Black" pitchFamily="34" charset="0"/>
              </a:rPr>
              <a:t>Shakespeare Unit of 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wellestates.com/shipwreck.jpg"/>
          <p:cNvPicPr>
            <a:picLocks noChangeAspect="1" noChangeArrowheads="1"/>
          </p:cNvPicPr>
          <p:nvPr/>
        </p:nvPicPr>
        <p:blipFill>
          <a:blip r:embed="rId3" cstate="print">
            <a:lum bright="36000"/>
          </a:blip>
          <a:srcRect/>
          <a:stretch>
            <a:fillRect/>
          </a:stretch>
        </p:blipFill>
        <p:spPr bwMode="auto">
          <a:xfrm>
            <a:off x="0" y="0"/>
            <a:ext cx="91948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088" y="260350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6600" b="1" dirty="0" smtClean="0">
                <a:solidFill>
                  <a:srgbClr val="FF0066"/>
                </a:solidFill>
                <a:latin typeface="Arial Black" pitchFamily="34" charset="0"/>
              </a:rPr>
              <a:t>Lesson 1:</a:t>
            </a:r>
            <a:r>
              <a:rPr lang="en-GB" sz="6600" b="1" u="sng" dirty="0" smtClean="0">
                <a:solidFill>
                  <a:srgbClr val="FF0066"/>
                </a:solidFill>
                <a:latin typeface="Arial Black" pitchFamily="34" charset="0"/>
              </a:rPr>
              <a:t/>
            </a:r>
            <a:br>
              <a:rPr lang="en-GB" sz="6600" b="1" u="sng" dirty="0" smtClean="0">
                <a:solidFill>
                  <a:srgbClr val="FF0066"/>
                </a:solidFill>
                <a:latin typeface="Arial Black" pitchFamily="34" charset="0"/>
              </a:rPr>
            </a:br>
            <a:r>
              <a:rPr lang="en-GB" sz="6600" b="1" u="sng" dirty="0" smtClean="0">
                <a:solidFill>
                  <a:srgbClr val="FF0066"/>
                </a:solidFill>
                <a:latin typeface="Arial Black" pitchFamily="34" charset="0"/>
              </a:rPr>
              <a:t>Shipwrecked</a:t>
            </a:r>
            <a:endParaRPr lang="en-US" sz="6600" b="1" u="sng" dirty="0" smtClean="0">
              <a:solidFill>
                <a:srgbClr val="FF0066"/>
              </a:solidFill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913" y="2565400"/>
            <a:ext cx="6400800" cy="2376488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b="1" u="sng" dirty="0" smtClean="0">
                <a:solidFill>
                  <a:schemeClr val="tx1"/>
                </a:solidFill>
                <a:latin typeface="Arial Black" pitchFamily="34" charset="0"/>
              </a:rPr>
              <a:t>Learning Objective: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b="1" dirty="0" smtClean="0">
                <a:solidFill>
                  <a:schemeClr val="tx1"/>
                </a:solidFill>
                <a:latin typeface="Arial Black" pitchFamily="34" charset="0"/>
              </a:rPr>
              <a:t>Work in a group, using learning from last lesson to contribute positively in speaking and listening assessments</a:t>
            </a:r>
            <a:endParaRPr lang="en-US" b="1" dirty="0" smtClean="0">
              <a:solidFill>
                <a:schemeClr val="tx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4" descr="http://t3.gstatic.com/images?q=tbn:ANd9GcTXNt5z9gA9wMNUDUpnTrgVQW9_O7I5Kt58-W_eiuSk3gXwxdg0qieb149j"/>
          <p:cNvPicPr>
            <a:picLocks noChangeAspect="1" noChangeArrowheads="1"/>
          </p:cNvPicPr>
          <p:nvPr/>
        </p:nvPicPr>
        <p:blipFill>
          <a:blip r:embed="rId3" cstate="print">
            <a:lum bright="34000"/>
          </a:blip>
          <a:srcRect/>
          <a:stretch>
            <a:fillRect/>
          </a:stretch>
        </p:blipFill>
        <p:spPr bwMode="auto">
          <a:xfrm>
            <a:off x="0" y="0"/>
            <a:ext cx="9155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GB" sz="9600" b="1" smtClean="0">
                <a:solidFill>
                  <a:srgbClr val="FF0066"/>
                </a:solidFill>
              </a:rPr>
              <a:t>Shipwrecked!</a:t>
            </a:r>
            <a:endParaRPr lang="en-US" sz="9600" b="1" smtClean="0">
              <a:solidFill>
                <a:srgbClr val="FF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7175" y="1916113"/>
            <a:ext cx="4619625" cy="421005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3800" b="1" dirty="0" smtClean="0">
                <a:latin typeface="Arial" pitchFamily="34" charset="0"/>
                <a:cs typeface="Arial" pitchFamily="34" charset="0"/>
              </a:rPr>
              <a:t>Imagine you are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3800" b="1" dirty="0" smtClean="0">
                <a:latin typeface="Arial" pitchFamily="34" charset="0"/>
                <a:cs typeface="Arial" pitchFamily="34" charset="0"/>
              </a:rPr>
              <a:t>shipwrecked on an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3800" b="1" dirty="0" smtClean="0">
                <a:latin typeface="Arial" pitchFamily="34" charset="0"/>
                <a:cs typeface="Arial" pitchFamily="34" charset="0"/>
              </a:rPr>
              <a:t>uninhabited island.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sz="3800" b="1" dirty="0" smtClean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3800" b="1" dirty="0" smtClean="0">
                <a:latin typeface="Arial" pitchFamily="34" charset="0"/>
                <a:cs typeface="Arial" pitchFamily="34" charset="0"/>
              </a:rPr>
              <a:t>What would your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3800" b="1" dirty="0" smtClean="0">
                <a:latin typeface="Arial" pitchFamily="34" charset="0"/>
                <a:cs typeface="Arial" pitchFamily="34" charset="0"/>
              </a:rPr>
              <a:t>perfect shipwrecked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3800" b="1" dirty="0" smtClean="0">
                <a:latin typeface="Arial" pitchFamily="34" charset="0"/>
                <a:cs typeface="Arial" pitchFamily="34" charset="0"/>
              </a:rPr>
              <a:t>island be like?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pic>
        <p:nvPicPr>
          <p:cNvPr id="5125" name="Picture 2" descr="http://t2.gstatic.com/images?q=tbn:ANd9GcRmjWrWYTYhAJDNWE4DDtBdLFX9gjNDIKp59yLk-4D1eawlTaDwYoKwoLQgzQ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" y="1916113"/>
            <a:ext cx="3563938" cy="393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http://t3.gstatic.com/images?q=tbn:ANd9GcTXNt5z9gA9wMNUDUpnTrgVQW9_O7I5Kt58-W_eiuSk3gXwxdg0qieb149j"/>
          <p:cNvPicPr>
            <a:picLocks noChangeAspect="1" noChangeArrowheads="1"/>
          </p:cNvPicPr>
          <p:nvPr/>
        </p:nvPicPr>
        <p:blipFill>
          <a:blip r:embed="rId3" cstate="print">
            <a:lum bright="34000"/>
          </a:blip>
          <a:srcRect/>
          <a:stretch>
            <a:fillRect/>
          </a:stretch>
        </p:blipFill>
        <p:spPr bwMode="auto">
          <a:xfrm>
            <a:off x="0" y="0"/>
            <a:ext cx="9155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itle 1"/>
          <p:cNvSpPr>
            <a:spLocks noGrp="1"/>
          </p:cNvSpPr>
          <p:nvPr>
            <p:ph type="title"/>
          </p:nvPr>
        </p:nvSpPr>
        <p:spPr>
          <a:xfrm>
            <a:off x="2555875" y="0"/>
            <a:ext cx="4032250" cy="1570038"/>
          </a:xfrm>
        </p:spPr>
        <p:txBody>
          <a:bodyPr/>
          <a:lstStyle/>
          <a:p>
            <a:pPr eaLnBrk="1" hangingPunct="1"/>
            <a:r>
              <a:rPr lang="en-GB" sz="5400" b="1" u="sng" smtClean="0">
                <a:solidFill>
                  <a:srgbClr val="0000CC"/>
                </a:solidFill>
              </a:rPr>
              <a:t>Shipwrecked</a:t>
            </a:r>
            <a:endParaRPr lang="en-US" sz="5400" b="1" u="sng" smtClean="0">
              <a:solidFill>
                <a:srgbClr val="0000CC"/>
              </a:solidFill>
            </a:endParaRPr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>
          <a:xfrm>
            <a:off x="179388" y="1484313"/>
            <a:ext cx="4608512" cy="4886325"/>
          </a:xfrm>
        </p:spPr>
        <p:txBody>
          <a:bodyPr>
            <a:normAutofit lnSpcReduction="10000"/>
          </a:bodyPr>
          <a:lstStyle/>
          <a:p>
            <a:pPr eaLnBrk="1" hangingPunct="1">
              <a:buFont typeface="Arial" charset="0"/>
              <a:buNone/>
            </a:pPr>
            <a:endParaRPr lang="en-GB" sz="2800" b="1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GB" sz="2800" b="1" dirty="0" smtClean="0">
                <a:latin typeface="Arial" charset="0"/>
                <a:cs typeface="Arial" charset="0"/>
              </a:rPr>
              <a:t>Which 3 items would you most want to take with you?</a:t>
            </a:r>
          </a:p>
          <a:p>
            <a:pPr eaLnBrk="1" hangingPunct="1"/>
            <a:endParaRPr lang="en-GB" sz="2800" b="1" dirty="0" smtClean="0">
              <a:latin typeface="Arial" charset="0"/>
              <a:cs typeface="Arial" charset="0"/>
            </a:endParaRPr>
          </a:p>
          <a:p>
            <a:pPr eaLnBrk="1" hangingPunct="1"/>
            <a:r>
              <a:rPr lang="en-GB" sz="2800" b="1" dirty="0" smtClean="0">
                <a:latin typeface="Arial" charset="0"/>
                <a:cs typeface="Arial" charset="0"/>
              </a:rPr>
              <a:t>Which 5 things would you most like to find on the island when you arrival (people and electricity are not allowed) and why?</a:t>
            </a:r>
          </a:p>
        </p:txBody>
      </p:sp>
      <p:pic>
        <p:nvPicPr>
          <p:cNvPr id="20484" name="Picture 4" descr="http://t3.gstatic.com/images?q=tbn:ANd9GcRb57J7o1zvKr-Gh3VmWXF2caH-fxtvYIzR6mEuf6JWS97hBD1GjxMAKX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32040" y="2420888"/>
            <a:ext cx="4053232" cy="374441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0486" name="Picture 6" descr="http://blog.weflyspitfires.com/wp-content/uploads/2010/02/desert_island_3d.jpg"/>
          <p:cNvPicPr>
            <a:picLocks noChangeAspect="1" noChangeArrowheads="1"/>
          </p:cNvPicPr>
          <p:nvPr/>
        </p:nvPicPr>
        <p:blipFill>
          <a:blip r:embed="rId5" cstate="print"/>
          <a:srcRect l="10631" t="23026" r="14951" b="7675"/>
          <a:stretch>
            <a:fillRect/>
          </a:stretch>
        </p:blipFill>
        <p:spPr bwMode="auto">
          <a:xfrm>
            <a:off x="250825" y="188913"/>
            <a:ext cx="1958975" cy="1368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 descr="http://blog.weflyspitfires.com/wp-content/uploads/2010/02/desert_island_3d.jpg"/>
          <p:cNvPicPr>
            <a:picLocks noChangeAspect="1" noChangeArrowheads="1"/>
          </p:cNvPicPr>
          <p:nvPr/>
        </p:nvPicPr>
        <p:blipFill>
          <a:blip r:embed="rId5" cstate="print"/>
          <a:srcRect l="10631" t="23026" r="14951" b="7675"/>
          <a:stretch>
            <a:fillRect/>
          </a:stretch>
        </p:blipFill>
        <p:spPr bwMode="auto">
          <a:xfrm>
            <a:off x="6875463" y="188913"/>
            <a:ext cx="1958975" cy="1368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http://t3.gstatic.com/images?q=tbn:ANd9GcTXNt5z9gA9wMNUDUpnTrgVQW9_O7I5Kt58-W_eiuSk3gXwxdg0qieb149j"/>
          <p:cNvPicPr>
            <a:picLocks noChangeAspect="1" noChangeArrowheads="1"/>
          </p:cNvPicPr>
          <p:nvPr/>
        </p:nvPicPr>
        <p:blipFill>
          <a:blip r:embed="rId3" cstate="print">
            <a:lum bright="34000"/>
          </a:blip>
          <a:srcRect/>
          <a:stretch>
            <a:fillRect/>
          </a:stretch>
        </p:blipFill>
        <p:spPr bwMode="auto">
          <a:xfrm>
            <a:off x="0" y="0"/>
            <a:ext cx="9155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itle 1"/>
          <p:cNvSpPr>
            <a:spLocks noGrp="1"/>
          </p:cNvSpPr>
          <p:nvPr>
            <p:ph type="title"/>
          </p:nvPr>
        </p:nvSpPr>
        <p:spPr>
          <a:xfrm>
            <a:off x="2555875" y="0"/>
            <a:ext cx="4032250" cy="1570038"/>
          </a:xfrm>
        </p:spPr>
        <p:txBody>
          <a:bodyPr/>
          <a:lstStyle/>
          <a:p>
            <a:pPr eaLnBrk="1" hangingPunct="1"/>
            <a:r>
              <a:rPr lang="en-GB" sz="5400" b="1" u="sng" smtClean="0">
                <a:solidFill>
                  <a:srgbClr val="0000CC"/>
                </a:solidFill>
              </a:rPr>
              <a:t>Shipwrecked</a:t>
            </a:r>
            <a:endParaRPr lang="en-US" sz="5400" b="1" u="sng" smtClean="0">
              <a:solidFill>
                <a:srgbClr val="0000CC"/>
              </a:solidFill>
            </a:endParaRPr>
          </a:p>
        </p:txBody>
      </p:sp>
      <p:sp>
        <p:nvSpPr>
          <p:cNvPr id="7172" name="Content Placeholder 2"/>
          <p:cNvSpPr>
            <a:spLocks noGrp="1"/>
          </p:cNvSpPr>
          <p:nvPr>
            <p:ph idx="1"/>
          </p:nvPr>
        </p:nvSpPr>
        <p:spPr>
          <a:xfrm>
            <a:off x="179388" y="1773238"/>
            <a:ext cx="4608512" cy="4886325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GB" sz="2000" b="1" dirty="0" smtClean="0"/>
              <a:t>Complete these statements in your exercise book:</a:t>
            </a:r>
          </a:p>
          <a:p>
            <a:pPr marL="0" indent="0" eaLnBrk="1" hangingPunct="1">
              <a:buNone/>
            </a:pPr>
            <a:endParaRPr lang="en-GB" sz="2000" b="1" dirty="0"/>
          </a:p>
          <a:p>
            <a:pPr marL="0" indent="0" eaLnBrk="1" hangingPunct="1">
              <a:buNone/>
            </a:pPr>
            <a:r>
              <a:rPr lang="en-GB" sz="2000" b="1" dirty="0" smtClean="0"/>
              <a:t>The three items I would take with me are...................</a:t>
            </a:r>
          </a:p>
          <a:p>
            <a:pPr marL="0" indent="0" eaLnBrk="1" hangingPunct="1">
              <a:buNone/>
            </a:pPr>
            <a:r>
              <a:rPr lang="en-GB" sz="2000" b="1" dirty="0" smtClean="0"/>
              <a:t>I choose these items because.....</a:t>
            </a:r>
          </a:p>
          <a:p>
            <a:pPr eaLnBrk="1" hangingPunct="1"/>
            <a:endParaRPr lang="en-GB" sz="2000" b="1" dirty="0" smtClean="0"/>
          </a:p>
          <a:p>
            <a:pPr marL="0" indent="0" eaLnBrk="1" hangingPunct="1">
              <a:buNone/>
            </a:pPr>
            <a:r>
              <a:rPr lang="en-GB" sz="2000" b="1" dirty="0" smtClean="0"/>
              <a:t>What five things I would most like to find on the island when I arrive are............ </a:t>
            </a:r>
          </a:p>
          <a:p>
            <a:pPr marL="0" indent="0" eaLnBrk="1" hangingPunct="1">
              <a:buNone/>
            </a:pPr>
            <a:endParaRPr lang="en-GB" sz="2000" b="1" dirty="0" smtClean="0"/>
          </a:p>
          <a:p>
            <a:pPr marL="0" indent="0" eaLnBrk="1" hangingPunct="1">
              <a:buNone/>
            </a:pPr>
            <a:r>
              <a:rPr lang="en-GB" sz="2000" b="1" dirty="0" smtClean="0"/>
              <a:t>(You must then explain each item in turn)</a:t>
            </a:r>
          </a:p>
        </p:txBody>
      </p:sp>
      <p:pic>
        <p:nvPicPr>
          <p:cNvPr id="20484" name="Picture 4" descr="http://t3.gstatic.com/images?q=tbn:ANd9GcRb57J7o1zvKr-Gh3VmWXF2caH-fxtvYIzR6mEuf6JWS97hBD1GjxMAKX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5348" y="2420888"/>
            <a:ext cx="3039924" cy="28083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0486" name="Picture 6" descr="http://blog.weflyspitfires.com/wp-content/uploads/2010/02/desert_island_3d.jpg"/>
          <p:cNvPicPr>
            <a:picLocks noChangeAspect="1" noChangeArrowheads="1"/>
          </p:cNvPicPr>
          <p:nvPr/>
        </p:nvPicPr>
        <p:blipFill>
          <a:blip r:embed="rId5" cstate="print"/>
          <a:srcRect l="10631" t="23026" r="14951" b="7675"/>
          <a:stretch>
            <a:fillRect/>
          </a:stretch>
        </p:blipFill>
        <p:spPr bwMode="auto">
          <a:xfrm>
            <a:off x="250825" y="188913"/>
            <a:ext cx="1958975" cy="1368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 descr="http://blog.weflyspitfires.com/wp-content/uploads/2010/02/desert_island_3d.jpg"/>
          <p:cNvPicPr>
            <a:picLocks noChangeAspect="1" noChangeArrowheads="1"/>
          </p:cNvPicPr>
          <p:nvPr/>
        </p:nvPicPr>
        <p:blipFill>
          <a:blip r:embed="rId5" cstate="print"/>
          <a:srcRect l="10631" t="23026" r="14951" b="7675"/>
          <a:stretch>
            <a:fillRect/>
          </a:stretch>
        </p:blipFill>
        <p:spPr bwMode="auto">
          <a:xfrm>
            <a:off x="6875463" y="188913"/>
            <a:ext cx="1958975" cy="1368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0244" name="Picture 2" descr="http://t3.gstatic.com/images?q=tbn:ANd9GcR51-4FQVJCT4bycpJD-EN0EPlqgvTB24Vr41NZ7GGntTyKLqJF49B3KTT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323528" y="332656"/>
            <a:ext cx="4608512" cy="488632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GB" sz="2400" b="1" i="1" dirty="0" smtClean="0"/>
              <a:t>Shipwrecked!</a:t>
            </a:r>
          </a:p>
          <a:p>
            <a:pPr marL="0" indent="0">
              <a:buFont typeface="Arial" pitchFamily="34" charset="0"/>
              <a:buNone/>
            </a:pPr>
            <a:r>
              <a:rPr lang="en-GB" sz="2400" i="1" dirty="0" smtClean="0"/>
              <a:t>Write a short story about being shipwrecked alone on an island.</a:t>
            </a:r>
          </a:p>
          <a:p>
            <a:pPr marL="0" indent="0">
              <a:buFont typeface="Arial" pitchFamily="34" charset="0"/>
              <a:buNone/>
            </a:pPr>
            <a:endParaRPr lang="en-GB" sz="2400" i="1" dirty="0"/>
          </a:p>
          <a:p>
            <a:pPr marL="0" indent="0">
              <a:buFont typeface="Arial" pitchFamily="34" charset="0"/>
              <a:buNone/>
            </a:pPr>
            <a:r>
              <a:rPr lang="en-GB" sz="2400" i="1" dirty="0" smtClean="0"/>
              <a:t>Use this structure to help you: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i="1" dirty="0" smtClean="0"/>
              <a:t>Introduction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i="1" dirty="0" smtClean="0"/>
              <a:t>Build up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i="1" dirty="0" smtClean="0"/>
              <a:t>Crisis/dilemma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i="1" dirty="0" smtClean="0"/>
              <a:t>Solving the problem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i="1" smtClean="0"/>
              <a:t>Resolution</a:t>
            </a:r>
            <a:endParaRPr lang="en-GB" sz="24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176</Words>
  <Application>Microsoft Office PowerPoint</Application>
  <PresentationFormat>On-screen Show (4:3)</PresentationFormat>
  <Paragraphs>42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Arial Black</vt:lpstr>
      <vt:lpstr>Calibri</vt:lpstr>
      <vt:lpstr>Office Theme</vt:lpstr>
      <vt:lpstr>The Tempest</vt:lpstr>
      <vt:lpstr>Lesson 1: Shipwrecked</vt:lpstr>
      <vt:lpstr>Shipwrecked!</vt:lpstr>
      <vt:lpstr>Shipwrecked</vt:lpstr>
      <vt:lpstr>Shipwrecked</vt:lpstr>
      <vt:lpstr>PowerPoint Presentation</vt:lpstr>
    </vt:vector>
  </TitlesOfParts>
  <Company>Acer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Tempest</dc:title>
  <dc:creator>Valued Acer Customer</dc:creator>
  <cp:lastModifiedBy>Tina Richardon-Hignett</cp:lastModifiedBy>
  <cp:revision>4</cp:revision>
  <dcterms:created xsi:type="dcterms:W3CDTF">2012-01-24T08:30:40Z</dcterms:created>
  <dcterms:modified xsi:type="dcterms:W3CDTF">2021-07-26T14:32:40Z</dcterms:modified>
</cp:coreProperties>
</file>