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84F95-F4B3-4305-A9BD-12F7A387F5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857F08D-0050-45B6-A391-A142F663FA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701BF0-384E-45F9-A16F-11DEB83099C0}"/>
              </a:ext>
            </a:extLst>
          </p:cNvPr>
          <p:cNvSpPr>
            <a:spLocks noGrp="1"/>
          </p:cNvSpPr>
          <p:nvPr>
            <p:ph type="dt" sz="half" idx="10"/>
          </p:nvPr>
        </p:nvSpPr>
        <p:spPr/>
        <p:txBody>
          <a:bodyPr/>
          <a:lstStyle/>
          <a:p>
            <a:fld id="{756285BA-D436-4AAB-9C19-E3CE9C0E1CF0}" type="datetimeFigureOut">
              <a:rPr lang="en-GB" smtClean="0"/>
              <a:t>28/05/2021</a:t>
            </a:fld>
            <a:endParaRPr lang="en-GB"/>
          </a:p>
        </p:txBody>
      </p:sp>
      <p:sp>
        <p:nvSpPr>
          <p:cNvPr id="5" name="Footer Placeholder 4">
            <a:extLst>
              <a:ext uri="{FF2B5EF4-FFF2-40B4-BE49-F238E27FC236}">
                <a16:creationId xmlns:a16="http://schemas.microsoft.com/office/drawing/2014/main" id="{38931802-F5CD-4DBC-9CC4-A5AA528FD6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4BC20B-0BA6-4299-B1ED-7ADA0B162725}"/>
              </a:ext>
            </a:extLst>
          </p:cNvPr>
          <p:cNvSpPr>
            <a:spLocks noGrp="1"/>
          </p:cNvSpPr>
          <p:nvPr>
            <p:ph type="sldNum" sz="quarter" idx="12"/>
          </p:nvPr>
        </p:nvSpPr>
        <p:spPr/>
        <p:txBody>
          <a:bodyPr/>
          <a:lstStyle/>
          <a:p>
            <a:fld id="{DD61C6B7-1588-4946-9294-ABB8CEA18DB2}" type="slidenum">
              <a:rPr lang="en-GB" smtClean="0"/>
              <a:t>‹#›</a:t>
            </a:fld>
            <a:endParaRPr lang="en-GB"/>
          </a:p>
        </p:txBody>
      </p:sp>
    </p:spTree>
    <p:extLst>
      <p:ext uri="{BB962C8B-B14F-4D97-AF65-F5344CB8AC3E}">
        <p14:creationId xmlns:p14="http://schemas.microsoft.com/office/powerpoint/2010/main" val="699145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F8C6F-003D-4D88-A397-F2503C9C5F6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CB7C09-01FF-42C7-9DD0-E82C0CE869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6D0409-81DE-45A3-A147-BCD2FC85CBD1}"/>
              </a:ext>
            </a:extLst>
          </p:cNvPr>
          <p:cNvSpPr>
            <a:spLocks noGrp="1"/>
          </p:cNvSpPr>
          <p:nvPr>
            <p:ph type="dt" sz="half" idx="10"/>
          </p:nvPr>
        </p:nvSpPr>
        <p:spPr/>
        <p:txBody>
          <a:bodyPr/>
          <a:lstStyle/>
          <a:p>
            <a:fld id="{756285BA-D436-4AAB-9C19-E3CE9C0E1CF0}" type="datetimeFigureOut">
              <a:rPr lang="en-GB" smtClean="0"/>
              <a:t>28/05/2021</a:t>
            </a:fld>
            <a:endParaRPr lang="en-GB"/>
          </a:p>
        </p:txBody>
      </p:sp>
      <p:sp>
        <p:nvSpPr>
          <p:cNvPr id="5" name="Footer Placeholder 4">
            <a:extLst>
              <a:ext uri="{FF2B5EF4-FFF2-40B4-BE49-F238E27FC236}">
                <a16:creationId xmlns:a16="http://schemas.microsoft.com/office/drawing/2014/main" id="{6DA593D6-4D9E-4C9A-A5D5-BC6C1920E8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E54451-ADF4-4A3D-9D0A-B0E2A72B380F}"/>
              </a:ext>
            </a:extLst>
          </p:cNvPr>
          <p:cNvSpPr>
            <a:spLocks noGrp="1"/>
          </p:cNvSpPr>
          <p:nvPr>
            <p:ph type="sldNum" sz="quarter" idx="12"/>
          </p:nvPr>
        </p:nvSpPr>
        <p:spPr/>
        <p:txBody>
          <a:bodyPr/>
          <a:lstStyle/>
          <a:p>
            <a:fld id="{DD61C6B7-1588-4946-9294-ABB8CEA18DB2}" type="slidenum">
              <a:rPr lang="en-GB" smtClean="0"/>
              <a:t>‹#›</a:t>
            </a:fld>
            <a:endParaRPr lang="en-GB"/>
          </a:p>
        </p:txBody>
      </p:sp>
    </p:spTree>
    <p:extLst>
      <p:ext uri="{BB962C8B-B14F-4D97-AF65-F5344CB8AC3E}">
        <p14:creationId xmlns:p14="http://schemas.microsoft.com/office/powerpoint/2010/main" val="840455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D766BD-64F6-4CEA-BB4C-F9D8E32FAC7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62D755-7C4E-4921-9385-30D32D95A7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B918EA-99A3-4EE5-A4DB-DD581EECE20A}"/>
              </a:ext>
            </a:extLst>
          </p:cNvPr>
          <p:cNvSpPr>
            <a:spLocks noGrp="1"/>
          </p:cNvSpPr>
          <p:nvPr>
            <p:ph type="dt" sz="half" idx="10"/>
          </p:nvPr>
        </p:nvSpPr>
        <p:spPr/>
        <p:txBody>
          <a:bodyPr/>
          <a:lstStyle/>
          <a:p>
            <a:fld id="{756285BA-D436-4AAB-9C19-E3CE9C0E1CF0}" type="datetimeFigureOut">
              <a:rPr lang="en-GB" smtClean="0"/>
              <a:t>28/05/2021</a:t>
            </a:fld>
            <a:endParaRPr lang="en-GB"/>
          </a:p>
        </p:txBody>
      </p:sp>
      <p:sp>
        <p:nvSpPr>
          <p:cNvPr id="5" name="Footer Placeholder 4">
            <a:extLst>
              <a:ext uri="{FF2B5EF4-FFF2-40B4-BE49-F238E27FC236}">
                <a16:creationId xmlns:a16="http://schemas.microsoft.com/office/drawing/2014/main" id="{BCB53C27-5274-4749-8357-EA2DDBEDE9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D9BE19-E701-4B8E-996A-94EB7B42FB27}"/>
              </a:ext>
            </a:extLst>
          </p:cNvPr>
          <p:cNvSpPr>
            <a:spLocks noGrp="1"/>
          </p:cNvSpPr>
          <p:nvPr>
            <p:ph type="sldNum" sz="quarter" idx="12"/>
          </p:nvPr>
        </p:nvSpPr>
        <p:spPr/>
        <p:txBody>
          <a:bodyPr/>
          <a:lstStyle/>
          <a:p>
            <a:fld id="{DD61C6B7-1588-4946-9294-ABB8CEA18DB2}" type="slidenum">
              <a:rPr lang="en-GB" smtClean="0"/>
              <a:t>‹#›</a:t>
            </a:fld>
            <a:endParaRPr lang="en-GB"/>
          </a:p>
        </p:txBody>
      </p:sp>
    </p:spTree>
    <p:extLst>
      <p:ext uri="{BB962C8B-B14F-4D97-AF65-F5344CB8AC3E}">
        <p14:creationId xmlns:p14="http://schemas.microsoft.com/office/powerpoint/2010/main" val="3628976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0FB99-DEDC-4A14-A815-F1092CD8C4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E1D829-C481-448C-837A-7726E3661F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A9D0E3-2A8D-456F-8C81-C45C66C832F2}"/>
              </a:ext>
            </a:extLst>
          </p:cNvPr>
          <p:cNvSpPr>
            <a:spLocks noGrp="1"/>
          </p:cNvSpPr>
          <p:nvPr>
            <p:ph type="dt" sz="half" idx="10"/>
          </p:nvPr>
        </p:nvSpPr>
        <p:spPr/>
        <p:txBody>
          <a:bodyPr/>
          <a:lstStyle/>
          <a:p>
            <a:fld id="{756285BA-D436-4AAB-9C19-E3CE9C0E1CF0}" type="datetimeFigureOut">
              <a:rPr lang="en-GB" smtClean="0"/>
              <a:t>28/05/2021</a:t>
            </a:fld>
            <a:endParaRPr lang="en-GB"/>
          </a:p>
        </p:txBody>
      </p:sp>
      <p:sp>
        <p:nvSpPr>
          <p:cNvPr id="5" name="Footer Placeholder 4">
            <a:extLst>
              <a:ext uri="{FF2B5EF4-FFF2-40B4-BE49-F238E27FC236}">
                <a16:creationId xmlns:a16="http://schemas.microsoft.com/office/drawing/2014/main" id="{01E96080-A83A-4CA2-A7A5-9EC02B60CA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53BE42-F922-44CC-87FE-1147DA3D095B}"/>
              </a:ext>
            </a:extLst>
          </p:cNvPr>
          <p:cNvSpPr>
            <a:spLocks noGrp="1"/>
          </p:cNvSpPr>
          <p:nvPr>
            <p:ph type="sldNum" sz="quarter" idx="12"/>
          </p:nvPr>
        </p:nvSpPr>
        <p:spPr/>
        <p:txBody>
          <a:bodyPr/>
          <a:lstStyle/>
          <a:p>
            <a:fld id="{DD61C6B7-1588-4946-9294-ABB8CEA18DB2}" type="slidenum">
              <a:rPr lang="en-GB" smtClean="0"/>
              <a:t>‹#›</a:t>
            </a:fld>
            <a:endParaRPr lang="en-GB"/>
          </a:p>
        </p:txBody>
      </p:sp>
    </p:spTree>
    <p:extLst>
      <p:ext uri="{BB962C8B-B14F-4D97-AF65-F5344CB8AC3E}">
        <p14:creationId xmlns:p14="http://schemas.microsoft.com/office/powerpoint/2010/main" val="456349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32AA5-19B3-458A-9AAC-90D7544CB2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81A24E8-21C3-4FDD-A810-59BC5758BC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4F647C-CE1A-47E3-865A-E2E71BBE6E1A}"/>
              </a:ext>
            </a:extLst>
          </p:cNvPr>
          <p:cNvSpPr>
            <a:spLocks noGrp="1"/>
          </p:cNvSpPr>
          <p:nvPr>
            <p:ph type="dt" sz="half" idx="10"/>
          </p:nvPr>
        </p:nvSpPr>
        <p:spPr/>
        <p:txBody>
          <a:bodyPr/>
          <a:lstStyle/>
          <a:p>
            <a:fld id="{756285BA-D436-4AAB-9C19-E3CE9C0E1CF0}" type="datetimeFigureOut">
              <a:rPr lang="en-GB" smtClean="0"/>
              <a:t>28/05/2021</a:t>
            </a:fld>
            <a:endParaRPr lang="en-GB"/>
          </a:p>
        </p:txBody>
      </p:sp>
      <p:sp>
        <p:nvSpPr>
          <p:cNvPr id="5" name="Footer Placeholder 4">
            <a:extLst>
              <a:ext uri="{FF2B5EF4-FFF2-40B4-BE49-F238E27FC236}">
                <a16:creationId xmlns:a16="http://schemas.microsoft.com/office/drawing/2014/main" id="{23BC6D29-ABD7-4C6B-B790-09244CD078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CC779D-DC5C-40F0-8D89-A86C24D6D3F2}"/>
              </a:ext>
            </a:extLst>
          </p:cNvPr>
          <p:cNvSpPr>
            <a:spLocks noGrp="1"/>
          </p:cNvSpPr>
          <p:nvPr>
            <p:ph type="sldNum" sz="quarter" idx="12"/>
          </p:nvPr>
        </p:nvSpPr>
        <p:spPr/>
        <p:txBody>
          <a:bodyPr/>
          <a:lstStyle/>
          <a:p>
            <a:fld id="{DD61C6B7-1588-4946-9294-ABB8CEA18DB2}" type="slidenum">
              <a:rPr lang="en-GB" smtClean="0"/>
              <a:t>‹#›</a:t>
            </a:fld>
            <a:endParaRPr lang="en-GB"/>
          </a:p>
        </p:txBody>
      </p:sp>
    </p:spTree>
    <p:extLst>
      <p:ext uri="{BB962C8B-B14F-4D97-AF65-F5344CB8AC3E}">
        <p14:creationId xmlns:p14="http://schemas.microsoft.com/office/powerpoint/2010/main" val="1668314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67926-08EE-46F5-AE3E-375B17E75A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80F033-2D07-4593-8E6B-96A9FF97EA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5633472-2586-4430-8567-DE36C6FF43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1CFF23A-3556-41B0-9753-96AD07D8BE81}"/>
              </a:ext>
            </a:extLst>
          </p:cNvPr>
          <p:cNvSpPr>
            <a:spLocks noGrp="1"/>
          </p:cNvSpPr>
          <p:nvPr>
            <p:ph type="dt" sz="half" idx="10"/>
          </p:nvPr>
        </p:nvSpPr>
        <p:spPr/>
        <p:txBody>
          <a:bodyPr/>
          <a:lstStyle/>
          <a:p>
            <a:fld id="{756285BA-D436-4AAB-9C19-E3CE9C0E1CF0}" type="datetimeFigureOut">
              <a:rPr lang="en-GB" smtClean="0"/>
              <a:t>28/05/2021</a:t>
            </a:fld>
            <a:endParaRPr lang="en-GB"/>
          </a:p>
        </p:txBody>
      </p:sp>
      <p:sp>
        <p:nvSpPr>
          <p:cNvPr id="6" name="Footer Placeholder 5">
            <a:extLst>
              <a:ext uri="{FF2B5EF4-FFF2-40B4-BE49-F238E27FC236}">
                <a16:creationId xmlns:a16="http://schemas.microsoft.com/office/drawing/2014/main" id="{5023B9C8-7C42-47D9-A11E-D3EDA7E977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EA9038-7EE0-480F-B68C-0DA6D60B4410}"/>
              </a:ext>
            </a:extLst>
          </p:cNvPr>
          <p:cNvSpPr>
            <a:spLocks noGrp="1"/>
          </p:cNvSpPr>
          <p:nvPr>
            <p:ph type="sldNum" sz="quarter" idx="12"/>
          </p:nvPr>
        </p:nvSpPr>
        <p:spPr/>
        <p:txBody>
          <a:bodyPr/>
          <a:lstStyle/>
          <a:p>
            <a:fld id="{DD61C6B7-1588-4946-9294-ABB8CEA18DB2}" type="slidenum">
              <a:rPr lang="en-GB" smtClean="0"/>
              <a:t>‹#›</a:t>
            </a:fld>
            <a:endParaRPr lang="en-GB"/>
          </a:p>
        </p:txBody>
      </p:sp>
    </p:spTree>
    <p:extLst>
      <p:ext uri="{BB962C8B-B14F-4D97-AF65-F5344CB8AC3E}">
        <p14:creationId xmlns:p14="http://schemas.microsoft.com/office/powerpoint/2010/main" val="4381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95357-9D83-4237-BA77-9D6D84828A8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B5CE8D-E300-4F08-ADFD-7077F3282D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AE2AB4-70E2-4A1D-BA46-D2AC1194A0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F7B5166-35AE-4F62-85A1-A599784690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58D569-782D-4AF5-85B5-FA99443C03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78109B-9472-4814-9346-C1CF2030697F}"/>
              </a:ext>
            </a:extLst>
          </p:cNvPr>
          <p:cNvSpPr>
            <a:spLocks noGrp="1"/>
          </p:cNvSpPr>
          <p:nvPr>
            <p:ph type="dt" sz="half" idx="10"/>
          </p:nvPr>
        </p:nvSpPr>
        <p:spPr/>
        <p:txBody>
          <a:bodyPr/>
          <a:lstStyle/>
          <a:p>
            <a:fld id="{756285BA-D436-4AAB-9C19-E3CE9C0E1CF0}" type="datetimeFigureOut">
              <a:rPr lang="en-GB" smtClean="0"/>
              <a:t>28/05/2021</a:t>
            </a:fld>
            <a:endParaRPr lang="en-GB"/>
          </a:p>
        </p:txBody>
      </p:sp>
      <p:sp>
        <p:nvSpPr>
          <p:cNvPr id="8" name="Footer Placeholder 7">
            <a:extLst>
              <a:ext uri="{FF2B5EF4-FFF2-40B4-BE49-F238E27FC236}">
                <a16:creationId xmlns:a16="http://schemas.microsoft.com/office/drawing/2014/main" id="{872A37FB-7567-4E12-9969-7BF484C8A8A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CE7F0DF-12A9-4DBC-BA01-A0543FA63C4B}"/>
              </a:ext>
            </a:extLst>
          </p:cNvPr>
          <p:cNvSpPr>
            <a:spLocks noGrp="1"/>
          </p:cNvSpPr>
          <p:nvPr>
            <p:ph type="sldNum" sz="quarter" idx="12"/>
          </p:nvPr>
        </p:nvSpPr>
        <p:spPr/>
        <p:txBody>
          <a:bodyPr/>
          <a:lstStyle/>
          <a:p>
            <a:fld id="{DD61C6B7-1588-4946-9294-ABB8CEA18DB2}" type="slidenum">
              <a:rPr lang="en-GB" smtClean="0"/>
              <a:t>‹#›</a:t>
            </a:fld>
            <a:endParaRPr lang="en-GB"/>
          </a:p>
        </p:txBody>
      </p:sp>
    </p:spTree>
    <p:extLst>
      <p:ext uri="{BB962C8B-B14F-4D97-AF65-F5344CB8AC3E}">
        <p14:creationId xmlns:p14="http://schemas.microsoft.com/office/powerpoint/2010/main" val="133696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745F-3A4F-42F0-A699-30A22EDB613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AD98CDB-A180-43F0-8453-520E4AB738E0}"/>
              </a:ext>
            </a:extLst>
          </p:cNvPr>
          <p:cNvSpPr>
            <a:spLocks noGrp="1"/>
          </p:cNvSpPr>
          <p:nvPr>
            <p:ph type="dt" sz="half" idx="10"/>
          </p:nvPr>
        </p:nvSpPr>
        <p:spPr/>
        <p:txBody>
          <a:bodyPr/>
          <a:lstStyle/>
          <a:p>
            <a:fld id="{756285BA-D436-4AAB-9C19-E3CE9C0E1CF0}" type="datetimeFigureOut">
              <a:rPr lang="en-GB" smtClean="0"/>
              <a:t>28/05/2021</a:t>
            </a:fld>
            <a:endParaRPr lang="en-GB"/>
          </a:p>
        </p:txBody>
      </p:sp>
      <p:sp>
        <p:nvSpPr>
          <p:cNvPr id="4" name="Footer Placeholder 3">
            <a:extLst>
              <a:ext uri="{FF2B5EF4-FFF2-40B4-BE49-F238E27FC236}">
                <a16:creationId xmlns:a16="http://schemas.microsoft.com/office/drawing/2014/main" id="{E09EFCD2-CB23-40C9-BEE7-DEA868E3E38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4713173-D9F2-440F-B170-DC2277633845}"/>
              </a:ext>
            </a:extLst>
          </p:cNvPr>
          <p:cNvSpPr>
            <a:spLocks noGrp="1"/>
          </p:cNvSpPr>
          <p:nvPr>
            <p:ph type="sldNum" sz="quarter" idx="12"/>
          </p:nvPr>
        </p:nvSpPr>
        <p:spPr/>
        <p:txBody>
          <a:bodyPr/>
          <a:lstStyle/>
          <a:p>
            <a:fld id="{DD61C6B7-1588-4946-9294-ABB8CEA18DB2}" type="slidenum">
              <a:rPr lang="en-GB" smtClean="0"/>
              <a:t>‹#›</a:t>
            </a:fld>
            <a:endParaRPr lang="en-GB"/>
          </a:p>
        </p:txBody>
      </p:sp>
    </p:spTree>
    <p:extLst>
      <p:ext uri="{BB962C8B-B14F-4D97-AF65-F5344CB8AC3E}">
        <p14:creationId xmlns:p14="http://schemas.microsoft.com/office/powerpoint/2010/main" val="4122351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4C4D21-8350-4A38-AD9A-3F264E3754ED}"/>
              </a:ext>
            </a:extLst>
          </p:cNvPr>
          <p:cNvSpPr>
            <a:spLocks noGrp="1"/>
          </p:cNvSpPr>
          <p:nvPr>
            <p:ph type="dt" sz="half" idx="10"/>
          </p:nvPr>
        </p:nvSpPr>
        <p:spPr/>
        <p:txBody>
          <a:bodyPr/>
          <a:lstStyle/>
          <a:p>
            <a:fld id="{756285BA-D436-4AAB-9C19-E3CE9C0E1CF0}" type="datetimeFigureOut">
              <a:rPr lang="en-GB" smtClean="0"/>
              <a:t>28/05/2021</a:t>
            </a:fld>
            <a:endParaRPr lang="en-GB"/>
          </a:p>
        </p:txBody>
      </p:sp>
      <p:sp>
        <p:nvSpPr>
          <p:cNvPr id="3" name="Footer Placeholder 2">
            <a:extLst>
              <a:ext uri="{FF2B5EF4-FFF2-40B4-BE49-F238E27FC236}">
                <a16:creationId xmlns:a16="http://schemas.microsoft.com/office/drawing/2014/main" id="{A70E85F7-4DA4-44A2-8381-CF6E2E06D39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8F4F41C-23B5-4E27-B7BA-E31D56ECEC9E}"/>
              </a:ext>
            </a:extLst>
          </p:cNvPr>
          <p:cNvSpPr>
            <a:spLocks noGrp="1"/>
          </p:cNvSpPr>
          <p:nvPr>
            <p:ph type="sldNum" sz="quarter" idx="12"/>
          </p:nvPr>
        </p:nvSpPr>
        <p:spPr/>
        <p:txBody>
          <a:bodyPr/>
          <a:lstStyle/>
          <a:p>
            <a:fld id="{DD61C6B7-1588-4946-9294-ABB8CEA18DB2}" type="slidenum">
              <a:rPr lang="en-GB" smtClean="0"/>
              <a:t>‹#›</a:t>
            </a:fld>
            <a:endParaRPr lang="en-GB"/>
          </a:p>
        </p:txBody>
      </p:sp>
    </p:spTree>
    <p:extLst>
      <p:ext uri="{BB962C8B-B14F-4D97-AF65-F5344CB8AC3E}">
        <p14:creationId xmlns:p14="http://schemas.microsoft.com/office/powerpoint/2010/main" val="4256912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DF856-0682-4666-8163-6A21266E8E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996925-D25C-4E4A-9258-1588C98133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2CFA9-8E23-4E33-BD0C-D56A406AD1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E0749D-9753-47B7-99BD-3B0F7DAAEACE}"/>
              </a:ext>
            </a:extLst>
          </p:cNvPr>
          <p:cNvSpPr>
            <a:spLocks noGrp="1"/>
          </p:cNvSpPr>
          <p:nvPr>
            <p:ph type="dt" sz="half" idx="10"/>
          </p:nvPr>
        </p:nvSpPr>
        <p:spPr/>
        <p:txBody>
          <a:bodyPr/>
          <a:lstStyle/>
          <a:p>
            <a:fld id="{756285BA-D436-4AAB-9C19-E3CE9C0E1CF0}" type="datetimeFigureOut">
              <a:rPr lang="en-GB" smtClean="0"/>
              <a:t>28/05/2021</a:t>
            </a:fld>
            <a:endParaRPr lang="en-GB"/>
          </a:p>
        </p:txBody>
      </p:sp>
      <p:sp>
        <p:nvSpPr>
          <p:cNvPr id="6" name="Footer Placeholder 5">
            <a:extLst>
              <a:ext uri="{FF2B5EF4-FFF2-40B4-BE49-F238E27FC236}">
                <a16:creationId xmlns:a16="http://schemas.microsoft.com/office/drawing/2014/main" id="{66584852-9BD8-4E44-BBBA-8085098B3F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9638C4-1C3D-416D-86E0-F749A19AD71E}"/>
              </a:ext>
            </a:extLst>
          </p:cNvPr>
          <p:cNvSpPr>
            <a:spLocks noGrp="1"/>
          </p:cNvSpPr>
          <p:nvPr>
            <p:ph type="sldNum" sz="quarter" idx="12"/>
          </p:nvPr>
        </p:nvSpPr>
        <p:spPr/>
        <p:txBody>
          <a:bodyPr/>
          <a:lstStyle/>
          <a:p>
            <a:fld id="{DD61C6B7-1588-4946-9294-ABB8CEA18DB2}" type="slidenum">
              <a:rPr lang="en-GB" smtClean="0"/>
              <a:t>‹#›</a:t>
            </a:fld>
            <a:endParaRPr lang="en-GB"/>
          </a:p>
        </p:txBody>
      </p:sp>
    </p:spTree>
    <p:extLst>
      <p:ext uri="{BB962C8B-B14F-4D97-AF65-F5344CB8AC3E}">
        <p14:creationId xmlns:p14="http://schemas.microsoft.com/office/powerpoint/2010/main" val="1427403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932DB-5FE0-4F8D-BA3C-849B75023B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5BEBF62-D209-42EB-B668-635F2E7322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928C048-872F-46F6-A743-A28A118165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C237EA-97BE-45FD-A0DE-F7A35768D5F7}"/>
              </a:ext>
            </a:extLst>
          </p:cNvPr>
          <p:cNvSpPr>
            <a:spLocks noGrp="1"/>
          </p:cNvSpPr>
          <p:nvPr>
            <p:ph type="dt" sz="half" idx="10"/>
          </p:nvPr>
        </p:nvSpPr>
        <p:spPr/>
        <p:txBody>
          <a:bodyPr/>
          <a:lstStyle/>
          <a:p>
            <a:fld id="{756285BA-D436-4AAB-9C19-E3CE9C0E1CF0}" type="datetimeFigureOut">
              <a:rPr lang="en-GB" smtClean="0"/>
              <a:t>28/05/2021</a:t>
            </a:fld>
            <a:endParaRPr lang="en-GB"/>
          </a:p>
        </p:txBody>
      </p:sp>
      <p:sp>
        <p:nvSpPr>
          <p:cNvPr id="6" name="Footer Placeholder 5">
            <a:extLst>
              <a:ext uri="{FF2B5EF4-FFF2-40B4-BE49-F238E27FC236}">
                <a16:creationId xmlns:a16="http://schemas.microsoft.com/office/drawing/2014/main" id="{B2CB95F4-EE89-413F-9D14-9C203D5397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65245E-6AA5-445A-B571-4AFF2882B0D8}"/>
              </a:ext>
            </a:extLst>
          </p:cNvPr>
          <p:cNvSpPr>
            <a:spLocks noGrp="1"/>
          </p:cNvSpPr>
          <p:nvPr>
            <p:ph type="sldNum" sz="quarter" idx="12"/>
          </p:nvPr>
        </p:nvSpPr>
        <p:spPr/>
        <p:txBody>
          <a:bodyPr/>
          <a:lstStyle/>
          <a:p>
            <a:fld id="{DD61C6B7-1588-4946-9294-ABB8CEA18DB2}" type="slidenum">
              <a:rPr lang="en-GB" smtClean="0"/>
              <a:t>‹#›</a:t>
            </a:fld>
            <a:endParaRPr lang="en-GB"/>
          </a:p>
        </p:txBody>
      </p:sp>
    </p:spTree>
    <p:extLst>
      <p:ext uri="{BB962C8B-B14F-4D97-AF65-F5344CB8AC3E}">
        <p14:creationId xmlns:p14="http://schemas.microsoft.com/office/powerpoint/2010/main" val="1444830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16C750-C334-44C7-8F92-FC4DF07ECC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5FC941-BC52-4EEC-A2B5-E7C68B3792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63F898-3FB1-4461-9A03-06290B8B80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285BA-D436-4AAB-9C19-E3CE9C0E1CF0}" type="datetimeFigureOut">
              <a:rPr lang="en-GB" smtClean="0"/>
              <a:t>28/05/2021</a:t>
            </a:fld>
            <a:endParaRPr lang="en-GB"/>
          </a:p>
        </p:txBody>
      </p:sp>
      <p:sp>
        <p:nvSpPr>
          <p:cNvPr id="5" name="Footer Placeholder 4">
            <a:extLst>
              <a:ext uri="{FF2B5EF4-FFF2-40B4-BE49-F238E27FC236}">
                <a16:creationId xmlns:a16="http://schemas.microsoft.com/office/drawing/2014/main" id="{E2955893-C575-45FC-8901-6EB5E98016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5AC1B2F-A273-424A-B2A1-D4E0FF76DA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1C6B7-1588-4946-9294-ABB8CEA18DB2}" type="slidenum">
              <a:rPr lang="en-GB" smtClean="0"/>
              <a:t>‹#›</a:t>
            </a:fld>
            <a:endParaRPr lang="en-GB"/>
          </a:p>
        </p:txBody>
      </p:sp>
    </p:spTree>
    <p:extLst>
      <p:ext uri="{BB962C8B-B14F-4D97-AF65-F5344CB8AC3E}">
        <p14:creationId xmlns:p14="http://schemas.microsoft.com/office/powerpoint/2010/main" val="3494835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sec.olpsprimary@halton.gov.uk" TargetMode="External"/><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w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35DE9-ECC1-41FD-819C-D8D6D25F0FEA}"/>
              </a:ext>
            </a:extLst>
          </p:cNvPr>
          <p:cNvSpPr>
            <a:spLocks noGrp="1"/>
          </p:cNvSpPr>
          <p:nvPr>
            <p:ph type="ctrTitle"/>
          </p:nvPr>
        </p:nvSpPr>
        <p:spPr>
          <a:xfrm>
            <a:off x="4941535" y="640081"/>
            <a:ext cx="6610383" cy="3497021"/>
          </a:xfrm>
          <a:noFill/>
        </p:spPr>
        <p:txBody>
          <a:bodyPr>
            <a:normAutofit fontScale="90000"/>
          </a:bodyPr>
          <a:lstStyle/>
          <a:p>
            <a:r>
              <a:rPr lang="en-GB" sz="2900" b="0" i="0" u="none" strike="noStrike" baseline="0" dirty="0">
                <a:latin typeface="Comic Sans MS" panose="030F0702030302020204" pitchFamily="66" charset="0"/>
              </a:rPr>
              <a:t/>
            </a:r>
            <a:br>
              <a:rPr lang="en-GB" sz="2900" b="0" i="0" u="none" strike="noStrike" baseline="0" dirty="0">
                <a:latin typeface="Comic Sans MS" panose="030F0702030302020204" pitchFamily="66" charset="0"/>
              </a:rPr>
            </a:br>
            <a:r>
              <a:rPr lang="en-GB" sz="2900" b="0" i="0" u="none" strike="noStrike" baseline="0" dirty="0">
                <a:latin typeface="Arial" panose="020B0604020202020204" pitchFamily="34" charset="0"/>
                <a:cs typeface="Arial" panose="020B0604020202020204" pitchFamily="34" charset="0"/>
              </a:rPr>
              <a:t> </a:t>
            </a:r>
            <a:r>
              <a:rPr lang="en-GB" sz="3600" b="1" i="0" u="none" strike="noStrike" baseline="0" dirty="0">
                <a:solidFill>
                  <a:schemeClr val="accent1">
                    <a:lumMod val="75000"/>
                  </a:schemeClr>
                </a:solidFill>
                <a:latin typeface="Arial" panose="020B0604020202020204" pitchFamily="34" charset="0"/>
                <a:cs typeface="Arial" panose="020B0604020202020204" pitchFamily="34" charset="0"/>
              </a:rPr>
              <a:t>RSHE 2020-2021 </a:t>
            </a:r>
            <a:r>
              <a:rPr lang="en-GB" sz="3600" b="1" i="0" u="none" strike="noStrike" baseline="0" dirty="0">
                <a:latin typeface="Arial" panose="020B0604020202020204" pitchFamily="34" charset="0"/>
                <a:cs typeface="Arial" panose="020B0604020202020204" pitchFamily="34" charset="0"/>
              </a:rPr>
              <a:t/>
            </a:r>
            <a:br>
              <a:rPr lang="en-GB" sz="3600" b="1" i="0" u="none" strike="noStrike" baseline="0" dirty="0">
                <a:latin typeface="Arial" panose="020B0604020202020204" pitchFamily="34" charset="0"/>
                <a:cs typeface="Arial" panose="020B0604020202020204" pitchFamily="34" charset="0"/>
              </a:rPr>
            </a:br>
            <a:r>
              <a:rPr lang="en-GB" sz="3600" b="0" i="0" u="none" strike="noStrike" baseline="0" dirty="0">
                <a:latin typeface="Arial" panose="020B0604020202020204" pitchFamily="34" charset="0"/>
                <a:cs typeface="Arial" panose="020B0604020202020204" pitchFamily="34" charset="0"/>
              </a:rPr>
              <a:t/>
            </a:r>
            <a:br>
              <a:rPr lang="en-GB" sz="3600" b="0" i="0" u="none" strike="noStrike" baseline="0"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Our Lady of Perpetual Succour </a:t>
            </a:r>
            <a:r>
              <a:rPr lang="en-GB" sz="3600" b="1" i="0" u="none" strike="noStrike" baseline="0" dirty="0">
                <a:latin typeface="Arial" panose="020B0604020202020204" pitchFamily="34" charset="0"/>
                <a:cs typeface="Arial" panose="020B0604020202020204" pitchFamily="34" charset="0"/>
              </a:rPr>
              <a:t>Catholic Primary School </a:t>
            </a:r>
            <a:r>
              <a:rPr lang="en-GB" sz="3600" b="0" i="0" u="none" strike="noStrike" baseline="0" dirty="0">
                <a:latin typeface="Arial" panose="020B0604020202020204" pitchFamily="34" charset="0"/>
                <a:cs typeface="Arial" panose="020B0604020202020204" pitchFamily="34" charset="0"/>
              </a:rPr>
              <a:t/>
            </a:r>
            <a:br>
              <a:rPr lang="en-GB" sz="3600" b="0" i="0" u="none" strike="noStrike" baseline="0" dirty="0">
                <a:latin typeface="Arial" panose="020B0604020202020204" pitchFamily="34" charset="0"/>
                <a:cs typeface="Arial" panose="020B0604020202020204" pitchFamily="34" charset="0"/>
              </a:rPr>
            </a:br>
            <a:r>
              <a:rPr lang="en-GB" sz="3600" b="1" i="0" u="none" strike="noStrike" baseline="0" dirty="0">
                <a:latin typeface="Arial" panose="020B0604020202020204" pitchFamily="34" charset="0"/>
                <a:cs typeface="Arial" panose="020B0604020202020204" pitchFamily="34" charset="0"/>
              </a:rPr>
              <a:t>Relationship, Sex and Health Education (RSHE)</a:t>
            </a:r>
            <a:r>
              <a:rPr lang="en-GB" sz="2900" b="1" i="0" u="none" strike="noStrike" baseline="0" dirty="0">
                <a:latin typeface="Arial" panose="020B0604020202020204" pitchFamily="34" charset="0"/>
                <a:cs typeface="Arial" panose="020B0604020202020204" pitchFamily="34" charset="0"/>
              </a:rPr>
              <a:t/>
            </a:r>
            <a:br>
              <a:rPr lang="en-GB" sz="2900" b="1" i="0" u="none" strike="noStrike" baseline="0" dirty="0">
                <a:latin typeface="Arial" panose="020B0604020202020204" pitchFamily="34" charset="0"/>
                <a:cs typeface="Arial" panose="020B0604020202020204" pitchFamily="34" charset="0"/>
              </a:rPr>
            </a:br>
            <a:r>
              <a:rPr lang="en-GB" sz="2900" b="0" i="0" u="none" strike="noStrike" baseline="0" dirty="0">
                <a:latin typeface="Comic Sans MS" panose="030F0702030302020204" pitchFamily="66" charset="0"/>
              </a:rPr>
              <a:t/>
            </a:r>
            <a:br>
              <a:rPr lang="en-GB" sz="2900" b="0" i="0" u="none" strike="noStrike" baseline="0" dirty="0">
                <a:latin typeface="Comic Sans MS" panose="030F0702030302020204" pitchFamily="66" charset="0"/>
              </a:rPr>
            </a:br>
            <a:endParaRPr lang="en-GB" sz="2900" dirty="0"/>
          </a:p>
        </p:txBody>
      </p:sp>
      <p:sp>
        <p:nvSpPr>
          <p:cNvPr id="3" name="Subtitle 2">
            <a:extLst>
              <a:ext uri="{FF2B5EF4-FFF2-40B4-BE49-F238E27FC236}">
                <a16:creationId xmlns:a16="http://schemas.microsoft.com/office/drawing/2014/main" id="{8D4119DB-9F94-4899-A07B-6FBC0B901B00}"/>
              </a:ext>
            </a:extLst>
          </p:cNvPr>
          <p:cNvSpPr>
            <a:spLocks noGrp="1"/>
          </p:cNvSpPr>
          <p:nvPr>
            <p:ph type="subTitle" idx="1"/>
          </p:nvPr>
        </p:nvSpPr>
        <p:spPr>
          <a:xfrm>
            <a:off x="4949759" y="4393579"/>
            <a:ext cx="6602159" cy="1824341"/>
          </a:xfrm>
          <a:noFill/>
        </p:spPr>
        <p:txBody>
          <a:bodyPr>
            <a:normAutofit/>
          </a:bodyPr>
          <a:lstStyle/>
          <a:p>
            <a:pPr algn="l"/>
            <a:r>
              <a:rPr lang="en-GB" sz="4000" b="1" i="1" u="none" strike="noStrike" baseline="0" dirty="0">
                <a:solidFill>
                  <a:schemeClr val="accent1">
                    <a:lumMod val="75000"/>
                  </a:schemeClr>
                </a:solidFill>
                <a:latin typeface="Arial" panose="020B0604020202020204" pitchFamily="34" charset="0"/>
                <a:cs typeface="Arial" panose="020B0604020202020204" pitchFamily="34" charset="0"/>
              </a:rPr>
              <a:t>A Presentation for Parents</a:t>
            </a:r>
            <a:endParaRPr lang="en-GB" sz="4000" b="1" dirty="0">
              <a:solidFill>
                <a:schemeClr val="accent1">
                  <a:lumMod val="75000"/>
                </a:schemeClr>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707744A9-B1DD-4F76-B3B2-02A51E6DF4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ounded Rectangle 28">
            <a:extLst>
              <a:ext uri="{FF2B5EF4-FFF2-40B4-BE49-F238E27FC236}">
                <a16:creationId xmlns:a16="http://schemas.microsoft.com/office/drawing/2014/main" id="{09F52C97-D8A0-4C58-9D04-B8733EE38B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036" y="644333"/>
            <a:ext cx="3343935" cy="556933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F8B4928-BDB6-4735-82FD-13587D3E8C70}"/>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809243" y="972710"/>
            <a:ext cx="3017520" cy="4912580"/>
          </a:xfrm>
          <a:prstGeom prst="rect">
            <a:avLst/>
          </a:prstGeom>
          <a:noFill/>
          <a:effectLst/>
        </p:spPr>
      </p:pic>
    </p:spTree>
    <p:extLst>
      <p:ext uri="{BB962C8B-B14F-4D97-AF65-F5344CB8AC3E}">
        <p14:creationId xmlns:p14="http://schemas.microsoft.com/office/powerpoint/2010/main" val="3219106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E20FA99-AAAC-4AF3-9FAE-707420324F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ounded Rectangle 9">
            <a:extLst>
              <a:ext uri="{FF2B5EF4-FFF2-40B4-BE49-F238E27FC236}">
                <a16:creationId xmlns:a16="http://schemas.microsoft.com/office/drawing/2014/main" id="{9573BE85-6043-4C3A-A7DD-483A0A5FB7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E871869-4356-4C57-AA0C-12C501414AAF}"/>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761364" y="894760"/>
            <a:ext cx="3113280" cy="5068480"/>
          </a:xfrm>
          <a:prstGeom prst="rect">
            <a:avLst/>
          </a:prstGeom>
          <a:noFill/>
          <a:effectLst/>
        </p:spPr>
      </p:pic>
      <p:sp>
        <p:nvSpPr>
          <p:cNvPr id="3" name="Content Placeholder 2">
            <a:extLst>
              <a:ext uri="{FF2B5EF4-FFF2-40B4-BE49-F238E27FC236}">
                <a16:creationId xmlns:a16="http://schemas.microsoft.com/office/drawing/2014/main" id="{F351FDDB-CB7C-47D8-805A-F370F9223F2D}"/>
              </a:ext>
            </a:extLst>
          </p:cNvPr>
          <p:cNvSpPr>
            <a:spLocks noGrp="1"/>
          </p:cNvSpPr>
          <p:nvPr>
            <p:ph idx="1"/>
          </p:nvPr>
        </p:nvSpPr>
        <p:spPr>
          <a:xfrm>
            <a:off x="5120640" y="985520"/>
            <a:ext cx="6422848" cy="5394960"/>
          </a:xfrm>
        </p:spPr>
        <p:txBody>
          <a:bodyPr>
            <a:normAutofit/>
          </a:bodyPr>
          <a:lstStyle/>
          <a:p>
            <a:endParaRPr lang="en-GB" sz="2400" b="0" i="0" u="none" strike="noStrike" baseline="0" dirty="0">
              <a:latin typeface="Comic Sans MS" panose="030F0702030302020204" pitchFamily="66" charset="0"/>
            </a:endParaRPr>
          </a:p>
          <a:p>
            <a:r>
              <a:rPr lang="en-GB" sz="2400" b="0" i="0" u="none" strike="noStrike" baseline="0" dirty="0">
                <a:latin typeface="Arial" panose="020B0604020202020204" pitchFamily="34" charset="0"/>
                <a:cs typeface="Arial" panose="020B0604020202020204" pitchFamily="34" charset="0"/>
              </a:rPr>
              <a:t>RSHE is the life long learning about physical, moral and emotional development</a:t>
            </a:r>
            <a:r>
              <a:rPr lang="en-GB" sz="2400" b="0" i="0" u="none" strike="noStrike" baseline="0" dirty="0" smtClean="0">
                <a:latin typeface="Arial" panose="020B0604020202020204" pitchFamily="34" charset="0"/>
                <a:cs typeface="Arial" panose="020B0604020202020204" pitchFamily="34" charset="0"/>
              </a:rPr>
              <a:t>.</a:t>
            </a:r>
          </a:p>
          <a:p>
            <a:pPr marL="0" indent="0">
              <a:buNone/>
            </a:pPr>
            <a:r>
              <a:rPr lang="en-GB" sz="2400" b="0" i="0" u="none" strike="noStrike" baseline="0" dirty="0" smtClean="0">
                <a:latin typeface="Arial" panose="020B0604020202020204" pitchFamily="34" charset="0"/>
                <a:cs typeface="Arial" panose="020B0604020202020204" pitchFamily="34" charset="0"/>
              </a:rPr>
              <a:t> </a:t>
            </a:r>
            <a:endParaRPr lang="en-GB" sz="2400" b="0" i="0" u="none" strike="noStrike" baseline="0" dirty="0">
              <a:latin typeface="Arial" panose="020B0604020202020204" pitchFamily="34" charset="0"/>
              <a:cs typeface="Arial" panose="020B0604020202020204" pitchFamily="34" charset="0"/>
            </a:endParaRPr>
          </a:p>
          <a:p>
            <a:r>
              <a:rPr lang="en-GB" sz="2400" b="0" i="0" u="none" strike="noStrike" baseline="0" dirty="0">
                <a:latin typeface="Arial" panose="020B0604020202020204" pitchFamily="34" charset="0"/>
                <a:cs typeface="Arial" panose="020B0604020202020204" pitchFamily="34" charset="0"/>
              </a:rPr>
              <a:t>It is the understanding of the importance of marriage for family life, stable and loving relationships, respect, love and care. </a:t>
            </a:r>
            <a:endParaRPr lang="en-GB" sz="2400" b="0" i="0" u="none" strike="noStrike" baseline="0" dirty="0" smtClean="0">
              <a:latin typeface="Arial" panose="020B0604020202020204" pitchFamily="34" charset="0"/>
              <a:cs typeface="Arial" panose="020B0604020202020204" pitchFamily="34" charset="0"/>
            </a:endParaRPr>
          </a:p>
          <a:p>
            <a:pPr marL="0" indent="0">
              <a:buNone/>
            </a:pPr>
            <a:endParaRPr lang="en-GB" sz="2400" b="0" i="0" u="none" strike="noStrike" baseline="0" dirty="0">
              <a:latin typeface="Arial" panose="020B0604020202020204" pitchFamily="34" charset="0"/>
              <a:cs typeface="Arial" panose="020B0604020202020204" pitchFamily="34" charset="0"/>
            </a:endParaRPr>
          </a:p>
          <a:p>
            <a:r>
              <a:rPr lang="en-GB" sz="2400" b="0" i="0" u="none" strike="noStrike" baseline="0" dirty="0">
                <a:latin typeface="Arial" panose="020B0604020202020204" pitchFamily="34" charset="0"/>
                <a:cs typeface="Arial" panose="020B0604020202020204" pitchFamily="34" charset="0"/>
              </a:rPr>
              <a:t>It is also about the teaching of the creation of new life.</a:t>
            </a:r>
          </a:p>
          <a:p>
            <a:endParaRPr lang="en-GB" sz="2000" dirty="0"/>
          </a:p>
        </p:txBody>
      </p:sp>
    </p:spTree>
    <p:extLst>
      <p:ext uri="{BB962C8B-B14F-4D97-AF65-F5344CB8AC3E}">
        <p14:creationId xmlns:p14="http://schemas.microsoft.com/office/powerpoint/2010/main" val="2305468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E3E48-40F1-437E-9593-217E1320E95E}"/>
              </a:ext>
            </a:extLst>
          </p:cNvPr>
          <p:cNvSpPr>
            <a:spLocks noGrp="1"/>
          </p:cNvSpPr>
          <p:nvPr>
            <p:ph type="title"/>
          </p:nvPr>
        </p:nvSpPr>
        <p:spPr>
          <a:xfrm>
            <a:off x="5214579" y="629266"/>
            <a:ext cx="6422849" cy="1676603"/>
          </a:xfrm>
        </p:spPr>
        <p:txBody>
          <a:bodyPr>
            <a:normAutofit/>
          </a:bodyPr>
          <a:lstStyle/>
          <a:p>
            <a:r>
              <a:rPr lang="en-GB" b="1" i="0" u="none" strike="noStrike" baseline="0" dirty="0">
                <a:solidFill>
                  <a:schemeClr val="accent1">
                    <a:lumMod val="75000"/>
                  </a:schemeClr>
                </a:solidFill>
                <a:latin typeface="Arial" panose="020B0604020202020204" pitchFamily="34" charset="0"/>
                <a:cs typeface="Arial" panose="020B0604020202020204" pitchFamily="34" charset="0"/>
              </a:rPr>
              <a:t>RSHE at Our Lady’s</a:t>
            </a:r>
            <a:r>
              <a:rPr lang="en-GB" b="0" i="0" u="none" strike="noStrike" baseline="0" dirty="0">
                <a:latin typeface="Arial" panose="020B0604020202020204" pitchFamily="34" charset="0"/>
                <a:cs typeface="Arial" panose="020B0604020202020204" pitchFamily="34" charset="0"/>
              </a:rPr>
              <a:t/>
            </a:r>
            <a:br>
              <a:rPr lang="en-GB" b="0" i="0" u="none" strike="noStrike" baseline="0"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8E20FA99-AAAC-4AF3-9FAE-707420324F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9">
            <a:extLst>
              <a:ext uri="{FF2B5EF4-FFF2-40B4-BE49-F238E27FC236}">
                <a16:creationId xmlns:a16="http://schemas.microsoft.com/office/drawing/2014/main" id="{9573BE85-6043-4C3A-A7DD-483A0A5FB7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1D7E542-1DBC-4A43-BF74-51A1D1CF7283}"/>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761364" y="894760"/>
            <a:ext cx="3113280" cy="5068480"/>
          </a:xfrm>
          <a:prstGeom prst="rect">
            <a:avLst/>
          </a:prstGeom>
          <a:noFill/>
          <a:effectLst/>
        </p:spPr>
      </p:pic>
      <p:sp>
        <p:nvSpPr>
          <p:cNvPr id="3" name="Content Placeholder 2">
            <a:extLst>
              <a:ext uri="{FF2B5EF4-FFF2-40B4-BE49-F238E27FC236}">
                <a16:creationId xmlns:a16="http://schemas.microsoft.com/office/drawing/2014/main" id="{0D2214BF-9F99-4842-B2D9-26B1FAE35783}"/>
              </a:ext>
            </a:extLst>
          </p:cNvPr>
          <p:cNvSpPr>
            <a:spLocks noGrp="1"/>
          </p:cNvSpPr>
          <p:nvPr>
            <p:ph idx="1"/>
          </p:nvPr>
        </p:nvSpPr>
        <p:spPr>
          <a:xfrm>
            <a:off x="5214581" y="1534160"/>
            <a:ext cx="6422848" cy="4689659"/>
          </a:xfrm>
        </p:spPr>
        <p:txBody>
          <a:bodyPr>
            <a:normAutofit lnSpcReduction="10000"/>
          </a:bodyPr>
          <a:lstStyle/>
          <a:p>
            <a:r>
              <a:rPr lang="en-GB" sz="2400" b="0" i="0" u="none" strike="noStrike" baseline="0" dirty="0">
                <a:latin typeface="Arial" panose="020B0604020202020204" pitchFamily="34" charset="0"/>
                <a:cs typeface="Arial" panose="020B0604020202020204" pitchFamily="34" charset="0"/>
              </a:rPr>
              <a:t>RSHE forms a part of the PSHE, RE and Science Curriculum</a:t>
            </a:r>
          </a:p>
          <a:p>
            <a:r>
              <a:rPr lang="en-GB" sz="2400" b="0" i="0" u="none" strike="noStrike" baseline="0" dirty="0">
                <a:latin typeface="Arial" panose="020B0604020202020204" pitchFamily="34" charset="0"/>
                <a:cs typeface="Arial" panose="020B0604020202020204" pitchFamily="34" charset="0"/>
              </a:rPr>
              <a:t>Science, PSHE, RE and RSHE will have overlapping areas</a:t>
            </a:r>
          </a:p>
          <a:p>
            <a:r>
              <a:rPr lang="en-GB" sz="2400" b="0" i="0" u="none" strike="noStrike" baseline="0" dirty="0">
                <a:latin typeface="Arial" panose="020B0604020202020204" pitchFamily="34" charset="0"/>
                <a:cs typeface="Arial" panose="020B0604020202020204" pitchFamily="34" charset="0"/>
              </a:rPr>
              <a:t>Our </a:t>
            </a:r>
            <a:r>
              <a:rPr lang="en-GB" sz="2400" dirty="0" smtClean="0">
                <a:latin typeface="Arial" panose="020B0604020202020204" pitchFamily="34" charset="0"/>
                <a:cs typeface="Arial" panose="020B0604020202020204" pitchFamily="34" charset="0"/>
              </a:rPr>
              <a:t>key </a:t>
            </a:r>
            <a:r>
              <a:rPr lang="en-GB" sz="2400" dirty="0">
                <a:latin typeface="Arial" panose="020B0604020202020204" pitchFamily="34" charset="0"/>
                <a:cs typeface="Arial" panose="020B0604020202020204" pitchFamily="34" charset="0"/>
              </a:rPr>
              <a:t>objective is the well-being of the child</a:t>
            </a:r>
          </a:p>
          <a:p>
            <a:r>
              <a:rPr lang="en-GB" sz="2400" dirty="0">
                <a:latin typeface="Arial" panose="020B0604020202020204" pitchFamily="34" charset="0"/>
                <a:cs typeface="Arial" panose="020B0604020202020204" pitchFamily="34" charset="0"/>
              </a:rPr>
              <a:t>Parents have the right to withdraw their children from elements of RSHE education</a:t>
            </a:r>
          </a:p>
          <a:p>
            <a:r>
              <a:rPr lang="en-GB" sz="2400" dirty="0">
                <a:latin typeface="Arial" panose="020B0604020202020204" pitchFamily="34" charset="0"/>
                <a:cs typeface="Arial" panose="020B0604020202020204" pitchFamily="34" charset="0"/>
              </a:rPr>
              <a:t>We believe parents are the prime educators of their children</a:t>
            </a:r>
          </a:p>
          <a:p>
            <a:r>
              <a:rPr lang="en-GB" sz="2400" dirty="0">
                <a:latin typeface="Arial" panose="020B0604020202020204" pitchFamily="34" charset="0"/>
                <a:cs typeface="Arial" panose="020B0604020202020204" pitchFamily="34" charset="0"/>
              </a:rPr>
              <a:t>The school, church and family will work </a:t>
            </a:r>
            <a:r>
              <a:rPr lang="en-GB" sz="2400" dirty="0" smtClean="0">
                <a:latin typeface="Arial" panose="020B0604020202020204" pitchFamily="34" charset="0"/>
                <a:cs typeface="Arial" panose="020B0604020202020204" pitchFamily="34" charset="0"/>
              </a:rPr>
              <a:t>together; our role as a </a:t>
            </a:r>
            <a:r>
              <a:rPr lang="en-GB" sz="2400" dirty="0" smtClean="0">
                <a:latin typeface="Arial" panose="020B0604020202020204" pitchFamily="34" charset="0"/>
                <a:cs typeface="Arial" panose="020B0604020202020204" pitchFamily="34" charset="0"/>
              </a:rPr>
              <a:t>school is to support </a:t>
            </a:r>
            <a:r>
              <a:rPr lang="en-GB" sz="2400" dirty="0" smtClean="0">
                <a:latin typeface="Arial" panose="020B0604020202020204" pitchFamily="34" charset="0"/>
                <a:cs typeface="Arial" panose="020B0604020202020204" pitchFamily="34" charset="0"/>
              </a:rPr>
              <a:t>you </a:t>
            </a:r>
            <a:r>
              <a:rPr lang="en-GB" sz="2400" dirty="0">
                <a:latin typeface="Arial" panose="020B0604020202020204" pitchFamily="34" charset="0"/>
                <a:cs typeface="Arial" panose="020B0604020202020204" pitchFamily="34" charset="0"/>
              </a:rPr>
              <a:t>and not to </a:t>
            </a:r>
            <a:r>
              <a:rPr lang="en-GB" sz="2400" b="0" i="0" u="none" strike="noStrike" baseline="0" dirty="0">
                <a:latin typeface="Arial" panose="020B0604020202020204" pitchFamily="34" charset="0"/>
                <a:cs typeface="Arial" panose="020B0604020202020204" pitchFamily="34" charset="0"/>
              </a:rPr>
              <a:t>replace </a:t>
            </a:r>
            <a:r>
              <a:rPr lang="en-GB" sz="2400" b="0" i="0" u="none" strike="noStrike" baseline="0" dirty="0" smtClean="0">
                <a:latin typeface="Arial" panose="020B0604020202020204" pitchFamily="34" charset="0"/>
                <a:cs typeface="Arial" panose="020B0604020202020204" pitchFamily="34" charset="0"/>
              </a:rPr>
              <a:t>you.</a:t>
            </a:r>
            <a:endParaRPr lang="en-GB" sz="2400" b="0" i="0" u="none" strike="noStrike" baseline="0" dirty="0">
              <a:latin typeface="Arial" panose="020B0604020202020204" pitchFamily="34" charset="0"/>
              <a:cs typeface="Arial" panose="020B0604020202020204" pitchFamily="34" charset="0"/>
            </a:endParaRPr>
          </a:p>
          <a:p>
            <a:endParaRPr lang="en-GB" sz="1700" dirty="0"/>
          </a:p>
        </p:txBody>
      </p:sp>
    </p:spTree>
    <p:extLst>
      <p:ext uri="{BB962C8B-B14F-4D97-AF65-F5344CB8AC3E}">
        <p14:creationId xmlns:p14="http://schemas.microsoft.com/office/powerpoint/2010/main" val="2365543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F4FC1-26B6-4986-B552-3C7227A48A6C}"/>
              </a:ext>
            </a:extLst>
          </p:cNvPr>
          <p:cNvSpPr>
            <a:spLocks noGrp="1"/>
          </p:cNvSpPr>
          <p:nvPr>
            <p:ph type="title"/>
          </p:nvPr>
        </p:nvSpPr>
        <p:spPr>
          <a:xfrm>
            <a:off x="5214579" y="629266"/>
            <a:ext cx="6422849" cy="1676603"/>
          </a:xfrm>
        </p:spPr>
        <p:txBody>
          <a:bodyPr>
            <a:normAutofit fontScale="90000"/>
          </a:bodyPr>
          <a:lstStyle/>
          <a:p>
            <a:r>
              <a:rPr lang="en-GB" sz="2800" b="1" i="0" u="none" strike="noStrike" baseline="0" dirty="0">
                <a:latin typeface="Comic Sans MS" panose="030F0702030302020204" pitchFamily="66" charset="0"/>
              </a:rPr>
              <a:t/>
            </a:r>
            <a:br>
              <a:rPr lang="en-GB" sz="2800" b="1" i="0" u="none" strike="noStrike" baseline="0" dirty="0">
                <a:latin typeface="Comic Sans MS" panose="030F0702030302020204" pitchFamily="66" charset="0"/>
              </a:rPr>
            </a:br>
            <a:r>
              <a:rPr lang="en-GB" sz="2800" b="1" i="0" u="none" strike="noStrike" baseline="0" dirty="0">
                <a:latin typeface="Comic Sans MS" panose="030F0702030302020204" pitchFamily="66" charset="0"/>
              </a:rPr>
              <a:t/>
            </a:r>
            <a:br>
              <a:rPr lang="en-GB" sz="2800" b="1" i="0" u="none" strike="noStrike" baseline="0" dirty="0">
                <a:latin typeface="Comic Sans MS" panose="030F0702030302020204" pitchFamily="66" charset="0"/>
              </a:rPr>
            </a:br>
            <a:r>
              <a:rPr lang="en-GB" sz="4000" i="0" u="none" strike="noStrike" baseline="0" dirty="0">
                <a:solidFill>
                  <a:schemeClr val="accent1">
                    <a:lumMod val="75000"/>
                  </a:schemeClr>
                </a:solidFill>
                <a:latin typeface="Arial" panose="020B0604020202020204" pitchFamily="34" charset="0"/>
                <a:cs typeface="Arial" panose="020B0604020202020204" pitchFamily="34" charset="0"/>
              </a:rPr>
              <a:t>A Journey in Love</a:t>
            </a:r>
            <a:r>
              <a:rPr lang="en-GB" sz="2800" b="0" i="0" u="none" strike="noStrike" baseline="0" dirty="0">
                <a:latin typeface="Arial" panose="020B0604020202020204" pitchFamily="34" charset="0"/>
                <a:cs typeface="Arial" panose="020B0604020202020204" pitchFamily="34" charset="0"/>
              </a:rPr>
              <a:t/>
            </a:r>
            <a:br>
              <a:rPr lang="en-GB" sz="2800" b="0" i="0" u="none" strike="noStrike" baseline="0" dirty="0">
                <a:latin typeface="Arial" panose="020B0604020202020204" pitchFamily="34" charset="0"/>
                <a:cs typeface="Arial" panose="020B0604020202020204" pitchFamily="34" charset="0"/>
              </a:rPr>
            </a:br>
            <a:endParaRPr lang="en-GB" sz="2800"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8E20FA99-AAAC-4AF3-9FAE-707420324F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9">
            <a:extLst>
              <a:ext uri="{FF2B5EF4-FFF2-40B4-BE49-F238E27FC236}">
                <a16:creationId xmlns:a16="http://schemas.microsoft.com/office/drawing/2014/main" id="{9573BE85-6043-4C3A-A7DD-483A0A5FB7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0C59047-91F2-4BCD-8222-6DF194CFFAED}"/>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761364" y="894760"/>
            <a:ext cx="3113280" cy="5068480"/>
          </a:xfrm>
          <a:prstGeom prst="rect">
            <a:avLst/>
          </a:prstGeom>
          <a:noFill/>
          <a:effectLst/>
        </p:spPr>
      </p:pic>
      <p:sp>
        <p:nvSpPr>
          <p:cNvPr id="3" name="Content Placeholder 2">
            <a:extLst>
              <a:ext uri="{FF2B5EF4-FFF2-40B4-BE49-F238E27FC236}">
                <a16:creationId xmlns:a16="http://schemas.microsoft.com/office/drawing/2014/main" id="{4BC9E421-75D2-4A9A-AC81-176F47BF2231}"/>
              </a:ext>
            </a:extLst>
          </p:cNvPr>
          <p:cNvSpPr>
            <a:spLocks noGrp="1"/>
          </p:cNvSpPr>
          <p:nvPr>
            <p:ph idx="1"/>
          </p:nvPr>
        </p:nvSpPr>
        <p:spPr>
          <a:xfrm>
            <a:off x="5214581" y="2438400"/>
            <a:ext cx="6422848" cy="3785419"/>
          </a:xfrm>
        </p:spPr>
        <p:txBody>
          <a:bodyPr>
            <a:normAutofit/>
          </a:bodyPr>
          <a:lstStyle/>
          <a:p>
            <a:r>
              <a:rPr lang="en-GB" b="0" i="0" u="none" strike="noStrike" baseline="0" dirty="0">
                <a:latin typeface="Arial" panose="020B0604020202020204" pitchFamily="34" charset="0"/>
                <a:cs typeface="Arial" panose="020B0604020202020204" pitchFamily="34" charset="0"/>
              </a:rPr>
              <a:t>The central message of the Christian faith is love.  The central message of our RSHE teaching is love.</a:t>
            </a:r>
          </a:p>
          <a:p>
            <a:pPr marL="0" indent="0">
              <a:buNone/>
            </a:pPr>
            <a:endParaRPr lang="en-GB" b="0" i="0" u="none" strike="noStrike" baseline="0" dirty="0">
              <a:latin typeface="Arial" panose="020B0604020202020204" pitchFamily="34" charset="0"/>
              <a:cs typeface="Arial" panose="020B0604020202020204" pitchFamily="34" charset="0"/>
            </a:endParaRPr>
          </a:p>
          <a:p>
            <a:pPr marL="0" indent="0">
              <a:buNone/>
            </a:pPr>
            <a:r>
              <a:rPr lang="en-GB" b="1" i="1" u="none" strike="noStrike" baseline="0" dirty="0">
                <a:solidFill>
                  <a:schemeClr val="accent1">
                    <a:lumMod val="75000"/>
                  </a:schemeClr>
                </a:solidFill>
                <a:latin typeface="Arial" panose="020B0604020202020204" pitchFamily="34" charset="0"/>
                <a:cs typeface="Arial" panose="020B0604020202020204" pitchFamily="34" charset="0"/>
              </a:rPr>
              <a:t>“My commandment is this: love one another, just as I have loved you”</a:t>
            </a:r>
          </a:p>
          <a:p>
            <a:pPr marL="0" indent="0">
              <a:buNone/>
            </a:pPr>
            <a:r>
              <a:rPr lang="en-GB" b="0" i="0" u="none" strike="noStrike" baseline="0" dirty="0">
                <a:latin typeface="Arial" panose="020B0604020202020204" pitchFamily="34" charset="0"/>
                <a:cs typeface="Arial" panose="020B0604020202020204" pitchFamily="34" charset="0"/>
              </a:rPr>
              <a:t>                       </a:t>
            </a:r>
            <a:r>
              <a:rPr lang="en-GB" b="0" i="0" u="none" strike="noStrike" baseline="0" dirty="0">
                <a:solidFill>
                  <a:schemeClr val="accent1">
                    <a:lumMod val="75000"/>
                  </a:schemeClr>
                </a:solidFill>
                <a:latin typeface="Arial" panose="020B0604020202020204" pitchFamily="34" charset="0"/>
                <a:cs typeface="Arial" panose="020B0604020202020204" pitchFamily="34" charset="0"/>
              </a:rPr>
              <a:t>John 15:12</a:t>
            </a:r>
            <a:endParaRPr lang="en-GB"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4125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8E7A-078A-4C65-B285-B7792CB9815A}"/>
              </a:ext>
            </a:extLst>
          </p:cNvPr>
          <p:cNvSpPr>
            <a:spLocks noGrp="1"/>
          </p:cNvSpPr>
          <p:nvPr>
            <p:ph type="title"/>
          </p:nvPr>
        </p:nvSpPr>
        <p:spPr>
          <a:xfrm>
            <a:off x="5116878" y="629266"/>
            <a:ext cx="6422849" cy="1676603"/>
          </a:xfrm>
        </p:spPr>
        <p:txBody>
          <a:bodyPr>
            <a:normAutofit/>
          </a:bodyPr>
          <a:lstStyle/>
          <a:p>
            <a:r>
              <a:rPr lang="en-GB" b="1" i="0" u="none" strike="noStrike" baseline="0" dirty="0">
                <a:solidFill>
                  <a:schemeClr val="accent1">
                    <a:lumMod val="75000"/>
                  </a:schemeClr>
                </a:solidFill>
                <a:latin typeface="Arial" panose="020B0604020202020204" pitchFamily="34" charset="0"/>
                <a:cs typeface="Arial" panose="020B0604020202020204" pitchFamily="34" charset="0"/>
              </a:rPr>
              <a:t>A Journey in Love</a:t>
            </a:r>
            <a:r>
              <a:rPr lang="en-GB" b="0" i="0" u="none" strike="noStrike" baseline="0" dirty="0">
                <a:latin typeface="Comic Sans MS" panose="030F0702030302020204" pitchFamily="66" charset="0"/>
              </a:rPr>
              <a:t/>
            </a:r>
            <a:br>
              <a:rPr lang="en-GB" b="0" i="0" u="none" strike="noStrike" baseline="0" dirty="0">
                <a:latin typeface="Comic Sans MS" panose="030F0702030302020204" pitchFamily="66" charset="0"/>
              </a:rPr>
            </a:br>
            <a:endParaRPr lang="en-GB" dirty="0"/>
          </a:p>
        </p:txBody>
      </p:sp>
      <p:sp>
        <p:nvSpPr>
          <p:cNvPr id="19" name="Rectangle 18">
            <a:extLst>
              <a:ext uri="{FF2B5EF4-FFF2-40B4-BE49-F238E27FC236}">
                <a16:creationId xmlns:a16="http://schemas.microsoft.com/office/drawing/2014/main" id="{C95B82D5-A8BB-45BF-BED8-C7B2068921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a16="http://schemas.microsoft.com/office/drawing/2014/main" id="{296C61EC-FBF4-4216-BE67-6C864D30A0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950002A-080D-41E5-8497-0395366E93E8}"/>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843280" y="803049"/>
            <a:ext cx="3017519" cy="4988151"/>
          </a:xfrm>
          <a:prstGeom prst="rect">
            <a:avLst/>
          </a:prstGeom>
          <a:noFill/>
        </p:spPr>
      </p:pic>
      <p:pic>
        <p:nvPicPr>
          <p:cNvPr id="5" name="Picture 4">
            <a:extLst>
              <a:ext uri="{FF2B5EF4-FFF2-40B4-BE49-F238E27FC236}">
                <a16:creationId xmlns:a16="http://schemas.microsoft.com/office/drawing/2014/main" id="{A812B227-B565-4FF6-A391-C83023BF00D0}"/>
              </a:ext>
            </a:extLst>
          </p:cNvPr>
          <p:cNvPicPr>
            <a:picLocks noChangeAspect="1"/>
          </p:cNvPicPr>
          <p:nvPr/>
        </p:nvPicPr>
        <p:blipFill>
          <a:blip r:embed="rId3"/>
          <a:stretch>
            <a:fillRect/>
          </a:stretch>
        </p:blipFill>
        <p:spPr>
          <a:xfrm>
            <a:off x="10347406" y="484632"/>
            <a:ext cx="1488994" cy="1872656"/>
          </a:xfrm>
          <a:prstGeom prst="rect">
            <a:avLst/>
          </a:prstGeom>
          <a:effectLst/>
        </p:spPr>
      </p:pic>
      <p:sp>
        <p:nvSpPr>
          <p:cNvPr id="3" name="Content Placeholder 2">
            <a:extLst>
              <a:ext uri="{FF2B5EF4-FFF2-40B4-BE49-F238E27FC236}">
                <a16:creationId xmlns:a16="http://schemas.microsoft.com/office/drawing/2014/main" id="{2D9DD269-A47F-4E44-9876-BFF6C3831217}"/>
              </a:ext>
            </a:extLst>
          </p:cNvPr>
          <p:cNvSpPr>
            <a:spLocks noGrp="1"/>
          </p:cNvSpPr>
          <p:nvPr>
            <p:ph idx="1"/>
          </p:nvPr>
        </p:nvSpPr>
        <p:spPr>
          <a:xfrm>
            <a:off x="5116880" y="2438400"/>
            <a:ext cx="6422848" cy="3785419"/>
          </a:xfrm>
        </p:spPr>
        <p:txBody>
          <a:bodyPr>
            <a:normAutofit/>
          </a:bodyPr>
          <a:lstStyle/>
          <a:p>
            <a:pPr marL="0" indent="0">
              <a:buNone/>
            </a:pPr>
            <a:r>
              <a:rPr lang="en-GB" sz="2000" b="0" i="0" u="none" strike="noStrike" baseline="0" dirty="0">
                <a:latin typeface="Arial" panose="020B0604020202020204" pitchFamily="34" charset="0"/>
                <a:cs typeface="Arial" panose="020B0604020202020204" pitchFamily="34" charset="0"/>
              </a:rPr>
              <a:t>Approved by the Archdiocese, the programme teaches that:</a:t>
            </a:r>
          </a:p>
          <a:p>
            <a:r>
              <a:rPr lang="en-GB" sz="2000" b="0" i="0" u="none" strike="noStrike" baseline="0" dirty="0">
                <a:latin typeface="Arial" panose="020B0604020202020204" pitchFamily="34" charset="0"/>
                <a:cs typeface="Arial" panose="020B0604020202020204" pitchFamily="34" charset="0"/>
              </a:rPr>
              <a:t>The journey begins at the moment of our conception </a:t>
            </a:r>
            <a:r>
              <a:rPr lang="en-GB" sz="2000" b="0" i="1" u="none" strike="noStrike" baseline="0" dirty="0">
                <a:latin typeface="Arial" panose="020B0604020202020204" pitchFamily="34" charset="0"/>
                <a:cs typeface="Arial" panose="020B0604020202020204" pitchFamily="34" charset="0"/>
              </a:rPr>
              <a:t>God is at the heart of love</a:t>
            </a:r>
            <a:endParaRPr lang="en-GB" sz="2000" b="0" i="0" u="none" strike="noStrike" baseline="0" dirty="0">
              <a:latin typeface="Arial" panose="020B0604020202020204" pitchFamily="34" charset="0"/>
              <a:cs typeface="Arial" panose="020B0604020202020204" pitchFamily="34" charset="0"/>
            </a:endParaRPr>
          </a:p>
          <a:p>
            <a:r>
              <a:rPr lang="en-GB" sz="2000" b="0" i="0" u="none" strike="noStrike" baseline="0" dirty="0">
                <a:latin typeface="Arial" panose="020B0604020202020204" pitchFamily="34" charset="0"/>
                <a:cs typeface="Arial" panose="020B0604020202020204" pitchFamily="34" charset="0"/>
              </a:rPr>
              <a:t>Puberty can be an extremely confusing time for children, our message will be that </a:t>
            </a:r>
            <a:r>
              <a:rPr lang="en-GB" sz="2000" b="0" i="1" u="none" strike="noStrike" baseline="0" dirty="0">
                <a:latin typeface="Arial" panose="020B0604020202020204" pitchFamily="34" charset="0"/>
                <a:cs typeface="Arial" panose="020B0604020202020204" pitchFamily="34" charset="0"/>
              </a:rPr>
              <a:t>even in this confusion, God is there</a:t>
            </a:r>
            <a:endParaRPr lang="en-GB" sz="2000" b="0" i="0" u="none" strike="noStrike" baseline="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a:t>
            </a:r>
            <a:r>
              <a:rPr lang="en-GB" sz="2000" b="0" i="0" u="none" strike="noStrike" baseline="0" dirty="0">
                <a:latin typeface="Arial" panose="020B0604020202020204" pitchFamily="34" charset="0"/>
                <a:cs typeface="Arial" panose="020B0604020202020204" pitchFamily="34" charset="0"/>
              </a:rPr>
              <a:t>he Sacrament of marriage publicly declares the commitment of each spouse to the other permanently in the acknowledgement that it is God-given</a:t>
            </a:r>
          </a:p>
          <a:p>
            <a:endParaRPr lang="en-GB" sz="2000" dirty="0"/>
          </a:p>
        </p:txBody>
      </p:sp>
    </p:spTree>
    <p:extLst>
      <p:ext uri="{BB962C8B-B14F-4D97-AF65-F5344CB8AC3E}">
        <p14:creationId xmlns:p14="http://schemas.microsoft.com/office/powerpoint/2010/main" val="752786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26A922-02B5-4783-8391-21130BEA6CE3}"/>
              </a:ext>
            </a:extLst>
          </p:cNvPr>
          <p:cNvSpPr>
            <a:spLocks noGrp="1"/>
          </p:cNvSpPr>
          <p:nvPr>
            <p:ph type="title"/>
          </p:nvPr>
        </p:nvSpPr>
        <p:spPr>
          <a:xfrm>
            <a:off x="5116878" y="629266"/>
            <a:ext cx="6422849" cy="1676603"/>
          </a:xfrm>
        </p:spPr>
        <p:txBody>
          <a:bodyPr>
            <a:normAutofit/>
          </a:bodyPr>
          <a:lstStyle/>
          <a:p>
            <a:pPr algn="ctr"/>
            <a:r>
              <a:rPr lang="en-GB" sz="3700" b="1" i="0" u="none" strike="noStrike" baseline="0" dirty="0">
                <a:solidFill>
                  <a:schemeClr val="accent1">
                    <a:lumMod val="75000"/>
                  </a:schemeClr>
                </a:solidFill>
                <a:latin typeface="Arial" panose="020B0604020202020204" pitchFamily="34" charset="0"/>
                <a:cs typeface="Arial" panose="020B0604020202020204" pitchFamily="34" charset="0"/>
              </a:rPr>
              <a:t>The structure of </a:t>
            </a:r>
            <a:r>
              <a:rPr lang="en-GB" sz="3700" b="1" i="1" u="none" strike="noStrike" baseline="0" dirty="0">
                <a:solidFill>
                  <a:schemeClr val="accent1">
                    <a:lumMod val="75000"/>
                  </a:schemeClr>
                </a:solidFill>
                <a:latin typeface="Arial" panose="020B0604020202020204" pitchFamily="34" charset="0"/>
                <a:cs typeface="Arial" panose="020B0604020202020204" pitchFamily="34" charset="0"/>
              </a:rPr>
              <a:t>A Journey in Love</a:t>
            </a:r>
            <a:r>
              <a:rPr lang="en-GB" sz="3700" b="0" i="0" u="none" strike="noStrike" baseline="0" dirty="0">
                <a:latin typeface="Comic Sans MS" panose="030F0702030302020204" pitchFamily="66" charset="0"/>
              </a:rPr>
              <a:t/>
            </a:r>
            <a:br>
              <a:rPr lang="en-GB" sz="3700" b="0" i="0" u="none" strike="noStrike" baseline="0" dirty="0">
                <a:latin typeface="Comic Sans MS" panose="030F0702030302020204" pitchFamily="66" charset="0"/>
              </a:rPr>
            </a:br>
            <a:endParaRPr lang="en-GB" sz="3700" dirty="0"/>
          </a:p>
        </p:txBody>
      </p:sp>
      <p:sp>
        <p:nvSpPr>
          <p:cNvPr id="19" name="Rectangle 18">
            <a:extLst>
              <a:ext uri="{FF2B5EF4-FFF2-40B4-BE49-F238E27FC236}">
                <a16:creationId xmlns:a16="http://schemas.microsoft.com/office/drawing/2014/main" id="{C95B82D5-A8BB-45BF-BED8-C7B2068921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a16="http://schemas.microsoft.com/office/drawing/2014/main" id="{296C61EC-FBF4-4216-BE67-6C864D30A0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BF83928-C527-404A-9F03-DB387D3482D1}"/>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894080" y="803049"/>
            <a:ext cx="3058159" cy="4927191"/>
          </a:xfrm>
          <a:prstGeom prst="rect">
            <a:avLst/>
          </a:prstGeom>
          <a:noFill/>
        </p:spPr>
      </p:pic>
      <p:pic>
        <p:nvPicPr>
          <p:cNvPr id="4" name="Picture 3">
            <a:extLst>
              <a:ext uri="{FF2B5EF4-FFF2-40B4-BE49-F238E27FC236}">
                <a16:creationId xmlns:a16="http://schemas.microsoft.com/office/drawing/2014/main" id="{7F17B587-157A-4582-9455-26F2A640544F}"/>
              </a:ext>
            </a:extLst>
          </p:cNvPr>
          <p:cNvPicPr>
            <a:picLocks noChangeAspect="1"/>
          </p:cNvPicPr>
          <p:nvPr/>
        </p:nvPicPr>
        <p:blipFill>
          <a:blip r:embed="rId3"/>
          <a:stretch>
            <a:fillRect/>
          </a:stretch>
        </p:blipFill>
        <p:spPr>
          <a:xfrm>
            <a:off x="9913468" y="3785419"/>
            <a:ext cx="1938831" cy="2438400"/>
          </a:xfrm>
          <a:prstGeom prst="rect">
            <a:avLst/>
          </a:prstGeom>
          <a:effectLst/>
        </p:spPr>
      </p:pic>
      <p:sp>
        <p:nvSpPr>
          <p:cNvPr id="3" name="Content Placeholder 2">
            <a:extLst>
              <a:ext uri="{FF2B5EF4-FFF2-40B4-BE49-F238E27FC236}">
                <a16:creationId xmlns:a16="http://schemas.microsoft.com/office/drawing/2014/main" id="{5E14DA76-A2A5-4E2C-A539-BEFEB7302EED}"/>
              </a:ext>
            </a:extLst>
          </p:cNvPr>
          <p:cNvSpPr>
            <a:spLocks noGrp="1"/>
          </p:cNvSpPr>
          <p:nvPr>
            <p:ph idx="1"/>
          </p:nvPr>
        </p:nvSpPr>
        <p:spPr>
          <a:xfrm>
            <a:off x="5045456" y="2098766"/>
            <a:ext cx="6422848" cy="3785419"/>
          </a:xfrm>
        </p:spPr>
        <p:txBody>
          <a:bodyPr>
            <a:normAutofit/>
          </a:bodyPr>
          <a:lstStyle/>
          <a:p>
            <a:r>
              <a:rPr lang="en-GB" sz="2000" b="1" i="0" u="none" strike="noStrike" baseline="0" dirty="0">
                <a:latin typeface="Arial" panose="020B0604020202020204" pitchFamily="34" charset="0"/>
                <a:cs typeface="Arial" panose="020B0604020202020204" pitchFamily="34" charset="0"/>
              </a:rPr>
              <a:t>The programme is made up of 3 areas:</a:t>
            </a:r>
            <a:endParaRPr lang="en-GB" sz="2000" b="0" i="0" u="none" strike="noStrike" baseline="0" dirty="0">
              <a:latin typeface="Arial" panose="020B0604020202020204" pitchFamily="34" charset="0"/>
              <a:cs typeface="Arial" panose="020B0604020202020204" pitchFamily="34" charset="0"/>
            </a:endParaRPr>
          </a:p>
          <a:p>
            <a:r>
              <a:rPr lang="en-GB" sz="2000" b="0" i="0" u="none" strike="noStrike" baseline="0" dirty="0">
                <a:latin typeface="Arial" panose="020B0604020202020204" pitchFamily="34" charset="0"/>
                <a:cs typeface="Arial" panose="020B0604020202020204" pitchFamily="34" charset="0"/>
              </a:rPr>
              <a:t>Social and Emotional</a:t>
            </a:r>
          </a:p>
          <a:p>
            <a:r>
              <a:rPr lang="en-GB" sz="2000" b="0" i="0" u="none" strike="noStrike" baseline="0" dirty="0">
                <a:latin typeface="Arial" panose="020B0604020202020204" pitchFamily="34" charset="0"/>
                <a:cs typeface="Arial" panose="020B0604020202020204" pitchFamily="34" charset="0"/>
              </a:rPr>
              <a:t>Physical</a:t>
            </a:r>
          </a:p>
          <a:p>
            <a:r>
              <a:rPr lang="en-GB" sz="2000" b="0" i="0" u="none" strike="noStrike" baseline="0" dirty="0">
                <a:latin typeface="Arial" panose="020B0604020202020204" pitchFamily="34" charset="0"/>
                <a:cs typeface="Arial" panose="020B0604020202020204" pitchFamily="34" charset="0"/>
              </a:rPr>
              <a:t>Spiritual</a:t>
            </a:r>
          </a:p>
          <a:p>
            <a:endParaRPr lang="en-GB" sz="2000" b="0" i="0" u="none" strike="noStrike" baseline="0" dirty="0">
              <a:latin typeface="Arial" panose="020B0604020202020204" pitchFamily="34" charset="0"/>
              <a:cs typeface="Arial" panose="020B0604020202020204" pitchFamily="34" charset="0"/>
            </a:endParaRPr>
          </a:p>
          <a:p>
            <a:r>
              <a:rPr lang="en-GB" sz="2000" b="1" i="0" u="none" strike="noStrike" baseline="0" dirty="0">
                <a:latin typeface="Arial" panose="020B0604020202020204" pitchFamily="34" charset="0"/>
                <a:cs typeface="Arial" panose="020B0604020202020204" pitchFamily="34" charset="0"/>
              </a:rPr>
              <a:t>Each area is broken down into:</a:t>
            </a:r>
            <a:endParaRPr lang="en-GB" sz="2000" b="0" i="0" u="none" strike="noStrike" baseline="0" dirty="0">
              <a:latin typeface="Arial" panose="020B0604020202020204" pitchFamily="34" charset="0"/>
              <a:cs typeface="Arial" panose="020B0604020202020204" pitchFamily="34" charset="0"/>
            </a:endParaRPr>
          </a:p>
          <a:p>
            <a:r>
              <a:rPr lang="en-GB" sz="2000" b="0" i="0" u="none" strike="noStrike" baseline="0" dirty="0">
                <a:latin typeface="Arial" panose="020B0604020202020204" pitchFamily="34" charset="0"/>
                <a:cs typeface="Arial" panose="020B0604020202020204" pitchFamily="34" charset="0"/>
              </a:rPr>
              <a:t>Activities</a:t>
            </a:r>
          </a:p>
          <a:p>
            <a:r>
              <a:rPr lang="en-GB" sz="2000" b="0" i="0" u="none" strike="noStrike" baseline="0" dirty="0">
                <a:latin typeface="Arial" panose="020B0604020202020204" pitchFamily="34" charset="0"/>
                <a:cs typeface="Arial" panose="020B0604020202020204" pitchFamily="34" charset="0"/>
              </a:rPr>
              <a:t>Pause &amp; Reflect</a:t>
            </a:r>
          </a:p>
          <a:p>
            <a:r>
              <a:rPr lang="en-GB" sz="2000" b="0" i="0" u="none" strike="noStrike" baseline="0" dirty="0">
                <a:latin typeface="Arial" panose="020B0604020202020204" pitchFamily="34" charset="0"/>
                <a:cs typeface="Arial" panose="020B0604020202020204" pitchFamily="34" charset="0"/>
              </a:rPr>
              <a:t>Prayer</a:t>
            </a:r>
          </a:p>
          <a:p>
            <a:endParaRPr lang="en-GB" sz="2000" dirty="0"/>
          </a:p>
        </p:txBody>
      </p:sp>
    </p:spTree>
    <p:extLst>
      <p:ext uri="{BB962C8B-B14F-4D97-AF65-F5344CB8AC3E}">
        <p14:creationId xmlns:p14="http://schemas.microsoft.com/office/powerpoint/2010/main" val="2448648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E20FA99-AAAC-4AF3-9FAE-707420324F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9">
            <a:extLst>
              <a:ext uri="{FF2B5EF4-FFF2-40B4-BE49-F238E27FC236}">
                <a16:creationId xmlns:a16="http://schemas.microsoft.com/office/drawing/2014/main" id="{9573BE85-6043-4C3A-A7DD-483A0A5FB7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42AA01C-0779-4722-BD3F-4119C8A4B060}"/>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761364" y="894760"/>
            <a:ext cx="3113280" cy="5068480"/>
          </a:xfrm>
          <a:prstGeom prst="rect">
            <a:avLst/>
          </a:prstGeom>
          <a:noFill/>
          <a:effectLst/>
        </p:spPr>
      </p:pic>
      <p:sp>
        <p:nvSpPr>
          <p:cNvPr id="3" name="Content Placeholder 2">
            <a:extLst>
              <a:ext uri="{FF2B5EF4-FFF2-40B4-BE49-F238E27FC236}">
                <a16:creationId xmlns:a16="http://schemas.microsoft.com/office/drawing/2014/main" id="{EB98CAC7-472F-453F-B67B-3E155CD6A6B2}"/>
              </a:ext>
            </a:extLst>
          </p:cNvPr>
          <p:cNvSpPr>
            <a:spLocks noGrp="1"/>
          </p:cNvSpPr>
          <p:nvPr>
            <p:ph idx="1"/>
          </p:nvPr>
        </p:nvSpPr>
        <p:spPr>
          <a:xfrm>
            <a:off x="5120640" y="2082800"/>
            <a:ext cx="6422848" cy="3281679"/>
          </a:xfrm>
        </p:spPr>
        <p:txBody>
          <a:bodyPr>
            <a:noAutofit/>
          </a:bodyPr>
          <a:lstStyle/>
          <a:p>
            <a:pPr marL="0" indent="0" algn="ctr">
              <a:buNone/>
            </a:pPr>
            <a:r>
              <a:rPr lang="en-GB" sz="4800" b="1" i="1" u="none" strike="noStrike" baseline="0" dirty="0">
                <a:solidFill>
                  <a:schemeClr val="accent1">
                    <a:lumMod val="75000"/>
                  </a:schemeClr>
                </a:solidFill>
                <a:latin typeface="Arial" panose="020B0604020202020204" pitchFamily="34" charset="0"/>
                <a:cs typeface="Arial" panose="020B0604020202020204" pitchFamily="34" charset="0"/>
              </a:rPr>
              <a:t>What will </a:t>
            </a:r>
          </a:p>
          <a:p>
            <a:pPr marL="0" indent="0" algn="ctr">
              <a:buNone/>
            </a:pPr>
            <a:r>
              <a:rPr lang="en-GB" sz="4800" b="1" i="1" u="none" strike="noStrike" baseline="0" dirty="0">
                <a:solidFill>
                  <a:schemeClr val="accent1">
                    <a:lumMod val="75000"/>
                  </a:schemeClr>
                </a:solidFill>
                <a:latin typeface="Arial" panose="020B0604020202020204" pitchFamily="34" charset="0"/>
                <a:cs typeface="Arial" panose="020B0604020202020204" pitchFamily="34" charset="0"/>
              </a:rPr>
              <a:t>‘A Journey In Love’ look like in each year group?</a:t>
            </a:r>
            <a:endParaRPr lang="en-GB" sz="4800"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7602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D06BB-6495-4AB6-BBEB-8549863215D5}"/>
              </a:ext>
            </a:extLst>
          </p:cNvPr>
          <p:cNvSpPr>
            <a:spLocks noGrp="1"/>
          </p:cNvSpPr>
          <p:nvPr>
            <p:ph type="title"/>
          </p:nvPr>
        </p:nvSpPr>
        <p:spPr>
          <a:xfrm>
            <a:off x="5120640" y="183160"/>
            <a:ext cx="6422849" cy="752494"/>
          </a:xfrm>
        </p:spPr>
        <p:txBody>
          <a:bodyPr>
            <a:normAutofit/>
          </a:bodyPr>
          <a:lstStyle/>
          <a:p>
            <a:r>
              <a:rPr lang="en-GB" dirty="0">
                <a:solidFill>
                  <a:schemeClr val="accent1">
                    <a:lumMod val="75000"/>
                  </a:schemeClr>
                </a:solidFill>
                <a:latin typeface="Arial" panose="020B0604020202020204" pitchFamily="34" charset="0"/>
                <a:cs typeface="Arial" panose="020B0604020202020204" pitchFamily="34" charset="0"/>
              </a:rPr>
              <a:t>EYFS</a:t>
            </a:r>
          </a:p>
        </p:txBody>
      </p:sp>
      <p:sp>
        <p:nvSpPr>
          <p:cNvPr id="22" name="Rectangle 15">
            <a:extLst>
              <a:ext uri="{FF2B5EF4-FFF2-40B4-BE49-F238E27FC236}">
                <a16:creationId xmlns:a16="http://schemas.microsoft.com/office/drawing/2014/main" id="{8E20FA99-AAAC-4AF3-9FAE-707420324F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ounded Rectangle 9">
            <a:extLst>
              <a:ext uri="{FF2B5EF4-FFF2-40B4-BE49-F238E27FC236}">
                <a16:creationId xmlns:a16="http://schemas.microsoft.com/office/drawing/2014/main" id="{9573BE85-6043-4C3A-A7DD-483A0A5FB7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D49C3F8-C040-4739-A1C4-3530D4731720}"/>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761364" y="894760"/>
            <a:ext cx="3113280" cy="5068480"/>
          </a:xfrm>
          <a:prstGeom prst="rect">
            <a:avLst/>
          </a:prstGeom>
          <a:noFill/>
          <a:effectLst/>
        </p:spPr>
      </p:pic>
      <p:sp>
        <p:nvSpPr>
          <p:cNvPr id="3" name="Content Placeholder 2">
            <a:extLst>
              <a:ext uri="{FF2B5EF4-FFF2-40B4-BE49-F238E27FC236}">
                <a16:creationId xmlns:a16="http://schemas.microsoft.com/office/drawing/2014/main" id="{22B10556-1E58-4C5F-B6DF-E8935CDFCC3E}"/>
              </a:ext>
            </a:extLst>
          </p:cNvPr>
          <p:cNvSpPr>
            <a:spLocks noGrp="1"/>
          </p:cNvSpPr>
          <p:nvPr>
            <p:ph idx="1"/>
          </p:nvPr>
        </p:nvSpPr>
        <p:spPr>
          <a:xfrm>
            <a:off x="5120641" y="1121181"/>
            <a:ext cx="6422848" cy="5177413"/>
          </a:xfrm>
        </p:spPr>
        <p:txBody>
          <a:bodyPr>
            <a:normAutofit fontScale="92500" lnSpcReduction="10000"/>
          </a:bodyPr>
          <a:lstStyle/>
          <a:p>
            <a:pPr marL="0" indent="0">
              <a:buNone/>
            </a:pPr>
            <a:r>
              <a:rPr lang="en-GB" sz="2400" b="1" i="0" u="none" strike="noStrike" baseline="0" dirty="0">
                <a:latin typeface="Arial" panose="020B0604020202020204" pitchFamily="34" charset="0"/>
                <a:cs typeface="Arial" panose="020B0604020202020204" pitchFamily="34" charset="0"/>
              </a:rPr>
              <a:t>The wonder of being special and </a:t>
            </a:r>
            <a:r>
              <a:rPr lang="en-GB" sz="2400" b="1" i="0" u="none" strike="noStrike" baseline="0" dirty="0" smtClean="0">
                <a:latin typeface="Arial" panose="020B0604020202020204" pitchFamily="34" charset="0"/>
                <a:cs typeface="Arial" panose="020B0604020202020204" pitchFamily="34" charset="0"/>
              </a:rPr>
              <a:t>unique</a:t>
            </a:r>
            <a:endParaRPr lang="en-GB" sz="2400" b="0" i="0" u="none" strike="noStrike" baseline="0" dirty="0">
              <a:latin typeface="Arial" panose="020B0604020202020204" pitchFamily="34" charset="0"/>
              <a:cs typeface="Arial" panose="020B0604020202020204" pitchFamily="34" charset="0"/>
            </a:endParaRPr>
          </a:p>
          <a:p>
            <a:r>
              <a:rPr lang="en-GB" sz="2400" b="0" i="0" u="none" strike="noStrike" baseline="0" dirty="0">
                <a:latin typeface="Arial" panose="020B0604020202020204" pitchFamily="34" charset="0"/>
                <a:cs typeface="Arial" panose="020B0604020202020204" pitchFamily="34" charset="0"/>
              </a:rPr>
              <a:t>Children will begin to explore the wonder of being special and unique. Children begin to know and understand that they are part of the wonder of God’s love and </a:t>
            </a:r>
            <a:r>
              <a:rPr lang="en-GB" sz="2400" b="0" i="0" u="none" strike="noStrike" baseline="0" dirty="0" smtClean="0">
                <a:latin typeface="Arial" panose="020B0604020202020204" pitchFamily="34" charset="0"/>
                <a:cs typeface="Arial" panose="020B0604020202020204" pitchFamily="34" charset="0"/>
              </a:rPr>
              <a:t>creation</a:t>
            </a:r>
          </a:p>
          <a:p>
            <a:endParaRPr lang="en-GB" sz="2400" b="0" i="0" u="none" strike="noStrike" baseline="0" dirty="0">
              <a:latin typeface="Arial" panose="020B0604020202020204" pitchFamily="34" charset="0"/>
              <a:cs typeface="Arial" panose="020B0604020202020204" pitchFamily="34" charset="0"/>
            </a:endParaRPr>
          </a:p>
          <a:p>
            <a:pPr marL="0" indent="0">
              <a:buNone/>
            </a:pPr>
            <a:r>
              <a:rPr lang="en-GB" sz="2400" b="1" i="0" u="none" strike="noStrike" baseline="0" dirty="0">
                <a:latin typeface="Arial" panose="020B0604020202020204" pitchFamily="34" charset="0"/>
                <a:cs typeface="Arial" panose="020B0604020202020204" pitchFamily="34" charset="0"/>
              </a:rPr>
              <a:t>Examples of Early Years questions</a:t>
            </a:r>
            <a:r>
              <a:rPr lang="en-GB" sz="2400" b="1" i="0" u="none" strike="noStrike" baseline="0" dirty="0" smtClean="0">
                <a:latin typeface="Arial" panose="020B0604020202020204" pitchFamily="34" charset="0"/>
                <a:cs typeface="Arial" panose="020B0604020202020204" pitchFamily="34" charset="0"/>
              </a:rPr>
              <a:t>:</a:t>
            </a:r>
            <a:endParaRPr lang="en-GB" sz="2400" b="0" i="0" u="none" strike="noStrike" baseline="0" dirty="0">
              <a:latin typeface="Arial" panose="020B0604020202020204" pitchFamily="34" charset="0"/>
              <a:cs typeface="Arial" panose="020B0604020202020204" pitchFamily="34" charset="0"/>
            </a:endParaRPr>
          </a:p>
          <a:p>
            <a:r>
              <a:rPr lang="en-GB" sz="2400" b="0" i="0" u="none" strike="noStrike" baseline="0" dirty="0">
                <a:latin typeface="Arial" panose="020B0604020202020204" pitchFamily="34" charset="0"/>
                <a:cs typeface="Arial" panose="020B0604020202020204" pitchFamily="34" charset="0"/>
              </a:rPr>
              <a:t>Why are you special to your family?</a:t>
            </a:r>
          </a:p>
          <a:p>
            <a:r>
              <a:rPr lang="en-GB" sz="2400" b="0" i="0" u="none" strike="noStrike" baseline="0" dirty="0">
                <a:latin typeface="Arial" panose="020B0604020202020204" pitchFamily="34" charset="0"/>
                <a:cs typeface="Arial" panose="020B0604020202020204" pitchFamily="34" charset="0"/>
              </a:rPr>
              <a:t>How do you know that you are special?</a:t>
            </a:r>
          </a:p>
          <a:p>
            <a:r>
              <a:rPr lang="en-GB" sz="2400" b="0" i="0" u="none" strike="noStrike" baseline="0" dirty="0">
                <a:latin typeface="Arial" panose="020B0604020202020204" pitchFamily="34" charset="0"/>
                <a:cs typeface="Arial" panose="020B0604020202020204" pitchFamily="34" charset="0"/>
              </a:rPr>
              <a:t>What do you love and enjoy about belonging to your family?</a:t>
            </a:r>
          </a:p>
          <a:p>
            <a:r>
              <a:rPr lang="en-GB" sz="2400" b="0" i="0" u="none" strike="noStrike" baseline="0" dirty="0">
                <a:latin typeface="Arial" panose="020B0604020202020204" pitchFamily="34" charset="0"/>
                <a:cs typeface="Arial" panose="020B0604020202020204" pitchFamily="34" charset="0"/>
              </a:rPr>
              <a:t>Who would you go to if you felt worried or needed help?</a:t>
            </a:r>
          </a:p>
          <a:p>
            <a:r>
              <a:rPr lang="en-GB" sz="2400" b="0" i="0" u="none" strike="noStrike" baseline="0" dirty="0">
                <a:latin typeface="Arial" panose="020B0604020202020204" pitchFamily="34" charset="0"/>
                <a:cs typeface="Arial" panose="020B0604020202020204" pitchFamily="34" charset="0"/>
              </a:rPr>
              <a:t>How does God show love to you and your family?</a:t>
            </a:r>
          </a:p>
          <a:p>
            <a:endParaRPr lang="en-GB" sz="1700" dirty="0"/>
          </a:p>
        </p:txBody>
      </p:sp>
    </p:spTree>
    <p:extLst>
      <p:ext uri="{BB962C8B-B14F-4D97-AF65-F5344CB8AC3E}">
        <p14:creationId xmlns:p14="http://schemas.microsoft.com/office/powerpoint/2010/main" val="3597618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6531-4A96-485A-87E7-A760958BDF14}"/>
              </a:ext>
            </a:extLst>
          </p:cNvPr>
          <p:cNvSpPr>
            <a:spLocks noGrp="1"/>
          </p:cNvSpPr>
          <p:nvPr>
            <p:ph type="title"/>
          </p:nvPr>
        </p:nvSpPr>
        <p:spPr>
          <a:xfrm>
            <a:off x="5120640" y="250443"/>
            <a:ext cx="6422849" cy="1676603"/>
          </a:xfrm>
        </p:spPr>
        <p:txBody>
          <a:bodyPr>
            <a:normAutofit/>
          </a:bodyPr>
          <a:lstStyle/>
          <a:p>
            <a:r>
              <a:rPr lang="en-GB" b="1" i="0" u="none" strike="noStrike" baseline="0" dirty="0">
                <a:solidFill>
                  <a:schemeClr val="accent1">
                    <a:lumMod val="75000"/>
                  </a:schemeClr>
                </a:solidFill>
                <a:latin typeface="Arial" panose="020B0604020202020204" pitchFamily="34" charset="0"/>
                <a:cs typeface="Arial" panose="020B0604020202020204" pitchFamily="34" charset="0"/>
              </a:rPr>
              <a:t>Year 1</a:t>
            </a:r>
            <a:r>
              <a:rPr lang="en-GB" b="0" i="0" u="none" strike="noStrike" baseline="0" dirty="0">
                <a:latin typeface="Comic Sans MS" panose="030F0702030302020204" pitchFamily="66" charset="0"/>
              </a:rPr>
              <a:t/>
            </a:r>
            <a:br>
              <a:rPr lang="en-GB" b="0" i="0" u="none" strike="noStrike" baseline="0" dirty="0">
                <a:latin typeface="Comic Sans MS" panose="030F0702030302020204" pitchFamily="66" charset="0"/>
              </a:rPr>
            </a:br>
            <a:endParaRPr lang="en-GB" dirty="0"/>
          </a:p>
        </p:txBody>
      </p:sp>
      <p:sp>
        <p:nvSpPr>
          <p:cNvPr id="16" name="Rectangle 15">
            <a:extLst>
              <a:ext uri="{FF2B5EF4-FFF2-40B4-BE49-F238E27FC236}">
                <a16:creationId xmlns:a16="http://schemas.microsoft.com/office/drawing/2014/main" id="{8E20FA99-AAAC-4AF3-9FAE-707420324F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9">
            <a:extLst>
              <a:ext uri="{FF2B5EF4-FFF2-40B4-BE49-F238E27FC236}">
                <a16:creationId xmlns:a16="http://schemas.microsoft.com/office/drawing/2014/main" id="{9573BE85-6043-4C3A-A7DD-483A0A5FB7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139CBA4-B3F4-414E-BF93-9C27B814FEAE}"/>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761364" y="894760"/>
            <a:ext cx="3113280" cy="5068480"/>
          </a:xfrm>
          <a:prstGeom prst="rect">
            <a:avLst/>
          </a:prstGeom>
          <a:noFill/>
          <a:effectLst/>
        </p:spPr>
      </p:pic>
      <p:sp>
        <p:nvSpPr>
          <p:cNvPr id="3" name="Content Placeholder 2">
            <a:extLst>
              <a:ext uri="{FF2B5EF4-FFF2-40B4-BE49-F238E27FC236}">
                <a16:creationId xmlns:a16="http://schemas.microsoft.com/office/drawing/2014/main" id="{5EB87B9F-DB77-4AA3-8526-47B409F8FB50}"/>
              </a:ext>
            </a:extLst>
          </p:cNvPr>
          <p:cNvSpPr>
            <a:spLocks noGrp="1"/>
          </p:cNvSpPr>
          <p:nvPr>
            <p:ph idx="1"/>
          </p:nvPr>
        </p:nvSpPr>
        <p:spPr>
          <a:xfrm>
            <a:off x="4912740" y="1228148"/>
            <a:ext cx="6422848" cy="5070446"/>
          </a:xfrm>
        </p:spPr>
        <p:txBody>
          <a:bodyPr>
            <a:normAutofit lnSpcReduction="10000"/>
          </a:bodyPr>
          <a:lstStyle/>
          <a:p>
            <a:pPr marL="0" indent="0">
              <a:buNone/>
            </a:pPr>
            <a:r>
              <a:rPr lang="en-GB" sz="2400" b="1" i="0" u="none" strike="noStrike" baseline="0" dirty="0">
                <a:latin typeface="Arial" panose="020B0604020202020204" pitchFamily="34" charset="0"/>
                <a:cs typeface="Arial" panose="020B0604020202020204" pitchFamily="34" charset="0"/>
              </a:rPr>
              <a:t>We meet God's love in our family</a:t>
            </a:r>
            <a:endParaRPr lang="en-GB" sz="2400" b="0" i="0" u="none" strike="noStrike" baseline="0" dirty="0">
              <a:latin typeface="Arial" panose="020B0604020202020204" pitchFamily="34" charset="0"/>
              <a:cs typeface="Arial" panose="020B0604020202020204" pitchFamily="34" charset="0"/>
            </a:endParaRPr>
          </a:p>
          <a:p>
            <a:r>
              <a:rPr lang="en-GB" sz="2400" b="0" i="0" u="none" strike="noStrike" baseline="0" dirty="0">
                <a:latin typeface="Arial" panose="020B0604020202020204" pitchFamily="34" charset="0"/>
                <a:cs typeface="Arial" panose="020B0604020202020204" pitchFamily="34" charset="0"/>
              </a:rPr>
              <a:t>Children will focus on families and specially growing up in a loving, secure and stable home. </a:t>
            </a:r>
            <a:endParaRPr lang="en-GB" sz="2400" b="0" i="0" u="none" strike="noStrike" baseline="0" dirty="0" smtClean="0">
              <a:latin typeface="Arial" panose="020B0604020202020204" pitchFamily="34" charset="0"/>
              <a:cs typeface="Arial" panose="020B0604020202020204" pitchFamily="34" charset="0"/>
            </a:endParaRPr>
          </a:p>
          <a:p>
            <a:endParaRPr lang="en-GB" sz="2400" b="0" i="0" u="none" strike="noStrike" baseline="0" dirty="0">
              <a:latin typeface="Arial" panose="020B0604020202020204" pitchFamily="34" charset="0"/>
              <a:cs typeface="Arial" panose="020B0604020202020204" pitchFamily="34" charset="0"/>
            </a:endParaRPr>
          </a:p>
          <a:p>
            <a:pPr marL="0" indent="0">
              <a:buNone/>
            </a:pPr>
            <a:r>
              <a:rPr lang="en-GB" sz="2400" b="1" i="0" u="none" strike="noStrike" baseline="0" dirty="0">
                <a:latin typeface="Arial" panose="020B0604020202020204" pitchFamily="34" charset="0"/>
                <a:cs typeface="Arial" panose="020B0604020202020204" pitchFamily="34" charset="0"/>
              </a:rPr>
              <a:t>Examples of Year 1 questions:</a:t>
            </a:r>
            <a:endParaRPr lang="en-GB" sz="2400" b="0" i="0" u="none" strike="noStrike" baseline="0" dirty="0">
              <a:latin typeface="Arial" panose="020B0604020202020204" pitchFamily="34" charset="0"/>
              <a:cs typeface="Arial" panose="020B0604020202020204" pitchFamily="34" charset="0"/>
            </a:endParaRPr>
          </a:p>
          <a:p>
            <a:r>
              <a:rPr lang="en-GB" sz="2400" b="0" i="0" u="none" strike="noStrike" baseline="0" dirty="0">
                <a:latin typeface="Arial" panose="020B0604020202020204" pitchFamily="34" charset="0"/>
                <a:cs typeface="Arial" panose="020B0604020202020204" pitchFamily="34" charset="0"/>
              </a:rPr>
              <a:t>How is love shown in your family?</a:t>
            </a:r>
          </a:p>
          <a:p>
            <a:r>
              <a:rPr lang="en-GB" sz="2400" b="0" i="0" u="none" strike="noStrike" baseline="0" dirty="0">
                <a:latin typeface="Arial" panose="020B0604020202020204" pitchFamily="34" charset="0"/>
                <a:cs typeface="Arial" panose="020B0604020202020204" pitchFamily="34" charset="0"/>
              </a:rPr>
              <a:t>Why are the words ‘please’, ‘thank you’ and ‘sorry’ important to create a happy family?</a:t>
            </a:r>
          </a:p>
          <a:p>
            <a:r>
              <a:rPr lang="en-GB" sz="2400" b="0" i="0" u="none" strike="noStrike" baseline="0" dirty="0">
                <a:latin typeface="Arial" panose="020B0604020202020204" pitchFamily="34" charset="0"/>
                <a:cs typeface="Arial" panose="020B0604020202020204" pitchFamily="34" charset="0"/>
              </a:rPr>
              <a:t>Why is teasing and bullying wrong and unacceptable within families and friendships?</a:t>
            </a:r>
          </a:p>
          <a:p>
            <a:r>
              <a:rPr lang="en-GB" sz="2400" b="0" i="0" u="none" strike="noStrike" baseline="0" dirty="0">
                <a:latin typeface="Arial" panose="020B0604020202020204" pitchFamily="34" charset="0"/>
                <a:cs typeface="Arial" panose="020B0604020202020204" pitchFamily="34" charset="0"/>
              </a:rPr>
              <a:t>Why should we always tell the truth?</a:t>
            </a:r>
          </a:p>
          <a:p>
            <a:endParaRPr lang="en-GB" sz="2000" dirty="0"/>
          </a:p>
        </p:txBody>
      </p:sp>
    </p:spTree>
    <p:extLst>
      <p:ext uri="{BB962C8B-B14F-4D97-AF65-F5344CB8AC3E}">
        <p14:creationId xmlns:p14="http://schemas.microsoft.com/office/powerpoint/2010/main" val="4181651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CB3B2-17E0-4C33-B630-FCE222FB3E73}"/>
              </a:ext>
            </a:extLst>
          </p:cNvPr>
          <p:cNvSpPr>
            <a:spLocks noGrp="1"/>
          </p:cNvSpPr>
          <p:nvPr>
            <p:ph type="title"/>
          </p:nvPr>
        </p:nvSpPr>
        <p:spPr>
          <a:xfrm>
            <a:off x="5120640" y="185128"/>
            <a:ext cx="6422849" cy="1676603"/>
          </a:xfrm>
        </p:spPr>
        <p:txBody>
          <a:bodyPr>
            <a:normAutofit/>
          </a:bodyPr>
          <a:lstStyle/>
          <a:p>
            <a:r>
              <a:rPr lang="en-GB" b="1" i="0" u="none" strike="noStrike" baseline="0" dirty="0">
                <a:solidFill>
                  <a:schemeClr val="accent1">
                    <a:lumMod val="75000"/>
                  </a:schemeClr>
                </a:solidFill>
                <a:latin typeface="Arial" panose="020B0604020202020204" pitchFamily="34" charset="0"/>
                <a:cs typeface="Arial" panose="020B0604020202020204" pitchFamily="34" charset="0"/>
              </a:rPr>
              <a:t>Year 2</a:t>
            </a:r>
            <a:r>
              <a:rPr lang="en-GB" b="0" i="0" u="none" strike="noStrike" baseline="0" dirty="0">
                <a:latin typeface="Comic Sans MS" panose="030F0702030302020204" pitchFamily="66" charset="0"/>
              </a:rPr>
              <a:t/>
            </a:r>
            <a:br>
              <a:rPr lang="en-GB" b="0" i="0" u="none" strike="noStrike" baseline="0" dirty="0">
                <a:latin typeface="Comic Sans MS" panose="030F0702030302020204" pitchFamily="66" charset="0"/>
              </a:rPr>
            </a:br>
            <a:endParaRPr lang="en-GB" dirty="0"/>
          </a:p>
        </p:txBody>
      </p:sp>
      <p:sp>
        <p:nvSpPr>
          <p:cNvPr id="16" name="Rectangle 15">
            <a:extLst>
              <a:ext uri="{FF2B5EF4-FFF2-40B4-BE49-F238E27FC236}">
                <a16:creationId xmlns:a16="http://schemas.microsoft.com/office/drawing/2014/main" id="{8E20FA99-AAAC-4AF3-9FAE-707420324F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9">
            <a:extLst>
              <a:ext uri="{FF2B5EF4-FFF2-40B4-BE49-F238E27FC236}">
                <a16:creationId xmlns:a16="http://schemas.microsoft.com/office/drawing/2014/main" id="{9573BE85-6043-4C3A-A7DD-483A0A5FB7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C405A7A-AC6D-4350-921A-B8E3D1078839}"/>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761364" y="894760"/>
            <a:ext cx="3113280" cy="5068480"/>
          </a:xfrm>
          <a:prstGeom prst="rect">
            <a:avLst/>
          </a:prstGeom>
          <a:noFill/>
          <a:effectLst/>
        </p:spPr>
      </p:pic>
      <p:sp>
        <p:nvSpPr>
          <p:cNvPr id="3" name="Content Placeholder 2">
            <a:extLst>
              <a:ext uri="{FF2B5EF4-FFF2-40B4-BE49-F238E27FC236}">
                <a16:creationId xmlns:a16="http://schemas.microsoft.com/office/drawing/2014/main" id="{5A7C6B54-9574-4F94-86E7-C33C46DEA300}"/>
              </a:ext>
            </a:extLst>
          </p:cNvPr>
          <p:cNvSpPr>
            <a:spLocks noGrp="1"/>
          </p:cNvSpPr>
          <p:nvPr>
            <p:ph idx="1"/>
          </p:nvPr>
        </p:nvSpPr>
        <p:spPr>
          <a:xfrm>
            <a:off x="5120640" y="1203234"/>
            <a:ext cx="6422848" cy="4958080"/>
          </a:xfrm>
        </p:spPr>
        <p:txBody>
          <a:bodyPr>
            <a:normAutofit lnSpcReduction="10000"/>
          </a:bodyPr>
          <a:lstStyle/>
          <a:p>
            <a:pPr marL="0" indent="0">
              <a:buNone/>
            </a:pPr>
            <a:r>
              <a:rPr lang="en-GB" sz="2400" b="1" i="0" u="none" strike="noStrike" baseline="0" dirty="0">
                <a:latin typeface="Arial" panose="020B0604020202020204" pitchFamily="34" charset="0"/>
                <a:cs typeface="Arial" panose="020B0604020202020204" pitchFamily="34" charset="0"/>
              </a:rPr>
              <a:t>We meet God’s love in the community</a:t>
            </a:r>
            <a:endParaRPr lang="en-GB" sz="2400" b="0" i="0" u="none" strike="noStrike" baseline="0" dirty="0">
              <a:latin typeface="Arial" panose="020B0604020202020204" pitchFamily="34" charset="0"/>
              <a:cs typeface="Arial" panose="020B0604020202020204" pitchFamily="34" charset="0"/>
            </a:endParaRPr>
          </a:p>
          <a:p>
            <a:r>
              <a:rPr lang="en-GB" sz="2400" b="0" i="0" u="none" strike="noStrike" baseline="0" dirty="0">
                <a:latin typeface="Arial" panose="020B0604020202020204" pitchFamily="34" charset="0"/>
                <a:cs typeface="Arial" panose="020B0604020202020204" pitchFamily="34" charset="0"/>
              </a:rPr>
              <a:t>Children will begin to describe how we are growing and developing in diverse communities that are God-given</a:t>
            </a:r>
            <a:r>
              <a:rPr lang="en-GB" sz="2400" b="0" i="0" u="none" strike="noStrike" baseline="0" dirty="0" smtClean="0">
                <a:latin typeface="Arial" panose="020B0604020202020204" pitchFamily="34" charset="0"/>
                <a:cs typeface="Arial" panose="020B0604020202020204" pitchFamily="34" charset="0"/>
              </a:rPr>
              <a:t>.</a:t>
            </a:r>
          </a:p>
          <a:p>
            <a:endParaRPr lang="en-GB" sz="2400" b="0" i="0" u="none" strike="noStrike" baseline="0" dirty="0">
              <a:latin typeface="Arial" panose="020B0604020202020204" pitchFamily="34" charset="0"/>
              <a:cs typeface="Arial" panose="020B0604020202020204" pitchFamily="34" charset="0"/>
            </a:endParaRPr>
          </a:p>
          <a:p>
            <a:pPr marL="0" indent="0">
              <a:buNone/>
            </a:pPr>
            <a:r>
              <a:rPr lang="en-GB" sz="2400" b="1" i="0" u="none" strike="noStrike" baseline="0" dirty="0">
                <a:latin typeface="Arial" panose="020B0604020202020204" pitchFamily="34" charset="0"/>
                <a:cs typeface="Arial" panose="020B0604020202020204" pitchFamily="34" charset="0"/>
              </a:rPr>
              <a:t>Examples of Year 2 questions:</a:t>
            </a:r>
            <a:endParaRPr lang="en-GB" sz="2400" b="0" i="0" u="none" strike="noStrike" baseline="0" dirty="0">
              <a:latin typeface="Arial" panose="020B0604020202020204" pitchFamily="34" charset="0"/>
              <a:cs typeface="Arial" panose="020B0604020202020204" pitchFamily="34" charset="0"/>
            </a:endParaRPr>
          </a:p>
          <a:p>
            <a:r>
              <a:rPr lang="en-GB" sz="2400" b="0" i="0" u="none" strike="noStrike" baseline="0" dirty="0">
                <a:latin typeface="Arial" panose="020B0604020202020204" pitchFamily="34" charset="0"/>
                <a:cs typeface="Arial" panose="020B0604020202020204" pitchFamily="34" charset="0"/>
              </a:rPr>
              <a:t>How would you describe a community?</a:t>
            </a:r>
          </a:p>
          <a:p>
            <a:r>
              <a:rPr lang="en-GB" sz="2400" b="0" i="0" u="none" strike="noStrike" baseline="0" dirty="0">
                <a:latin typeface="Arial" panose="020B0604020202020204" pitchFamily="34" charset="0"/>
                <a:cs typeface="Arial" panose="020B0604020202020204" pitchFamily="34" charset="0"/>
              </a:rPr>
              <a:t>What are the joys of belonging to a community?</a:t>
            </a:r>
          </a:p>
          <a:p>
            <a:r>
              <a:rPr lang="en-GB" sz="2400" b="0" i="0" u="none" strike="noStrike" baseline="0" dirty="0">
                <a:latin typeface="Arial" panose="020B0604020202020204" pitchFamily="34" charset="0"/>
                <a:cs typeface="Arial" panose="020B0604020202020204" pitchFamily="34" charset="0"/>
              </a:rPr>
              <a:t>How do different individuals enrich a community?</a:t>
            </a:r>
          </a:p>
          <a:p>
            <a:r>
              <a:rPr lang="en-GB" sz="2400" b="0" i="0" u="none" strike="noStrike" baseline="0" dirty="0">
                <a:latin typeface="Arial" panose="020B0604020202020204" pitchFamily="34" charset="0"/>
                <a:cs typeface="Arial" panose="020B0604020202020204" pitchFamily="34" charset="0"/>
              </a:rPr>
              <a:t>What do you bring to the community that you belong to?</a:t>
            </a:r>
          </a:p>
          <a:p>
            <a:endParaRPr lang="en-GB" sz="2000" dirty="0"/>
          </a:p>
        </p:txBody>
      </p:sp>
    </p:spTree>
    <p:extLst>
      <p:ext uri="{BB962C8B-B14F-4D97-AF65-F5344CB8AC3E}">
        <p14:creationId xmlns:p14="http://schemas.microsoft.com/office/powerpoint/2010/main" val="1625925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ACCF-DCC8-4ECE-97F1-4AD22D50AF4B}"/>
              </a:ext>
            </a:extLst>
          </p:cNvPr>
          <p:cNvSpPr>
            <a:spLocks noGrp="1"/>
          </p:cNvSpPr>
          <p:nvPr>
            <p:ph type="title"/>
          </p:nvPr>
        </p:nvSpPr>
        <p:spPr>
          <a:xfrm>
            <a:off x="5120640" y="276569"/>
            <a:ext cx="6422849" cy="1676603"/>
          </a:xfrm>
        </p:spPr>
        <p:txBody>
          <a:bodyPr>
            <a:normAutofit/>
          </a:bodyPr>
          <a:lstStyle/>
          <a:p>
            <a:r>
              <a:rPr lang="en-GB" b="1" i="0" u="none" strike="noStrike" baseline="0" dirty="0">
                <a:solidFill>
                  <a:schemeClr val="accent1">
                    <a:lumMod val="75000"/>
                  </a:schemeClr>
                </a:solidFill>
                <a:latin typeface="Arial" panose="020B0604020202020204" pitchFamily="34" charset="0"/>
                <a:cs typeface="Arial" panose="020B0604020202020204" pitchFamily="34" charset="0"/>
              </a:rPr>
              <a:t>Year 3</a:t>
            </a:r>
            <a:r>
              <a:rPr lang="en-GB" b="0" i="0" u="none" strike="noStrike" baseline="0" dirty="0">
                <a:latin typeface="Comic Sans MS" panose="030F0702030302020204" pitchFamily="66" charset="0"/>
              </a:rPr>
              <a:t/>
            </a:r>
            <a:br>
              <a:rPr lang="en-GB" b="0" i="0" u="none" strike="noStrike" baseline="0" dirty="0">
                <a:latin typeface="Comic Sans MS" panose="030F0702030302020204" pitchFamily="66" charset="0"/>
              </a:rPr>
            </a:br>
            <a:endParaRPr lang="en-GB" dirty="0"/>
          </a:p>
        </p:txBody>
      </p:sp>
      <p:sp>
        <p:nvSpPr>
          <p:cNvPr id="16" name="Rectangle 15">
            <a:extLst>
              <a:ext uri="{FF2B5EF4-FFF2-40B4-BE49-F238E27FC236}">
                <a16:creationId xmlns:a16="http://schemas.microsoft.com/office/drawing/2014/main" id="{8E20FA99-AAAC-4AF3-9FAE-707420324F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9">
            <a:extLst>
              <a:ext uri="{FF2B5EF4-FFF2-40B4-BE49-F238E27FC236}">
                <a16:creationId xmlns:a16="http://schemas.microsoft.com/office/drawing/2014/main" id="{9573BE85-6043-4C3A-A7DD-483A0A5FB7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7C3EA32-72CC-4A91-917F-69171BCDA1AF}"/>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761364" y="894760"/>
            <a:ext cx="3113280" cy="5068480"/>
          </a:xfrm>
          <a:prstGeom prst="rect">
            <a:avLst/>
          </a:prstGeom>
          <a:noFill/>
          <a:effectLst/>
        </p:spPr>
      </p:pic>
      <p:sp>
        <p:nvSpPr>
          <p:cNvPr id="3" name="Content Placeholder 2">
            <a:extLst>
              <a:ext uri="{FF2B5EF4-FFF2-40B4-BE49-F238E27FC236}">
                <a16:creationId xmlns:a16="http://schemas.microsoft.com/office/drawing/2014/main" id="{D1C24144-4558-4F4C-915E-375BF4B17DCA}"/>
              </a:ext>
            </a:extLst>
          </p:cNvPr>
          <p:cNvSpPr>
            <a:spLocks noGrp="1"/>
          </p:cNvSpPr>
          <p:nvPr>
            <p:ph idx="1"/>
          </p:nvPr>
        </p:nvSpPr>
        <p:spPr>
          <a:xfrm>
            <a:off x="5120640" y="1232941"/>
            <a:ext cx="6422848" cy="5259299"/>
          </a:xfrm>
        </p:spPr>
        <p:txBody>
          <a:bodyPr>
            <a:normAutofit/>
          </a:bodyPr>
          <a:lstStyle/>
          <a:p>
            <a:pPr marL="0" indent="0">
              <a:buNone/>
            </a:pPr>
            <a:r>
              <a:rPr lang="en-GB" sz="2400" b="1" i="0" u="none" strike="noStrike" baseline="0" dirty="0">
                <a:latin typeface="Arial" panose="020B0604020202020204" pitchFamily="34" charset="0"/>
                <a:cs typeface="Arial" panose="020B0604020202020204" pitchFamily="34" charset="0"/>
              </a:rPr>
              <a:t>How we live in love</a:t>
            </a:r>
            <a:endParaRPr lang="en-GB" sz="2400" b="0" i="0" u="none" strike="noStrike" baseline="0" dirty="0">
              <a:latin typeface="Arial" panose="020B0604020202020204" pitchFamily="34" charset="0"/>
              <a:cs typeface="Arial" panose="020B0604020202020204" pitchFamily="34" charset="0"/>
            </a:endParaRPr>
          </a:p>
          <a:p>
            <a:r>
              <a:rPr lang="en-GB" sz="2400" b="0" i="0" u="none" strike="noStrike" baseline="0" dirty="0">
                <a:latin typeface="Arial" panose="020B0604020202020204" pitchFamily="34" charset="0"/>
                <a:cs typeface="Arial" panose="020B0604020202020204" pitchFamily="34" charset="0"/>
              </a:rPr>
              <a:t>Children will describe and give reasons for how we grow in love in caring and happy friends where we are secure and safe. </a:t>
            </a:r>
          </a:p>
          <a:p>
            <a:endParaRPr lang="en-GB" sz="2400" b="1" i="0" u="none" strike="noStrike" baseline="0" dirty="0" smtClean="0">
              <a:latin typeface="Arial" panose="020B0604020202020204" pitchFamily="34" charset="0"/>
              <a:cs typeface="Arial" panose="020B0604020202020204" pitchFamily="34" charset="0"/>
            </a:endParaRPr>
          </a:p>
          <a:p>
            <a:pPr marL="0" indent="0">
              <a:buNone/>
            </a:pPr>
            <a:r>
              <a:rPr lang="en-GB" sz="2400" b="1" i="0" u="none" strike="noStrike" baseline="0" dirty="0" smtClean="0">
                <a:latin typeface="Arial" panose="020B0604020202020204" pitchFamily="34" charset="0"/>
                <a:cs typeface="Arial" panose="020B0604020202020204" pitchFamily="34" charset="0"/>
              </a:rPr>
              <a:t>Examples </a:t>
            </a:r>
            <a:r>
              <a:rPr lang="en-GB" sz="2400" b="1" i="0" u="none" strike="noStrike" baseline="0" dirty="0">
                <a:latin typeface="Arial" panose="020B0604020202020204" pitchFamily="34" charset="0"/>
                <a:cs typeface="Arial" panose="020B0604020202020204" pitchFamily="34" charset="0"/>
              </a:rPr>
              <a:t>of Year 3 questions:</a:t>
            </a:r>
            <a:endParaRPr lang="en-GB" sz="2400" b="0" i="0" u="none" strike="noStrike" baseline="0" dirty="0">
              <a:latin typeface="Arial" panose="020B0604020202020204" pitchFamily="34" charset="0"/>
              <a:cs typeface="Arial" panose="020B0604020202020204" pitchFamily="34" charset="0"/>
            </a:endParaRPr>
          </a:p>
          <a:p>
            <a:r>
              <a:rPr lang="en-GB" sz="2400" b="0" i="0" u="none" strike="noStrike" baseline="0" dirty="0">
                <a:latin typeface="Arial" panose="020B0604020202020204" pitchFamily="34" charset="0"/>
                <a:cs typeface="Arial" panose="020B0604020202020204" pitchFamily="34" charset="0"/>
              </a:rPr>
              <a:t>How do friendships make us feel happy and secure?</a:t>
            </a:r>
          </a:p>
          <a:p>
            <a:r>
              <a:rPr lang="en-GB" sz="2400" b="0" i="0" u="none" strike="noStrike" baseline="0" dirty="0">
                <a:latin typeface="Arial" panose="020B0604020202020204" pitchFamily="34" charset="0"/>
                <a:cs typeface="Arial" panose="020B0604020202020204" pitchFamily="34" charset="0"/>
              </a:rPr>
              <a:t>How can friendships change?</a:t>
            </a:r>
          </a:p>
          <a:p>
            <a:r>
              <a:rPr lang="en-GB" sz="2400" b="0" i="0" u="none" strike="noStrike" baseline="0" dirty="0">
                <a:latin typeface="Arial" panose="020B0604020202020204" pitchFamily="34" charset="0"/>
                <a:cs typeface="Arial" panose="020B0604020202020204" pitchFamily="34" charset="0"/>
              </a:rPr>
              <a:t>Why is violence never the answer?</a:t>
            </a:r>
          </a:p>
          <a:p>
            <a:r>
              <a:rPr lang="en-GB" sz="2400" b="0" i="0" u="none" strike="noStrike" baseline="0" dirty="0">
                <a:latin typeface="Arial" panose="020B0604020202020204" pitchFamily="34" charset="0"/>
                <a:cs typeface="Arial" panose="020B0604020202020204" pitchFamily="34" charset="0"/>
              </a:rPr>
              <a:t>What Bible stories teach us about the beauty of forgiveness?</a:t>
            </a:r>
          </a:p>
          <a:p>
            <a:endParaRPr lang="en-GB"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1352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533BC-D919-4BCB-B854-31D28F812F61}"/>
              </a:ext>
            </a:extLst>
          </p:cNvPr>
          <p:cNvSpPr>
            <a:spLocks noGrp="1"/>
          </p:cNvSpPr>
          <p:nvPr>
            <p:ph type="title"/>
          </p:nvPr>
        </p:nvSpPr>
        <p:spPr>
          <a:xfrm>
            <a:off x="4912740" y="274320"/>
            <a:ext cx="7092026" cy="2305869"/>
          </a:xfrm>
        </p:spPr>
        <p:txBody>
          <a:bodyPr vert="horz" lIns="91440" tIns="45720" rIns="91440" bIns="45720" rtlCol="0" anchor="ctr">
            <a:normAutofit fontScale="90000"/>
          </a:bodyPr>
          <a:lstStyle/>
          <a:p>
            <a:r>
              <a:rPr lang="en-US" b="1" i="0" u="none" strike="noStrike" kern="1200" baseline="0" dirty="0">
                <a:solidFill>
                  <a:schemeClr val="accent1">
                    <a:lumMod val="75000"/>
                  </a:schemeClr>
                </a:solidFill>
                <a:latin typeface="Arial" panose="020B0604020202020204" pitchFamily="34" charset="0"/>
                <a:cs typeface="Arial" panose="020B0604020202020204" pitchFamily="34" charset="0"/>
              </a:rPr>
              <a:t>School &amp; Home Partnership </a:t>
            </a:r>
            <a:r>
              <a:rPr lang="en-US" b="1" i="0" u="none" strike="noStrike" kern="1200" baseline="0" dirty="0">
                <a:solidFill>
                  <a:schemeClr val="tx1"/>
                </a:solidFill>
                <a:latin typeface="Arial" panose="020B0604020202020204" pitchFamily="34" charset="0"/>
                <a:cs typeface="Arial" panose="020B0604020202020204" pitchFamily="34" charset="0"/>
              </a:rPr>
              <a:t/>
            </a:r>
            <a:br>
              <a:rPr lang="en-US" b="1" i="0" u="none" strike="noStrike" kern="1200" baseline="0" dirty="0">
                <a:solidFill>
                  <a:schemeClr val="tx1"/>
                </a:solidFill>
                <a:latin typeface="Arial" panose="020B0604020202020204" pitchFamily="34" charset="0"/>
                <a:cs typeface="Arial" panose="020B0604020202020204" pitchFamily="34" charset="0"/>
              </a:rPr>
            </a:br>
            <a:r>
              <a:rPr lang="en-US" b="0" i="0" u="none" strike="noStrike" kern="1200" baseline="0" dirty="0">
                <a:solidFill>
                  <a:schemeClr val="tx1"/>
                </a:solidFill>
                <a:latin typeface="Arial" panose="020B0604020202020204" pitchFamily="34" charset="0"/>
                <a:cs typeface="Arial" panose="020B0604020202020204" pitchFamily="34" charset="0"/>
              </a:rPr>
              <a:t/>
            </a:r>
            <a:br>
              <a:rPr lang="en-US" b="0" i="0" u="none" strike="noStrike" kern="1200" baseline="0" dirty="0">
                <a:solidFill>
                  <a:schemeClr val="tx1"/>
                </a:solidFill>
                <a:latin typeface="Arial" panose="020B0604020202020204" pitchFamily="34" charset="0"/>
                <a:cs typeface="Arial" panose="020B0604020202020204" pitchFamily="34" charset="0"/>
              </a:rPr>
            </a:br>
            <a:endParaRPr lang="en-US" kern="1200" dirty="0">
              <a:solidFill>
                <a:schemeClr val="tx1"/>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8E20FA99-AAAC-4AF3-9FAE-707420324F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ounded Rectangle 9">
            <a:extLst>
              <a:ext uri="{FF2B5EF4-FFF2-40B4-BE49-F238E27FC236}">
                <a16:creationId xmlns:a16="http://schemas.microsoft.com/office/drawing/2014/main" id="{9573BE85-6043-4C3A-A7DD-483A0A5FB7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B52E446B-40F6-430A-B25E-17AFBEAB071A}"/>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61364" y="894760"/>
            <a:ext cx="3113280" cy="5068480"/>
          </a:xfrm>
          <a:prstGeom prst="rect">
            <a:avLst/>
          </a:prstGeom>
          <a:noFill/>
          <a:effectLst/>
        </p:spPr>
      </p:pic>
      <p:sp>
        <p:nvSpPr>
          <p:cNvPr id="25" name="TextBox 6">
            <a:extLst>
              <a:ext uri="{FF2B5EF4-FFF2-40B4-BE49-F238E27FC236}">
                <a16:creationId xmlns:a16="http://schemas.microsoft.com/office/drawing/2014/main" id="{7422718F-BE26-45B6-9431-DEF7352DBF10}"/>
              </a:ext>
            </a:extLst>
          </p:cNvPr>
          <p:cNvSpPr txBox="1"/>
          <p:nvPr/>
        </p:nvSpPr>
        <p:spPr>
          <a:xfrm>
            <a:off x="5214581" y="1595120"/>
            <a:ext cx="6422848" cy="4628699"/>
          </a:xfrm>
          <a:prstGeom prst="rect">
            <a:avLst/>
          </a:prstGeom>
        </p:spPr>
        <p:txBody>
          <a:bodyPr vert="horz" lIns="91440" tIns="45720" rIns="91440" bIns="45720" rtlCol="0">
            <a:normAutofit/>
          </a:bodyPr>
          <a:lstStyle/>
          <a:p>
            <a:pPr>
              <a:lnSpc>
                <a:spcPct val="90000"/>
              </a:lnSpc>
              <a:spcAft>
                <a:spcPts val="600"/>
              </a:spcAft>
            </a:pPr>
            <a:r>
              <a:rPr lang="en-US" sz="2400" b="1" i="0" u="none" strike="noStrike" baseline="0" dirty="0">
                <a:latin typeface="Arial" panose="020B0604020202020204" pitchFamily="34" charset="0"/>
                <a:cs typeface="Arial" panose="020B0604020202020204" pitchFamily="34" charset="0"/>
              </a:rPr>
              <a:t>We aim to inform you of:</a:t>
            </a:r>
          </a:p>
          <a:p>
            <a:pPr indent="-228600">
              <a:lnSpc>
                <a:spcPct val="90000"/>
              </a:lnSpc>
              <a:spcAft>
                <a:spcPts val="600"/>
              </a:spcAft>
              <a:buFont typeface="Arial" panose="020B0604020202020204" pitchFamily="34" charset="0"/>
              <a:buChar char="•"/>
            </a:pPr>
            <a:endParaRPr lang="en-US" sz="2400" b="0" i="0" u="none" strike="noStrike" baseline="0" dirty="0">
              <a:latin typeface="Arial" panose="020B0604020202020204" pitchFamily="34" charset="0"/>
              <a:cs typeface="Arial" panose="020B0604020202020204" pitchFamily="34" charset="0"/>
            </a:endParaRPr>
          </a:p>
          <a:p>
            <a:pPr marL="342900" indent="-342900">
              <a:lnSpc>
                <a:spcPct val="90000"/>
              </a:lnSpc>
              <a:spcAft>
                <a:spcPts val="600"/>
              </a:spcAft>
              <a:buFont typeface="Arial" panose="020B0604020202020204" pitchFamily="34" charset="0"/>
              <a:buChar char="•"/>
            </a:pPr>
            <a:r>
              <a:rPr lang="en-US" sz="2400" b="0" i="0" u="none" strike="noStrike" baseline="0" dirty="0">
                <a:latin typeface="Arial" panose="020B0604020202020204" pitchFamily="34" charset="0"/>
                <a:cs typeface="Arial" panose="020B0604020202020204" pitchFamily="34" charset="0"/>
              </a:rPr>
              <a:t>the school’s legal obligations on Relationships and Sex Education </a:t>
            </a:r>
          </a:p>
          <a:p>
            <a:pPr indent="-228600">
              <a:lnSpc>
                <a:spcPct val="90000"/>
              </a:lnSpc>
              <a:spcAft>
                <a:spcPts val="600"/>
              </a:spcAft>
              <a:buFont typeface="Arial" panose="020B0604020202020204" pitchFamily="34" charset="0"/>
              <a:buChar char="•"/>
            </a:pPr>
            <a:r>
              <a:rPr lang="en-US" sz="2400" b="0" i="0" u="none" strike="noStrike" baseline="0" dirty="0">
                <a:latin typeface="Arial" panose="020B0604020202020204" pitchFamily="34" charset="0"/>
                <a:cs typeface="Arial" panose="020B0604020202020204" pitchFamily="34" charset="0"/>
              </a:rPr>
              <a:t> your rights as a parent/</a:t>
            </a:r>
            <a:r>
              <a:rPr lang="en-US" sz="2400" b="0" i="0" u="none" strike="noStrike" baseline="0" dirty="0" err="1">
                <a:latin typeface="Arial" panose="020B0604020202020204" pitchFamily="34" charset="0"/>
                <a:cs typeface="Arial" panose="020B0604020202020204" pitchFamily="34" charset="0"/>
              </a:rPr>
              <a:t>carer</a:t>
            </a:r>
            <a:endParaRPr lang="en-US" sz="2400" b="0" i="0" u="none" strike="noStrike" baseline="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sz="2400" b="0" i="0" u="none" strike="noStrike" baseline="0" dirty="0">
              <a:latin typeface="Arial" panose="020B0604020202020204" pitchFamily="34" charset="0"/>
              <a:cs typeface="Arial" panose="020B0604020202020204" pitchFamily="34" charset="0"/>
            </a:endParaRPr>
          </a:p>
          <a:p>
            <a:pPr>
              <a:lnSpc>
                <a:spcPct val="90000"/>
              </a:lnSpc>
              <a:spcAft>
                <a:spcPts val="600"/>
              </a:spcAft>
            </a:pPr>
            <a:r>
              <a:rPr lang="en-US" sz="2400" b="1" i="1" u="none" strike="noStrike" baseline="0" dirty="0">
                <a:solidFill>
                  <a:schemeClr val="accent1">
                    <a:lumMod val="75000"/>
                  </a:schemeClr>
                </a:solidFill>
                <a:latin typeface="Arial" panose="020B0604020202020204" pitchFamily="34" charset="0"/>
                <a:cs typeface="Arial" panose="020B0604020202020204" pitchFamily="34" charset="0"/>
              </a:rPr>
              <a:t>We wish to consult with you on how, what, why and when we intend to teach your children RSHE.</a:t>
            </a:r>
            <a:endParaRPr lang="en-US" sz="2400"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1619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9145A-B930-4BDE-9504-68BF4A79CBBF}"/>
              </a:ext>
            </a:extLst>
          </p:cNvPr>
          <p:cNvSpPr>
            <a:spLocks noGrp="1"/>
          </p:cNvSpPr>
          <p:nvPr>
            <p:ph type="title"/>
          </p:nvPr>
        </p:nvSpPr>
        <p:spPr>
          <a:xfrm>
            <a:off x="5120640" y="56458"/>
            <a:ext cx="6422849" cy="1676603"/>
          </a:xfrm>
        </p:spPr>
        <p:txBody>
          <a:bodyPr>
            <a:normAutofit/>
          </a:bodyPr>
          <a:lstStyle/>
          <a:p>
            <a:r>
              <a:rPr lang="en-GB" b="1" i="0" u="none" strike="noStrike" baseline="0" dirty="0">
                <a:solidFill>
                  <a:schemeClr val="accent1">
                    <a:lumMod val="75000"/>
                  </a:schemeClr>
                </a:solidFill>
                <a:latin typeface="Arial" panose="020B0604020202020204" pitchFamily="34" charset="0"/>
                <a:cs typeface="Arial" panose="020B0604020202020204" pitchFamily="34" charset="0"/>
              </a:rPr>
              <a:t>Year 4</a:t>
            </a:r>
            <a:r>
              <a:rPr lang="en-GB" b="0" i="0" u="none" strike="noStrike" baseline="0" dirty="0">
                <a:latin typeface="Comic Sans MS" panose="030F0702030302020204" pitchFamily="66" charset="0"/>
              </a:rPr>
              <a:t/>
            </a:r>
            <a:br>
              <a:rPr lang="en-GB" b="0" i="0" u="none" strike="noStrike" baseline="0" dirty="0">
                <a:latin typeface="Comic Sans MS" panose="030F0702030302020204" pitchFamily="66" charset="0"/>
              </a:rPr>
            </a:br>
            <a:endParaRPr lang="en-GB" dirty="0"/>
          </a:p>
        </p:txBody>
      </p:sp>
      <p:sp>
        <p:nvSpPr>
          <p:cNvPr id="16" name="Rectangle 15">
            <a:extLst>
              <a:ext uri="{FF2B5EF4-FFF2-40B4-BE49-F238E27FC236}">
                <a16:creationId xmlns:a16="http://schemas.microsoft.com/office/drawing/2014/main" id="{8E20FA99-AAAC-4AF3-9FAE-707420324F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9">
            <a:extLst>
              <a:ext uri="{FF2B5EF4-FFF2-40B4-BE49-F238E27FC236}">
                <a16:creationId xmlns:a16="http://schemas.microsoft.com/office/drawing/2014/main" id="{9573BE85-6043-4C3A-A7DD-483A0A5FB7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9752F9A-A54C-43EA-8ADF-AF5E847D1387}"/>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761364" y="894760"/>
            <a:ext cx="3113280" cy="5068480"/>
          </a:xfrm>
          <a:prstGeom prst="rect">
            <a:avLst/>
          </a:prstGeom>
          <a:noFill/>
          <a:effectLst/>
        </p:spPr>
      </p:pic>
      <p:sp>
        <p:nvSpPr>
          <p:cNvPr id="3" name="Content Placeholder 2">
            <a:extLst>
              <a:ext uri="{FF2B5EF4-FFF2-40B4-BE49-F238E27FC236}">
                <a16:creationId xmlns:a16="http://schemas.microsoft.com/office/drawing/2014/main" id="{41A4C2F8-DA1C-4E98-BE3F-CE1FF12D3F16}"/>
              </a:ext>
            </a:extLst>
          </p:cNvPr>
          <p:cNvSpPr>
            <a:spLocks noGrp="1"/>
          </p:cNvSpPr>
          <p:nvPr>
            <p:ph idx="1"/>
          </p:nvPr>
        </p:nvSpPr>
        <p:spPr>
          <a:xfrm>
            <a:off x="5120640" y="1074010"/>
            <a:ext cx="6422848" cy="5379041"/>
          </a:xfrm>
        </p:spPr>
        <p:txBody>
          <a:bodyPr>
            <a:normAutofit fontScale="92500" lnSpcReduction="20000"/>
          </a:bodyPr>
          <a:lstStyle/>
          <a:p>
            <a:endParaRPr lang="en-GB" sz="1400" b="0" i="0" u="none" strike="noStrike" baseline="0" dirty="0">
              <a:latin typeface="Comic Sans MS" panose="030F0702030302020204" pitchFamily="66" charset="0"/>
            </a:endParaRPr>
          </a:p>
          <a:p>
            <a:pPr marL="0" indent="0">
              <a:buNone/>
            </a:pPr>
            <a:r>
              <a:rPr lang="en-GB" sz="2400" b="1" i="0" u="none" strike="noStrike" baseline="0" dirty="0">
                <a:latin typeface="Arial" panose="020B0604020202020204" pitchFamily="34" charset="0"/>
                <a:cs typeface="Arial" panose="020B0604020202020204" pitchFamily="34" charset="0"/>
              </a:rPr>
              <a:t>God love us in our differences</a:t>
            </a:r>
            <a:endParaRPr lang="en-GB" sz="2400" b="0" i="0" u="none" strike="noStrike" baseline="0" dirty="0">
              <a:latin typeface="Arial" panose="020B0604020202020204" pitchFamily="34" charset="0"/>
              <a:cs typeface="Arial" panose="020B0604020202020204" pitchFamily="34" charset="0"/>
            </a:endParaRPr>
          </a:p>
          <a:p>
            <a:r>
              <a:rPr lang="en-GB" sz="2400" b="0" i="0" u="none" strike="noStrike" baseline="0" dirty="0">
                <a:latin typeface="Arial" panose="020B0604020202020204" pitchFamily="34" charset="0"/>
                <a:cs typeface="Arial" panose="020B0604020202020204" pitchFamily="34" charset="0"/>
              </a:rPr>
              <a:t>Children will begin to make links and connections to show that we are all different.  To celebrate these differences as we appreciate that God’s love accepts us as we are now and as we change</a:t>
            </a:r>
            <a:r>
              <a:rPr lang="en-GB" sz="2400" b="0" i="0" u="none" strike="noStrike" baseline="0" dirty="0" smtClean="0">
                <a:latin typeface="Arial" panose="020B0604020202020204" pitchFamily="34" charset="0"/>
                <a:cs typeface="Arial" panose="020B0604020202020204" pitchFamily="34" charset="0"/>
              </a:rPr>
              <a:t>.</a:t>
            </a:r>
          </a:p>
          <a:p>
            <a:pPr marL="0" indent="0">
              <a:buNone/>
            </a:pPr>
            <a:endParaRPr lang="en-GB" sz="2400" b="0" i="0" u="none" strike="noStrike" baseline="0" dirty="0">
              <a:latin typeface="Arial" panose="020B0604020202020204" pitchFamily="34" charset="0"/>
              <a:cs typeface="Arial" panose="020B0604020202020204" pitchFamily="34" charset="0"/>
            </a:endParaRPr>
          </a:p>
          <a:p>
            <a:pPr marL="0" indent="0">
              <a:buNone/>
            </a:pPr>
            <a:r>
              <a:rPr lang="en-GB" sz="2400" b="1" i="0" u="none" strike="noStrike" baseline="0" dirty="0">
                <a:latin typeface="Arial" panose="020B0604020202020204" pitchFamily="34" charset="0"/>
                <a:cs typeface="Arial" panose="020B0604020202020204" pitchFamily="34" charset="0"/>
              </a:rPr>
              <a:t>Examples of Year 4 questions:</a:t>
            </a:r>
            <a:endParaRPr lang="en-GB" sz="2400" b="0" i="0" u="none" strike="noStrike" baseline="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a:t>
            </a:r>
            <a:r>
              <a:rPr lang="en-GB" sz="2400" b="0" i="0" u="none" strike="noStrike" baseline="0" dirty="0">
                <a:latin typeface="Arial" panose="020B0604020202020204" pitchFamily="34" charset="0"/>
                <a:cs typeface="Arial" panose="020B0604020202020204" pitchFamily="34" charset="0"/>
              </a:rPr>
              <a:t>n what ways is being polite and courteous helping to make a better world to live in?</a:t>
            </a:r>
          </a:p>
          <a:p>
            <a:r>
              <a:rPr lang="en-GB" sz="2400" b="0" i="0" u="none" strike="noStrike" baseline="0" dirty="0">
                <a:latin typeface="Arial" panose="020B0604020202020204" pitchFamily="34" charset="0"/>
                <a:cs typeface="Arial" panose="020B0604020202020204" pitchFamily="34" charset="0"/>
              </a:rPr>
              <a:t>How do authority figures help communities and societies work together better?</a:t>
            </a:r>
          </a:p>
          <a:p>
            <a:r>
              <a:rPr lang="en-GB" sz="2400" b="0" i="0" u="none" strike="noStrike" baseline="0" dirty="0">
                <a:latin typeface="Arial" panose="020B0604020202020204" pitchFamily="34" charset="0"/>
                <a:cs typeface="Arial" panose="020B0604020202020204" pitchFamily="34" charset="0"/>
              </a:rPr>
              <a:t>How do we respect others even when they are different from ourselves?</a:t>
            </a:r>
          </a:p>
          <a:p>
            <a:r>
              <a:rPr lang="en-GB" sz="2400" b="0" i="0" u="none" strike="noStrike" baseline="0" dirty="0">
                <a:latin typeface="Arial" panose="020B0604020202020204" pitchFamily="34" charset="0"/>
                <a:cs typeface="Arial" panose="020B0604020202020204" pitchFamily="34" charset="0"/>
              </a:rPr>
              <a:t>How can your gifts be used for the common good?</a:t>
            </a:r>
          </a:p>
          <a:p>
            <a:endParaRPr lang="en-GB" sz="1400" dirty="0"/>
          </a:p>
        </p:txBody>
      </p:sp>
    </p:spTree>
    <p:extLst>
      <p:ext uri="{BB962C8B-B14F-4D97-AF65-F5344CB8AC3E}">
        <p14:creationId xmlns:p14="http://schemas.microsoft.com/office/powerpoint/2010/main" val="4091695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92273-695A-4F1C-9EC6-F2B0EF997C4E}"/>
              </a:ext>
            </a:extLst>
          </p:cNvPr>
          <p:cNvSpPr>
            <a:spLocks noGrp="1"/>
          </p:cNvSpPr>
          <p:nvPr>
            <p:ph type="title"/>
          </p:nvPr>
        </p:nvSpPr>
        <p:spPr>
          <a:xfrm>
            <a:off x="5120640" y="172066"/>
            <a:ext cx="6422849" cy="1676603"/>
          </a:xfrm>
        </p:spPr>
        <p:txBody>
          <a:bodyPr>
            <a:normAutofit/>
          </a:bodyPr>
          <a:lstStyle/>
          <a:p>
            <a:r>
              <a:rPr lang="en-GB" b="1" i="0" u="none" strike="noStrike" baseline="0" dirty="0">
                <a:solidFill>
                  <a:schemeClr val="accent1">
                    <a:lumMod val="75000"/>
                  </a:schemeClr>
                </a:solidFill>
                <a:latin typeface="Arial" panose="020B0604020202020204" pitchFamily="34" charset="0"/>
                <a:cs typeface="Arial" panose="020B0604020202020204" pitchFamily="34" charset="0"/>
              </a:rPr>
              <a:t>Year 5</a:t>
            </a:r>
            <a:r>
              <a:rPr lang="en-GB" b="0" i="0" u="none" strike="noStrike" baseline="0" dirty="0">
                <a:latin typeface="Comic Sans MS" panose="030F0702030302020204" pitchFamily="66" charset="0"/>
              </a:rPr>
              <a:t/>
            </a:r>
            <a:br>
              <a:rPr lang="en-GB" b="0" i="0" u="none" strike="noStrike" baseline="0" dirty="0">
                <a:latin typeface="Comic Sans MS" panose="030F0702030302020204" pitchFamily="66" charset="0"/>
              </a:rPr>
            </a:br>
            <a:endParaRPr lang="en-GB" dirty="0"/>
          </a:p>
        </p:txBody>
      </p:sp>
      <p:sp>
        <p:nvSpPr>
          <p:cNvPr id="16" name="Rectangle 15">
            <a:extLst>
              <a:ext uri="{FF2B5EF4-FFF2-40B4-BE49-F238E27FC236}">
                <a16:creationId xmlns:a16="http://schemas.microsoft.com/office/drawing/2014/main" id="{8E20FA99-AAAC-4AF3-9FAE-707420324F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9">
            <a:extLst>
              <a:ext uri="{FF2B5EF4-FFF2-40B4-BE49-F238E27FC236}">
                <a16:creationId xmlns:a16="http://schemas.microsoft.com/office/drawing/2014/main" id="{9573BE85-6043-4C3A-A7DD-483A0A5FB7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C2DF9E2-00FB-4875-8F18-82A5E4783780}"/>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761364" y="894760"/>
            <a:ext cx="3113280" cy="5068480"/>
          </a:xfrm>
          <a:prstGeom prst="rect">
            <a:avLst/>
          </a:prstGeom>
          <a:noFill/>
          <a:effectLst/>
        </p:spPr>
      </p:pic>
      <p:sp>
        <p:nvSpPr>
          <p:cNvPr id="3" name="Content Placeholder 2">
            <a:extLst>
              <a:ext uri="{FF2B5EF4-FFF2-40B4-BE49-F238E27FC236}">
                <a16:creationId xmlns:a16="http://schemas.microsoft.com/office/drawing/2014/main" id="{31F4FD10-8E8A-49EC-80E0-FAC59FB803EC}"/>
              </a:ext>
            </a:extLst>
          </p:cNvPr>
          <p:cNvSpPr>
            <a:spLocks noGrp="1"/>
          </p:cNvSpPr>
          <p:nvPr>
            <p:ph idx="1"/>
          </p:nvPr>
        </p:nvSpPr>
        <p:spPr>
          <a:xfrm>
            <a:off x="5120640" y="1010367"/>
            <a:ext cx="6422848" cy="5677816"/>
          </a:xfrm>
        </p:spPr>
        <p:txBody>
          <a:bodyPr>
            <a:normAutofit fontScale="92500" lnSpcReduction="10000"/>
          </a:bodyPr>
          <a:lstStyle/>
          <a:p>
            <a:pPr marL="0" indent="0">
              <a:buNone/>
            </a:pPr>
            <a:r>
              <a:rPr lang="en-GB" sz="2400" b="1" i="0" u="none" strike="noStrike" baseline="0" dirty="0">
                <a:latin typeface="Arial" panose="020B0604020202020204" pitchFamily="34" charset="0"/>
                <a:cs typeface="Arial" panose="020B0604020202020204" pitchFamily="34" charset="0"/>
              </a:rPr>
              <a:t>God loves us in our changing and developing</a:t>
            </a:r>
            <a:endParaRPr lang="en-GB" sz="2400" b="0" i="0" u="none" strike="noStrike" baseline="0" dirty="0">
              <a:latin typeface="Arial" panose="020B0604020202020204" pitchFamily="34" charset="0"/>
              <a:cs typeface="Arial" panose="020B0604020202020204" pitchFamily="34" charset="0"/>
            </a:endParaRPr>
          </a:p>
          <a:p>
            <a:r>
              <a:rPr lang="en-GB" sz="2400" b="0" i="0" u="none" strike="noStrike" baseline="0" dirty="0">
                <a:latin typeface="Arial" panose="020B0604020202020204" pitchFamily="34" charset="0"/>
                <a:cs typeface="Arial" panose="020B0604020202020204" pitchFamily="34" charset="0"/>
              </a:rPr>
              <a:t>Children will begin to show knowledge and understanding of how we grow in awareness of the physical and emotional changes that accompany puberty –sensitivity, mood swings, anger, boredom etc. and grow further in recognising God’s presence in our daily lives. </a:t>
            </a:r>
            <a:endParaRPr lang="en-GB" sz="2400" b="0" i="0" u="none" strike="noStrike" baseline="0" dirty="0" smtClean="0">
              <a:latin typeface="Arial" panose="020B0604020202020204" pitchFamily="34" charset="0"/>
              <a:cs typeface="Arial" panose="020B0604020202020204" pitchFamily="34" charset="0"/>
            </a:endParaRPr>
          </a:p>
          <a:p>
            <a:pPr marL="0" indent="0">
              <a:buNone/>
            </a:pPr>
            <a:endParaRPr lang="en-GB" sz="2400" b="0" i="0" u="none" strike="noStrike" baseline="0" dirty="0">
              <a:latin typeface="Arial" panose="020B0604020202020204" pitchFamily="34" charset="0"/>
              <a:cs typeface="Arial" panose="020B0604020202020204" pitchFamily="34" charset="0"/>
            </a:endParaRPr>
          </a:p>
          <a:p>
            <a:pPr marL="0" indent="0">
              <a:buNone/>
            </a:pPr>
            <a:r>
              <a:rPr lang="en-GB" sz="2400" b="1" i="0" u="none" strike="noStrike" baseline="0" dirty="0">
                <a:latin typeface="Arial" panose="020B0604020202020204" pitchFamily="34" charset="0"/>
                <a:cs typeface="Arial" panose="020B0604020202020204" pitchFamily="34" charset="0"/>
              </a:rPr>
              <a:t>Examples of Year 5 activities:</a:t>
            </a:r>
            <a:endParaRPr lang="en-GB" sz="2400" b="0" i="0" u="none" strike="noStrike" baseline="0" dirty="0">
              <a:latin typeface="Arial" panose="020B0604020202020204" pitchFamily="34" charset="0"/>
              <a:cs typeface="Arial" panose="020B0604020202020204" pitchFamily="34" charset="0"/>
            </a:endParaRPr>
          </a:p>
          <a:p>
            <a:r>
              <a:rPr lang="en-GB" sz="2400" b="0" i="0" u="none" strike="noStrike" baseline="0" dirty="0">
                <a:latin typeface="Arial" panose="020B0604020202020204" pitchFamily="34" charset="0"/>
                <a:cs typeface="Arial" panose="020B0604020202020204" pitchFamily="34" charset="0"/>
              </a:rPr>
              <a:t>Identify and celebrate the ways I have changed since birth</a:t>
            </a:r>
          </a:p>
          <a:p>
            <a:r>
              <a:rPr lang="en-GB" sz="2400" b="0" i="0" u="none" strike="noStrike" baseline="0" dirty="0">
                <a:latin typeface="Arial" panose="020B0604020202020204" pitchFamily="34" charset="0"/>
                <a:cs typeface="Arial" panose="020B0604020202020204" pitchFamily="34" charset="0"/>
              </a:rPr>
              <a:t>Discuss the external and internal changes which happen to boys and girls in puberty.</a:t>
            </a:r>
          </a:p>
          <a:p>
            <a:r>
              <a:rPr lang="en-GB" sz="2400" b="0" i="0" u="none" strike="noStrike" baseline="0" dirty="0">
                <a:latin typeface="Arial" panose="020B0604020202020204" pitchFamily="34" charset="0"/>
                <a:cs typeface="Arial" panose="020B0604020202020204" pitchFamily="34" charset="0"/>
              </a:rPr>
              <a:t>Recognise behaviour changes as we grow up</a:t>
            </a:r>
          </a:p>
          <a:p>
            <a:r>
              <a:rPr lang="en-GB" sz="2400" b="0" i="0" u="none" strike="noStrike" baseline="0" dirty="0">
                <a:latin typeface="Arial" panose="020B0604020202020204" pitchFamily="34" charset="0"/>
                <a:cs typeface="Arial" panose="020B0604020202020204" pitchFamily="34" charset="0"/>
              </a:rPr>
              <a:t>Reflect on ways to become more sensitive to the emotional development of oneself and of others</a:t>
            </a:r>
          </a:p>
          <a:p>
            <a:endParaRPr lang="en-GB" sz="1600" dirty="0"/>
          </a:p>
        </p:txBody>
      </p:sp>
    </p:spTree>
    <p:extLst>
      <p:ext uri="{BB962C8B-B14F-4D97-AF65-F5344CB8AC3E}">
        <p14:creationId xmlns:p14="http://schemas.microsoft.com/office/powerpoint/2010/main" val="25090121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2A8DB-8575-41AB-8C40-5F4C3608975F}"/>
              </a:ext>
            </a:extLst>
          </p:cNvPr>
          <p:cNvSpPr>
            <a:spLocks noGrp="1"/>
          </p:cNvSpPr>
          <p:nvPr>
            <p:ph type="title"/>
          </p:nvPr>
        </p:nvSpPr>
        <p:spPr>
          <a:xfrm>
            <a:off x="5120640" y="198191"/>
            <a:ext cx="6422849" cy="1676603"/>
          </a:xfrm>
        </p:spPr>
        <p:txBody>
          <a:bodyPr>
            <a:normAutofit/>
          </a:bodyPr>
          <a:lstStyle/>
          <a:p>
            <a:r>
              <a:rPr lang="en-GB" b="1" i="0" u="none" strike="noStrike" baseline="0" dirty="0">
                <a:solidFill>
                  <a:schemeClr val="accent1">
                    <a:lumMod val="75000"/>
                  </a:schemeClr>
                </a:solidFill>
                <a:latin typeface="Arial" panose="020B0604020202020204" pitchFamily="34" charset="0"/>
                <a:cs typeface="Arial" panose="020B0604020202020204" pitchFamily="34" charset="0"/>
              </a:rPr>
              <a:t>Year 6</a:t>
            </a:r>
            <a:r>
              <a:rPr lang="en-GB" b="0" i="0" u="none" strike="noStrike" baseline="0" dirty="0">
                <a:latin typeface="Comic Sans MS" panose="030F0702030302020204" pitchFamily="66" charset="0"/>
              </a:rPr>
              <a:t/>
            </a:r>
            <a:br>
              <a:rPr lang="en-GB" b="0" i="0" u="none" strike="noStrike" baseline="0" dirty="0">
                <a:latin typeface="Comic Sans MS" panose="030F0702030302020204" pitchFamily="66" charset="0"/>
              </a:rPr>
            </a:br>
            <a:endParaRPr lang="en-GB" dirty="0"/>
          </a:p>
        </p:txBody>
      </p:sp>
      <p:sp>
        <p:nvSpPr>
          <p:cNvPr id="16" name="Rectangle 15">
            <a:extLst>
              <a:ext uri="{FF2B5EF4-FFF2-40B4-BE49-F238E27FC236}">
                <a16:creationId xmlns:a16="http://schemas.microsoft.com/office/drawing/2014/main" id="{8E20FA99-AAAC-4AF3-9FAE-707420324F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9">
            <a:extLst>
              <a:ext uri="{FF2B5EF4-FFF2-40B4-BE49-F238E27FC236}">
                <a16:creationId xmlns:a16="http://schemas.microsoft.com/office/drawing/2014/main" id="{9573BE85-6043-4C3A-A7DD-483A0A5FB7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1ECDA4E-C2FA-454C-B75A-9896E298F5FA}"/>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761364" y="894760"/>
            <a:ext cx="3113280" cy="5068480"/>
          </a:xfrm>
          <a:prstGeom prst="rect">
            <a:avLst/>
          </a:prstGeom>
          <a:noFill/>
          <a:effectLst/>
        </p:spPr>
      </p:pic>
      <p:sp>
        <p:nvSpPr>
          <p:cNvPr id="3" name="Content Placeholder 2">
            <a:extLst>
              <a:ext uri="{FF2B5EF4-FFF2-40B4-BE49-F238E27FC236}">
                <a16:creationId xmlns:a16="http://schemas.microsoft.com/office/drawing/2014/main" id="{2CC44FD7-E9EE-4BFB-AE53-EE5B5F5A55F8}"/>
              </a:ext>
            </a:extLst>
          </p:cNvPr>
          <p:cNvSpPr>
            <a:spLocks noGrp="1"/>
          </p:cNvSpPr>
          <p:nvPr>
            <p:ph idx="1"/>
          </p:nvPr>
        </p:nvSpPr>
        <p:spPr>
          <a:xfrm>
            <a:off x="5120640" y="1036492"/>
            <a:ext cx="6422848" cy="5521062"/>
          </a:xfrm>
        </p:spPr>
        <p:txBody>
          <a:bodyPr>
            <a:normAutofit fontScale="85000" lnSpcReduction="10000"/>
          </a:bodyPr>
          <a:lstStyle/>
          <a:p>
            <a:pPr marL="0" indent="0">
              <a:buNone/>
            </a:pPr>
            <a:r>
              <a:rPr lang="en-GB" sz="2400" b="1" i="0" u="none" strike="noStrike" baseline="0" dirty="0">
                <a:latin typeface="Arial" panose="020B0604020202020204" pitchFamily="34" charset="0"/>
                <a:cs typeface="Arial" panose="020B0604020202020204" pitchFamily="34" charset="0"/>
              </a:rPr>
              <a:t>The wonder of God's love in creating new life</a:t>
            </a:r>
            <a:endParaRPr lang="en-GB" sz="2400" b="0" i="0" u="none" strike="noStrike" baseline="0" dirty="0">
              <a:latin typeface="Arial" panose="020B0604020202020204" pitchFamily="34" charset="0"/>
              <a:cs typeface="Arial" panose="020B0604020202020204" pitchFamily="34" charset="0"/>
            </a:endParaRPr>
          </a:p>
          <a:p>
            <a:r>
              <a:rPr lang="en-GB" sz="2400" b="0" i="0" u="none" strike="noStrike" baseline="0" dirty="0">
                <a:latin typeface="Arial" panose="020B0604020202020204" pitchFamily="34" charset="0"/>
                <a:cs typeface="Arial" panose="020B0604020202020204" pitchFamily="34" charset="0"/>
              </a:rPr>
              <a:t>Children will begin to develop a secure understanding of what stable, caring relationships are and the different kinds there may be.  Focusing on Catholic teaching, children will also know and understand about the conception of a child within marriage.</a:t>
            </a:r>
          </a:p>
          <a:p>
            <a:endParaRPr lang="en-GB" sz="2400" b="1" i="0" u="none" strike="noStrike" baseline="0" dirty="0" smtClean="0">
              <a:latin typeface="Arial" panose="020B0604020202020204" pitchFamily="34" charset="0"/>
              <a:cs typeface="Arial" panose="020B0604020202020204" pitchFamily="34" charset="0"/>
            </a:endParaRPr>
          </a:p>
          <a:p>
            <a:pPr marL="0" indent="0">
              <a:buNone/>
            </a:pPr>
            <a:r>
              <a:rPr lang="en-GB" sz="2400" b="1" i="0" u="none" strike="noStrike" baseline="0" dirty="0" smtClean="0">
                <a:latin typeface="Arial" panose="020B0604020202020204" pitchFamily="34" charset="0"/>
                <a:cs typeface="Arial" panose="020B0604020202020204" pitchFamily="34" charset="0"/>
              </a:rPr>
              <a:t>Examples </a:t>
            </a:r>
            <a:r>
              <a:rPr lang="en-GB" sz="2400" b="1" i="0" u="none" strike="noStrike" baseline="0" dirty="0">
                <a:latin typeface="Arial" panose="020B0604020202020204" pitchFamily="34" charset="0"/>
                <a:cs typeface="Arial" panose="020B0604020202020204" pitchFamily="34" charset="0"/>
              </a:rPr>
              <a:t>of Year 6 activities:</a:t>
            </a:r>
            <a:endParaRPr lang="en-GB" sz="2400" b="0" i="0" u="none" strike="noStrike" baseline="0" dirty="0">
              <a:latin typeface="Arial" panose="020B0604020202020204" pitchFamily="34" charset="0"/>
              <a:cs typeface="Arial" panose="020B0604020202020204" pitchFamily="34" charset="0"/>
            </a:endParaRPr>
          </a:p>
          <a:p>
            <a:r>
              <a:rPr lang="en-GB" sz="2400" b="0" i="0" u="none" strike="noStrike" baseline="0" dirty="0">
                <a:latin typeface="Arial" panose="020B0604020202020204" pitchFamily="34" charset="0"/>
                <a:cs typeface="Arial" panose="020B0604020202020204" pitchFamily="34" charset="0"/>
              </a:rPr>
              <a:t>Explain how human life is conceived</a:t>
            </a:r>
          </a:p>
          <a:p>
            <a:r>
              <a:rPr lang="en-GB" sz="2400" b="0" i="0" u="none" strike="noStrike" baseline="0" dirty="0">
                <a:latin typeface="Arial" panose="020B0604020202020204" pitchFamily="34" charset="0"/>
                <a:cs typeface="Arial" panose="020B0604020202020204" pitchFamily="34" charset="0"/>
              </a:rPr>
              <a:t>Recognise </a:t>
            </a:r>
            <a:r>
              <a:rPr lang="en-GB" sz="2400" b="0" i="0" u="none" strike="noStrike" baseline="0" dirty="0" smtClean="0">
                <a:latin typeface="Arial" panose="020B0604020202020204" pitchFamily="34" charset="0"/>
                <a:cs typeface="Arial" panose="020B0604020202020204" pitchFamily="34" charset="0"/>
              </a:rPr>
              <a:t>male </a:t>
            </a:r>
            <a:r>
              <a:rPr lang="en-GB" sz="2400" b="0" i="0" u="none" strike="noStrike" baseline="0" dirty="0">
                <a:latin typeface="Arial" panose="020B0604020202020204" pitchFamily="34" charset="0"/>
                <a:cs typeface="Arial" panose="020B0604020202020204" pitchFamily="34" charset="0"/>
              </a:rPr>
              <a:t>and female reproductive organs. Explain how human life is conceived.</a:t>
            </a:r>
          </a:p>
          <a:p>
            <a:r>
              <a:rPr lang="en-GB" sz="2400" b="0" i="0" u="none" strike="noStrike" baseline="0" dirty="0">
                <a:latin typeface="Arial" panose="020B0604020202020204" pitchFamily="34" charset="0"/>
                <a:cs typeface="Arial" panose="020B0604020202020204" pitchFamily="34" charset="0"/>
              </a:rPr>
              <a:t>Understand how a child grows within the mother’s womb</a:t>
            </a:r>
          </a:p>
          <a:p>
            <a:r>
              <a:rPr lang="en-GB" sz="2400" b="0" i="0" u="none" strike="noStrike" baseline="0" dirty="0">
                <a:latin typeface="Arial" panose="020B0604020202020204" pitchFamily="34" charset="0"/>
                <a:cs typeface="Arial" panose="020B0604020202020204" pitchFamily="34" charset="0"/>
              </a:rPr>
              <a:t>Understand that God causes new life to begin through the love that parents have for each other</a:t>
            </a:r>
          </a:p>
          <a:p>
            <a:r>
              <a:rPr lang="en-GB" sz="2400" b="0" i="0" u="none" strike="noStrike" baseline="0" dirty="0">
                <a:latin typeface="Arial" panose="020B0604020202020204" pitchFamily="34" charset="0"/>
                <a:cs typeface="Arial" panose="020B0604020202020204" pitchFamily="34" charset="0"/>
              </a:rPr>
              <a:t>Celebrate God’s creative love in creating us as his children </a:t>
            </a:r>
          </a:p>
          <a:p>
            <a:endParaRPr lang="en-GB" sz="1400" dirty="0"/>
          </a:p>
        </p:txBody>
      </p:sp>
    </p:spTree>
    <p:extLst>
      <p:ext uri="{BB962C8B-B14F-4D97-AF65-F5344CB8AC3E}">
        <p14:creationId xmlns:p14="http://schemas.microsoft.com/office/powerpoint/2010/main" val="4074004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BF7CB-9FF8-4734-8ACE-5929C4074993}"/>
              </a:ext>
            </a:extLst>
          </p:cNvPr>
          <p:cNvSpPr>
            <a:spLocks noGrp="1"/>
          </p:cNvSpPr>
          <p:nvPr>
            <p:ph type="title"/>
          </p:nvPr>
        </p:nvSpPr>
        <p:spPr>
          <a:xfrm>
            <a:off x="5120640" y="263506"/>
            <a:ext cx="6422849" cy="1676603"/>
          </a:xfrm>
        </p:spPr>
        <p:txBody>
          <a:bodyPr>
            <a:normAutofit/>
          </a:bodyPr>
          <a:lstStyle/>
          <a:p>
            <a:r>
              <a:rPr lang="en-GB" b="1" i="0" u="none" strike="noStrike" baseline="0" dirty="0">
                <a:solidFill>
                  <a:schemeClr val="accent1">
                    <a:lumMod val="75000"/>
                  </a:schemeClr>
                </a:solidFill>
                <a:latin typeface="Arial" panose="020B0604020202020204" pitchFamily="34" charset="0"/>
                <a:cs typeface="Arial" panose="020B0604020202020204" pitchFamily="34" charset="0"/>
              </a:rPr>
              <a:t>What next?</a:t>
            </a:r>
            <a:r>
              <a:rPr lang="en-GB" b="0" i="0" u="none" strike="noStrike" baseline="0" dirty="0">
                <a:latin typeface="Comic Sans MS" panose="030F0702030302020204" pitchFamily="66" charset="0"/>
              </a:rPr>
              <a:t/>
            </a:r>
            <a:br>
              <a:rPr lang="en-GB" b="0" i="0" u="none" strike="noStrike" baseline="0" dirty="0">
                <a:latin typeface="Comic Sans MS" panose="030F0702030302020204" pitchFamily="66" charset="0"/>
              </a:rPr>
            </a:br>
            <a:endParaRPr lang="en-GB" dirty="0"/>
          </a:p>
        </p:txBody>
      </p:sp>
      <p:sp>
        <p:nvSpPr>
          <p:cNvPr id="18" name="Rectangle 17">
            <a:extLst>
              <a:ext uri="{FF2B5EF4-FFF2-40B4-BE49-F238E27FC236}">
                <a16:creationId xmlns:a16="http://schemas.microsoft.com/office/drawing/2014/main" id="{8E20FA99-AAAC-4AF3-9FAE-707420324F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ounded Rectangle 9">
            <a:extLst>
              <a:ext uri="{FF2B5EF4-FFF2-40B4-BE49-F238E27FC236}">
                <a16:creationId xmlns:a16="http://schemas.microsoft.com/office/drawing/2014/main" id="{9573BE85-6043-4C3A-A7DD-483A0A5FB7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0A2E855-1177-4C4E-AF53-5B8C7A8978E8}"/>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761364" y="894760"/>
            <a:ext cx="3113280" cy="5068480"/>
          </a:xfrm>
          <a:prstGeom prst="rect">
            <a:avLst/>
          </a:prstGeom>
          <a:noFill/>
          <a:effectLst/>
        </p:spPr>
      </p:pic>
      <p:sp>
        <p:nvSpPr>
          <p:cNvPr id="3" name="Content Placeholder 2">
            <a:extLst>
              <a:ext uri="{FF2B5EF4-FFF2-40B4-BE49-F238E27FC236}">
                <a16:creationId xmlns:a16="http://schemas.microsoft.com/office/drawing/2014/main" id="{0EE32CE3-C6C1-4F19-B715-F8110A6E8195}"/>
              </a:ext>
            </a:extLst>
          </p:cNvPr>
          <p:cNvSpPr>
            <a:spLocks noGrp="1"/>
          </p:cNvSpPr>
          <p:nvPr>
            <p:ph idx="1"/>
          </p:nvPr>
        </p:nvSpPr>
        <p:spPr>
          <a:xfrm>
            <a:off x="4912740" y="1421603"/>
            <a:ext cx="6422848" cy="4663440"/>
          </a:xfrm>
        </p:spPr>
        <p:txBody>
          <a:bodyPr>
            <a:noAutofit/>
          </a:bodyPr>
          <a:lstStyle/>
          <a:p>
            <a:r>
              <a:rPr lang="en-GB" sz="2400" b="0" i="0" u="none" strike="noStrike" baseline="0" dirty="0">
                <a:latin typeface="Arial" panose="020B0604020202020204" pitchFamily="34" charset="0"/>
                <a:cs typeface="Arial" panose="020B0604020202020204" pitchFamily="34" charset="0"/>
              </a:rPr>
              <a:t>As a school we are consulting with you about our scheme and policy for RSHE.</a:t>
            </a:r>
          </a:p>
          <a:p>
            <a:r>
              <a:rPr lang="en-GB" sz="2400" b="0" i="0" u="none" strike="noStrike" baseline="0" dirty="0">
                <a:latin typeface="Arial" panose="020B0604020202020204" pitchFamily="34" charset="0"/>
                <a:cs typeface="Arial" panose="020B0604020202020204" pitchFamily="34" charset="0"/>
              </a:rPr>
              <a:t>The policy </a:t>
            </a:r>
            <a:r>
              <a:rPr lang="en-GB" sz="2400" dirty="0">
                <a:latin typeface="Arial" panose="020B0604020202020204" pitchFamily="34" charset="0"/>
                <a:cs typeface="Arial" panose="020B0604020202020204" pitchFamily="34" charset="0"/>
              </a:rPr>
              <a:t>has also been shared with this </a:t>
            </a:r>
            <a:r>
              <a:rPr lang="en-GB" sz="2400" dirty="0" err="1">
                <a:latin typeface="Arial" panose="020B0604020202020204" pitchFamily="34" charset="0"/>
                <a:cs typeface="Arial" panose="020B0604020202020204" pitchFamily="34" charset="0"/>
              </a:rPr>
              <a:t>powerpoint</a:t>
            </a:r>
            <a:r>
              <a:rPr lang="en-GB" sz="2400" dirty="0">
                <a:latin typeface="Arial" panose="020B0604020202020204" pitchFamily="34" charset="0"/>
                <a:cs typeface="Arial" panose="020B0604020202020204" pitchFamily="34" charset="0"/>
              </a:rPr>
              <a:t>.</a:t>
            </a:r>
          </a:p>
          <a:p>
            <a:r>
              <a:rPr lang="en-GB" sz="2400" b="0" i="0" u="none" strike="noStrike" baseline="0" dirty="0">
                <a:latin typeface="Arial" panose="020B0604020202020204" pitchFamily="34" charset="0"/>
                <a:cs typeface="Arial" panose="020B0604020202020204" pitchFamily="34" charset="0"/>
              </a:rPr>
              <a:t>The government guidance about RSHE can also be found on our website.  I would encourage you to read the guidance as well as our draft policy.</a:t>
            </a:r>
          </a:p>
          <a:p>
            <a:r>
              <a:rPr lang="en-GB" sz="2400" b="0" i="0" u="none" strike="noStrike" baseline="0" dirty="0">
                <a:latin typeface="Arial" panose="020B0604020202020204" pitchFamily="34" charset="0"/>
                <a:cs typeface="Arial" panose="020B0604020202020204" pitchFamily="34" charset="0"/>
              </a:rPr>
              <a:t>We invite parents and carers to submit comments and questions regarding our policy and  scheme.  If you wish to submit a comment or query please contact us via email at : </a:t>
            </a:r>
            <a:r>
              <a:rPr lang="en-GB" sz="2400" b="0" i="0" u="none" strike="noStrike" baseline="0" dirty="0">
                <a:latin typeface="Arial" panose="020B0604020202020204" pitchFamily="34" charset="0"/>
                <a:cs typeface="Arial" panose="020B0604020202020204" pitchFamily="34" charset="0"/>
                <a:hlinkClick r:id="rId3"/>
              </a:rPr>
              <a:t>sec.olpsprimary@halton.gov.uk</a:t>
            </a:r>
            <a:r>
              <a:rPr lang="en-GB" sz="2400" b="0" i="0" u="none" strike="noStrike" baseline="0" dirty="0">
                <a:latin typeface="Arial" panose="020B0604020202020204" pitchFamily="34" charset="0"/>
                <a:cs typeface="Arial" panose="020B0604020202020204" pitchFamily="34" charset="0"/>
              </a:rPr>
              <a:t> </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1772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AA042-5ACC-4E90-BAC4-8BD03C848298}"/>
              </a:ext>
            </a:extLst>
          </p:cNvPr>
          <p:cNvSpPr>
            <a:spLocks noGrp="1"/>
          </p:cNvSpPr>
          <p:nvPr>
            <p:ph type="title"/>
          </p:nvPr>
        </p:nvSpPr>
        <p:spPr>
          <a:xfrm>
            <a:off x="8017254" y="525439"/>
            <a:ext cx="3336545" cy="1657614"/>
          </a:xfrm>
        </p:spPr>
        <p:txBody>
          <a:bodyPr>
            <a:normAutofit/>
          </a:bodyPr>
          <a:lstStyle/>
          <a:p>
            <a:r>
              <a:rPr lang="en-GB" sz="2800" b="0" i="0" u="none" strike="noStrike" baseline="0" dirty="0">
                <a:latin typeface="Arial" panose="020B0604020202020204" pitchFamily="34" charset="0"/>
                <a:cs typeface="Arial" panose="020B0604020202020204" pitchFamily="34" charset="0"/>
              </a:rPr>
              <a:t/>
            </a:r>
            <a:br>
              <a:rPr lang="en-GB" sz="2800" b="0" i="0" u="none" strike="noStrike" baseline="0" dirty="0">
                <a:latin typeface="Arial" panose="020B0604020202020204" pitchFamily="34" charset="0"/>
                <a:cs typeface="Arial" panose="020B0604020202020204" pitchFamily="34" charset="0"/>
              </a:rPr>
            </a:br>
            <a:r>
              <a:rPr lang="en-GB" sz="2800" i="0" u="none" strike="noStrike" baseline="0" dirty="0">
                <a:latin typeface="Arial" panose="020B0604020202020204" pitchFamily="34" charset="0"/>
                <a:cs typeface="Arial" panose="020B0604020202020204" pitchFamily="34" charset="0"/>
              </a:rPr>
              <a:t>Things for us to consider today:</a:t>
            </a:r>
            <a:br>
              <a:rPr lang="en-GB" sz="2800" i="0" u="none" strike="noStrike" baseline="0" dirty="0">
                <a:latin typeface="Arial" panose="020B0604020202020204" pitchFamily="34" charset="0"/>
                <a:cs typeface="Arial" panose="020B0604020202020204" pitchFamily="34" charset="0"/>
              </a:rPr>
            </a:br>
            <a:endParaRPr lang="en-GB" sz="28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9AA98A0-9216-48DB-9D98-2661F7146D55}"/>
              </a:ext>
            </a:extLst>
          </p:cNvPr>
          <p:cNvPicPr>
            <a:picLocks noChangeAspect="1"/>
          </p:cNvPicPr>
          <p:nvPr/>
        </p:nvPicPr>
        <p:blipFill>
          <a:blip r:embed="rId2"/>
          <a:stretch>
            <a:fillRect/>
          </a:stretch>
        </p:blipFill>
        <p:spPr>
          <a:xfrm>
            <a:off x="402609" y="1330961"/>
            <a:ext cx="3027672" cy="2744359"/>
          </a:xfrm>
          <a:prstGeom prst="rect">
            <a:avLst/>
          </a:prstGeom>
        </p:spPr>
      </p:pic>
      <p:cxnSp>
        <p:nvCxnSpPr>
          <p:cNvPr id="71" name="Straight Connector 70">
            <a:extLst>
              <a:ext uri="{FF2B5EF4-FFF2-40B4-BE49-F238E27FC236}">
                <a16:creationId xmlns:a16="http://schemas.microsoft.com/office/drawing/2014/main" id="{822A5670-0F7B-4199-AEAB-33FBA9CEA44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1"/>
            <a:ext cx="0" cy="4572000"/>
          </a:xfrm>
          <a:prstGeom prst="line">
            <a:avLst/>
          </a:prstGeom>
          <a:ln w="3810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4470889-665A-4684-B7A4-5642227091A8}"/>
              </a:ext>
            </a:extLst>
          </p:cNvPr>
          <p:cNvPicPr>
            <a:picLocks noChangeAspect="1"/>
          </p:cNvPicPr>
          <p:nvPr/>
        </p:nvPicPr>
        <p:blipFill>
          <a:blip r:embed="rId3"/>
          <a:stretch>
            <a:fillRect/>
          </a:stretch>
        </p:blipFill>
        <p:spPr>
          <a:xfrm rot="21600000">
            <a:off x="5062108" y="375320"/>
            <a:ext cx="2316809" cy="1657612"/>
          </a:xfrm>
          <a:prstGeom prst="rect">
            <a:avLst/>
          </a:prstGeom>
        </p:spPr>
      </p:pic>
      <p:cxnSp>
        <p:nvCxnSpPr>
          <p:cNvPr id="73" name="Straight Connector 72">
            <a:extLst>
              <a:ext uri="{FF2B5EF4-FFF2-40B4-BE49-F238E27FC236}">
                <a16:creationId xmlns:a16="http://schemas.microsoft.com/office/drawing/2014/main" id="{8BB1744D-A7DF-4B65-B6E3-DCF12BB2D86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2228770"/>
            <a:ext cx="2877035"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30522FF-E4CA-4354-99DD-1FF8E34470CF}"/>
              </a:ext>
            </a:extLst>
          </p:cNvPr>
          <p:cNvPicPr>
            <a:picLocks noChangeAspect="1"/>
          </p:cNvPicPr>
          <p:nvPr/>
        </p:nvPicPr>
        <p:blipFill>
          <a:blip r:embed="rId4"/>
          <a:stretch>
            <a:fillRect/>
          </a:stretch>
        </p:blipFill>
        <p:spPr>
          <a:xfrm>
            <a:off x="5179383" y="2424609"/>
            <a:ext cx="2074823" cy="1799367"/>
          </a:xfrm>
          <a:prstGeom prst="rect">
            <a:avLst/>
          </a:prstGeom>
        </p:spPr>
      </p:pic>
      <p:cxnSp>
        <p:nvCxnSpPr>
          <p:cNvPr id="75" name="Straight Connector 74">
            <a:extLst>
              <a:ext uri="{FF2B5EF4-FFF2-40B4-BE49-F238E27FC236}">
                <a16:creationId xmlns:a16="http://schemas.microsoft.com/office/drawing/2014/main" id="{882DD753-EA38-4E86-91FB-05041A44A28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67905"/>
            <a:ext cx="7530662"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2D88C98-6C57-45BA-8695-61D19B6D735A}"/>
              </a:ext>
            </a:extLst>
          </p:cNvPr>
          <p:cNvPicPr>
            <a:picLocks noChangeAspect="1"/>
          </p:cNvPicPr>
          <p:nvPr/>
        </p:nvPicPr>
        <p:blipFill>
          <a:blip r:embed="rId5"/>
          <a:stretch>
            <a:fillRect/>
          </a:stretch>
        </p:blipFill>
        <p:spPr>
          <a:xfrm>
            <a:off x="593262" y="4911833"/>
            <a:ext cx="1839747" cy="1448019"/>
          </a:xfrm>
          <a:prstGeom prst="rect">
            <a:avLst/>
          </a:prstGeom>
        </p:spPr>
      </p:pic>
      <p:pic>
        <p:nvPicPr>
          <p:cNvPr id="1026" name="Picture 2" descr="Let's Clear Up a Few Things About Facebook's Partners - About Facebook">
            <a:extLst>
              <a:ext uri="{FF2B5EF4-FFF2-40B4-BE49-F238E27FC236}">
                <a16:creationId xmlns:a16="http://schemas.microsoft.com/office/drawing/2014/main" id="{EF3FA961-1443-45C5-B540-60EB58DF3BC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052144" y="4911833"/>
            <a:ext cx="2585756" cy="144802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ECA1630-F6CC-40F3-88F7-D16DE5C1C6DB}"/>
              </a:ext>
            </a:extLst>
          </p:cNvPr>
          <p:cNvSpPr>
            <a:spLocks noGrp="1"/>
          </p:cNvSpPr>
          <p:nvPr>
            <p:ph idx="1"/>
          </p:nvPr>
        </p:nvSpPr>
        <p:spPr>
          <a:xfrm>
            <a:off x="8017254" y="1910080"/>
            <a:ext cx="3336546" cy="4663438"/>
          </a:xfrm>
        </p:spPr>
        <p:txBody>
          <a:bodyPr>
            <a:normAutofit fontScale="92500" lnSpcReduction="10000"/>
          </a:bodyPr>
          <a:lstStyle/>
          <a:p>
            <a:pPr marL="0" indent="0">
              <a:buNone/>
            </a:pPr>
            <a:r>
              <a:rPr lang="en-GB" sz="1700" i="0" u="none" strike="noStrike" baseline="0" dirty="0">
                <a:latin typeface="Arial" panose="020B0604020202020204" pitchFamily="34" charset="0"/>
              </a:rPr>
              <a:t>•</a:t>
            </a:r>
            <a:r>
              <a:rPr lang="en-GB" sz="2400" i="0" u="none" strike="noStrike" baseline="0" dirty="0">
                <a:latin typeface="Arial" panose="020B0604020202020204" pitchFamily="34" charset="0"/>
                <a:cs typeface="Arial" panose="020B0604020202020204" pitchFamily="34" charset="0"/>
              </a:rPr>
              <a:t>The internet</a:t>
            </a:r>
          </a:p>
          <a:p>
            <a:pPr marL="0" indent="0">
              <a:buNone/>
            </a:pPr>
            <a:r>
              <a:rPr lang="en-GB" sz="2400" i="0" u="none" strike="noStrike" baseline="0" dirty="0">
                <a:latin typeface="Arial" panose="020B0604020202020204" pitchFamily="34" charset="0"/>
                <a:cs typeface="Arial" panose="020B0604020202020204" pitchFamily="34" charset="0"/>
              </a:rPr>
              <a:t>•Television</a:t>
            </a:r>
          </a:p>
          <a:p>
            <a:pPr marL="0" indent="0">
              <a:buNone/>
            </a:pPr>
            <a:r>
              <a:rPr lang="en-GB" sz="2400" i="0" u="none" strike="noStrike" baseline="0" dirty="0">
                <a:latin typeface="Arial" panose="020B0604020202020204" pitchFamily="34" charset="0"/>
                <a:cs typeface="Arial" panose="020B0604020202020204" pitchFamily="34" charset="0"/>
              </a:rPr>
              <a:t>•Social media</a:t>
            </a:r>
          </a:p>
          <a:p>
            <a:pPr marL="0" indent="0">
              <a:buNone/>
            </a:pPr>
            <a:r>
              <a:rPr lang="en-GB" sz="2400" i="0" u="none" strike="noStrike" baseline="0" dirty="0">
                <a:latin typeface="Arial" panose="020B0604020202020204" pitchFamily="34" charset="0"/>
                <a:cs typeface="Arial" panose="020B0604020202020204" pitchFamily="34" charset="0"/>
              </a:rPr>
              <a:t>•Other media</a:t>
            </a:r>
          </a:p>
          <a:p>
            <a:pPr marL="0" indent="0">
              <a:buNone/>
            </a:pPr>
            <a:r>
              <a:rPr lang="en-GB" sz="2400" i="0" u="none" strike="noStrike" baseline="0" dirty="0">
                <a:latin typeface="Arial" panose="020B0604020202020204" pitchFamily="34" charset="0"/>
                <a:cs typeface="Arial" panose="020B0604020202020204" pitchFamily="34" charset="0"/>
              </a:rPr>
              <a:t>•Friends</a:t>
            </a:r>
          </a:p>
          <a:p>
            <a:pPr marL="0" indent="0">
              <a:buNone/>
            </a:pPr>
            <a:r>
              <a:rPr lang="en-GB" sz="2400" i="0" u="none" strike="noStrike" baseline="0" dirty="0">
                <a:latin typeface="Arial" panose="020B0604020202020204" pitchFamily="34" charset="0"/>
                <a:cs typeface="Arial" panose="020B0604020202020204" pitchFamily="34" charset="0"/>
              </a:rPr>
              <a:t>•Family</a:t>
            </a:r>
            <a:endParaRPr lang="en-GB" sz="2400" dirty="0">
              <a:latin typeface="Arial" panose="020B0604020202020204" pitchFamily="34" charset="0"/>
              <a:cs typeface="Arial" panose="020B0604020202020204" pitchFamily="34" charset="0"/>
            </a:endParaRPr>
          </a:p>
          <a:p>
            <a:pPr marL="0" indent="0">
              <a:buNone/>
            </a:pPr>
            <a:r>
              <a:rPr lang="en-GB" sz="2400" i="0" u="none" strike="noStrike" baseline="0" dirty="0">
                <a:latin typeface="Arial" panose="020B0604020202020204" pitchFamily="34" charset="0"/>
                <a:cs typeface="Arial" panose="020B0604020202020204" pitchFamily="34" charset="0"/>
              </a:rPr>
              <a:t>•School</a:t>
            </a:r>
          </a:p>
          <a:p>
            <a:pPr marL="0" indent="0">
              <a:buNone/>
            </a:pPr>
            <a:endParaRPr lang="en-GB" sz="2400" b="1" dirty="0">
              <a:latin typeface="Arial" panose="020B0604020202020204" pitchFamily="34" charset="0"/>
              <a:cs typeface="Arial" panose="020B0604020202020204" pitchFamily="34" charset="0"/>
            </a:endParaRPr>
          </a:p>
          <a:p>
            <a:pPr marL="0" indent="0">
              <a:buNone/>
            </a:pPr>
            <a:endParaRPr lang="en-GB" sz="2400" b="1" i="0" u="none" strike="noStrike" baseline="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All of these do have influence on all our children.</a:t>
            </a:r>
            <a:endParaRPr lang="en-GB" sz="2400" i="0" u="none" strike="noStrike" baseline="0" dirty="0">
              <a:latin typeface="Arial" panose="020B0604020202020204" pitchFamily="34" charset="0"/>
              <a:cs typeface="Arial" panose="020B0604020202020204" pitchFamily="34" charset="0"/>
            </a:endParaRPr>
          </a:p>
          <a:p>
            <a:endParaRPr lang="en-GB" sz="1700" dirty="0"/>
          </a:p>
        </p:txBody>
      </p:sp>
      <p:cxnSp>
        <p:nvCxnSpPr>
          <p:cNvPr id="77" name="Straight Connector 76">
            <a:extLst>
              <a:ext uri="{FF2B5EF4-FFF2-40B4-BE49-F238E27FC236}">
                <a16:creationId xmlns:a16="http://schemas.microsoft.com/office/drawing/2014/main" id="{6DA63E78-7704-45EF-B5D3-EADDF5D8267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730262" y="5706812"/>
            <a:ext cx="22860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5F6F38CA-EC12-47FD-821E-32013A5D38B2}"/>
              </a:ext>
            </a:extLst>
          </p:cNvPr>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0889297" y="193040"/>
            <a:ext cx="757555" cy="890270"/>
          </a:xfrm>
          <a:prstGeom prst="rect">
            <a:avLst/>
          </a:prstGeom>
          <a:noFill/>
        </p:spPr>
      </p:pic>
    </p:spTree>
    <p:extLst>
      <p:ext uri="{BB962C8B-B14F-4D97-AF65-F5344CB8AC3E}">
        <p14:creationId xmlns:p14="http://schemas.microsoft.com/office/powerpoint/2010/main" val="54555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D678D-35DF-46F4-B3E0-47D6508F2F35}"/>
              </a:ext>
            </a:extLst>
          </p:cNvPr>
          <p:cNvSpPr>
            <a:spLocks noGrp="1"/>
          </p:cNvSpPr>
          <p:nvPr>
            <p:ph type="title"/>
          </p:nvPr>
        </p:nvSpPr>
        <p:spPr>
          <a:xfrm>
            <a:off x="5214579" y="629266"/>
            <a:ext cx="6422849" cy="1676603"/>
          </a:xfrm>
        </p:spPr>
        <p:txBody>
          <a:bodyPr>
            <a:normAutofit/>
          </a:bodyPr>
          <a:lstStyle/>
          <a:p>
            <a:r>
              <a:rPr lang="en-GB" b="1" i="0" u="none" strike="noStrike" baseline="0" dirty="0">
                <a:solidFill>
                  <a:schemeClr val="accent1">
                    <a:lumMod val="75000"/>
                  </a:schemeClr>
                </a:solidFill>
                <a:latin typeface="Arial" panose="020B0604020202020204" pitchFamily="34" charset="0"/>
                <a:cs typeface="Arial" panose="020B0604020202020204" pitchFamily="34" charset="0"/>
              </a:rPr>
              <a:t>What is RSHE?</a:t>
            </a:r>
            <a:r>
              <a:rPr lang="en-GB" b="0" i="0" u="none" strike="noStrike" baseline="0" dirty="0">
                <a:latin typeface="Arial" panose="020B0604020202020204" pitchFamily="34" charset="0"/>
                <a:cs typeface="Arial" panose="020B0604020202020204" pitchFamily="34" charset="0"/>
              </a:rPr>
              <a:t/>
            </a:r>
            <a:br>
              <a:rPr lang="en-GB" b="0" i="0" u="none" strike="noStrike" baseline="0"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8E20FA99-AAAC-4AF3-9FAE-707420324F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9">
            <a:extLst>
              <a:ext uri="{FF2B5EF4-FFF2-40B4-BE49-F238E27FC236}">
                <a16:creationId xmlns:a16="http://schemas.microsoft.com/office/drawing/2014/main" id="{9573BE85-6043-4C3A-A7DD-483A0A5FB7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700AD70-DBBB-44F2-B898-3142EE01CF9F}"/>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761364" y="894760"/>
            <a:ext cx="3113280" cy="5068480"/>
          </a:xfrm>
          <a:prstGeom prst="rect">
            <a:avLst/>
          </a:prstGeom>
          <a:noFill/>
          <a:effectLst/>
        </p:spPr>
      </p:pic>
      <p:sp>
        <p:nvSpPr>
          <p:cNvPr id="3" name="Content Placeholder 2">
            <a:extLst>
              <a:ext uri="{FF2B5EF4-FFF2-40B4-BE49-F238E27FC236}">
                <a16:creationId xmlns:a16="http://schemas.microsoft.com/office/drawing/2014/main" id="{D823A2D1-3A8E-4C60-B242-21B35D400F38}"/>
              </a:ext>
            </a:extLst>
          </p:cNvPr>
          <p:cNvSpPr>
            <a:spLocks noGrp="1"/>
          </p:cNvSpPr>
          <p:nvPr>
            <p:ph idx="1"/>
          </p:nvPr>
        </p:nvSpPr>
        <p:spPr>
          <a:xfrm>
            <a:off x="5214579" y="1818640"/>
            <a:ext cx="6422848" cy="4592320"/>
          </a:xfrm>
        </p:spPr>
        <p:txBody>
          <a:bodyPr>
            <a:normAutofit/>
          </a:bodyPr>
          <a:lstStyle/>
          <a:p>
            <a:pPr marL="0" indent="0">
              <a:buNone/>
            </a:pPr>
            <a:r>
              <a:rPr lang="en-GB" sz="2400" b="1" i="0" u="none" strike="noStrike" baseline="0" dirty="0">
                <a:latin typeface="Arial" panose="020B0604020202020204" pitchFamily="34" charset="0"/>
                <a:cs typeface="Arial" panose="020B0604020202020204" pitchFamily="34" charset="0"/>
              </a:rPr>
              <a:t>RSHE stands for:</a:t>
            </a:r>
          </a:p>
          <a:p>
            <a:pPr marL="0" indent="0">
              <a:buNone/>
            </a:pPr>
            <a:r>
              <a:rPr lang="en-GB" sz="2400" b="0" i="0" u="none" strike="noStrike" baseline="0" dirty="0">
                <a:latin typeface="Arial" panose="020B0604020202020204" pitchFamily="34" charset="0"/>
                <a:cs typeface="Arial" panose="020B0604020202020204" pitchFamily="34" charset="0"/>
              </a:rPr>
              <a:t>Relationship, Sex and Health Education</a:t>
            </a:r>
          </a:p>
          <a:p>
            <a:pPr marL="0" indent="0">
              <a:buNone/>
            </a:pPr>
            <a:r>
              <a:rPr lang="en-GB" sz="2400" b="0" i="0" u="none" strike="noStrike" baseline="0" dirty="0">
                <a:latin typeface="Arial" panose="020B0604020202020204" pitchFamily="34" charset="0"/>
                <a:cs typeface="Arial" panose="020B0604020202020204" pitchFamily="34" charset="0"/>
              </a:rPr>
              <a:t>•Our teaching of RSHE comes under the   PSHE umbrella. </a:t>
            </a:r>
          </a:p>
          <a:p>
            <a:pPr marL="0" indent="0">
              <a:buNone/>
            </a:pPr>
            <a:r>
              <a:rPr lang="en-GB" sz="2400" b="0" i="0" u="none" strike="noStrike" baseline="0" dirty="0">
                <a:latin typeface="Arial" panose="020B0604020202020204" pitchFamily="34" charset="0"/>
                <a:cs typeface="Arial" panose="020B0604020202020204" pitchFamily="34" charset="0"/>
              </a:rPr>
              <a:t>•Our curriculum </a:t>
            </a:r>
            <a:r>
              <a:rPr lang="en-GB" sz="2400" b="0" i="0" u="none" strike="noStrike" baseline="0" dirty="0" smtClean="0">
                <a:latin typeface="Arial" panose="020B0604020202020204" pitchFamily="34" charset="0"/>
                <a:cs typeface="Arial" panose="020B0604020202020204" pitchFamily="34" charset="0"/>
              </a:rPr>
              <a:t>‘Scarf</a:t>
            </a:r>
            <a:r>
              <a:rPr lang="en-GB" sz="2400" b="0" i="0" u="none" strike="noStrike" dirty="0" smtClean="0">
                <a:latin typeface="Arial" panose="020B0604020202020204" pitchFamily="34" charset="0"/>
                <a:cs typeface="Arial" panose="020B0604020202020204" pitchFamily="34" charset="0"/>
              </a:rPr>
              <a:t> Coram</a:t>
            </a:r>
            <a:r>
              <a:rPr lang="en-GB" sz="2400" dirty="0" smtClean="0">
                <a:latin typeface="Arial" panose="020B0604020202020204" pitchFamily="34" charset="0"/>
                <a:cs typeface="Arial" panose="020B0604020202020204" pitchFamily="34" charset="0"/>
              </a:rPr>
              <a:t>’</a:t>
            </a:r>
            <a:r>
              <a:rPr lang="en-GB" sz="2400" b="0" i="0" u="none" strike="noStrike" baseline="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i</a:t>
            </a:r>
            <a:r>
              <a:rPr lang="en-GB" sz="2400" b="0" i="0" u="none" strike="noStrike" baseline="0" dirty="0">
                <a:latin typeface="Arial" panose="020B0604020202020204" pitchFamily="34" charset="0"/>
                <a:cs typeface="Arial" panose="020B0604020202020204" pitchFamily="34" charset="0"/>
              </a:rPr>
              <a:t>ncorporates </a:t>
            </a:r>
            <a:r>
              <a:rPr lang="en-GB" sz="2400" dirty="0">
                <a:latin typeface="Arial" panose="020B0604020202020204" pitchFamily="34" charset="0"/>
                <a:cs typeface="Arial" panose="020B0604020202020204" pitchFamily="34" charset="0"/>
              </a:rPr>
              <a:t>all the statutory requirements of the PSHE curriculum and </a:t>
            </a:r>
            <a:r>
              <a:rPr lang="en-GB" sz="2400" b="0" i="0" u="none" strike="noStrike" baseline="0" dirty="0">
                <a:latin typeface="Arial" panose="020B0604020202020204" pitchFamily="34" charset="0"/>
                <a:cs typeface="Arial" panose="020B0604020202020204" pitchFamily="34" charset="0"/>
              </a:rPr>
              <a:t> the children learn about Personal, Social and Health aspects to help them to grow into responsible, respectful, resilient and tolerant young people.</a:t>
            </a:r>
          </a:p>
          <a:p>
            <a:endParaRPr lang="en-GB" sz="2000" dirty="0"/>
          </a:p>
        </p:txBody>
      </p:sp>
    </p:spTree>
    <p:extLst>
      <p:ext uri="{BB962C8B-B14F-4D97-AF65-F5344CB8AC3E}">
        <p14:creationId xmlns:p14="http://schemas.microsoft.com/office/powerpoint/2010/main" val="398907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123CE-3A02-4E64-8FDE-2A95E4220EF1}"/>
              </a:ext>
            </a:extLst>
          </p:cNvPr>
          <p:cNvSpPr>
            <a:spLocks noGrp="1"/>
          </p:cNvSpPr>
          <p:nvPr>
            <p:ph type="title"/>
          </p:nvPr>
        </p:nvSpPr>
        <p:spPr>
          <a:xfrm>
            <a:off x="4912741" y="559407"/>
            <a:ext cx="6724690" cy="1676603"/>
          </a:xfrm>
        </p:spPr>
        <p:txBody>
          <a:bodyPr>
            <a:normAutofit/>
          </a:bodyPr>
          <a:lstStyle/>
          <a:p>
            <a:pPr algn="ctr"/>
            <a:r>
              <a:rPr lang="en-GB" sz="3700" b="1" i="0" u="none" strike="noStrike" baseline="0" dirty="0">
                <a:solidFill>
                  <a:schemeClr val="accent1">
                    <a:lumMod val="75000"/>
                  </a:schemeClr>
                </a:solidFill>
                <a:latin typeface="Arial" panose="020B0604020202020204" pitchFamily="34" charset="0"/>
                <a:cs typeface="Arial" panose="020B0604020202020204" pitchFamily="34" charset="0"/>
              </a:rPr>
              <a:t>What does the government say is the aim of Relationships Education?</a:t>
            </a:r>
            <a:endParaRPr lang="en-GB" sz="3700" b="1" dirty="0">
              <a:solidFill>
                <a:schemeClr val="accent1">
                  <a:lumMod val="75000"/>
                </a:schemeClr>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8E20FA99-AAAC-4AF3-9FAE-707420324F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9">
            <a:extLst>
              <a:ext uri="{FF2B5EF4-FFF2-40B4-BE49-F238E27FC236}">
                <a16:creationId xmlns:a16="http://schemas.microsoft.com/office/drawing/2014/main" id="{9573BE85-6043-4C3A-A7DD-483A0A5FB7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3A7C6A4-D6E3-493C-AB5E-82DF133CDF55}"/>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761364" y="894760"/>
            <a:ext cx="3113280" cy="5068480"/>
          </a:xfrm>
          <a:prstGeom prst="rect">
            <a:avLst/>
          </a:prstGeom>
          <a:noFill/>
          <a:effectLst/>
        </p:spPr>
      </p:pic>
      <p:sp>
        <p:nvSpPr>
          <p:cNvPr id="3" name="Content Placeholder 2">
            <a:extLst>
              <a:ext uri="{FF2B5EF4-FFF2-40B4-BE49-F238E27FC236}">
                <a16:creationId xmlns:a16="http://schemas.microsoft.com/office/drawing/2014/main" id="{561A1D10-568B-4A31-A3B7-A56F8B91D369}"/>
              </a:ext>
            </a:extLst>
          </p:cNvPr>
          <p:cNvSpPr>
            <a:spLocks noGrp="1"/>
          </p:cNvSpPr>
          <p:nvPr>
            <p:ph idx="1"/>
          </p:nvPr>
        </p:nvSpPr>
        <p:spPr>
          <a:xfrm>
            <a:off x="5120640" y="2236010"/>
            <a:ext cx="6422848" cy="4246880"/>
          </a:xfrm>
        </p:spPr>
        <p:txBody>
          <a:bodyPr>
            <a:normAutofit/>
          </a:bodyPr>
          <a:lstStyle/>
          <a:p>
            <a:endParaRPr lang="en-GB" sz="2000" b="0" i="0" u="none" strike="noStrike" baseline="0" dirty="0">
              <a:latin typeface="Comic Sans MS" panose="030F0702030302020204" pitchFamily="66" charset="0"/>
            </a:endParaRPr>
          </a:p>
          <a:p>
            <a:pPr marL="0" indent="0">
              <a:buNone/>
            </a:pPr>
            <a:r>
              <a:rPr lang="en-GB" sz="2000" b="0" i="0" u="none" strike="noStrike" baseline="0" dirty="0">
                <a:latin typeface="Arial" panose="020B0604020202020204" pitchFamily="34" charset="0"/>
                <a:cs typeface="Arial" panose="020B0604020202020204" pitchFamily="34" charset="0"/>
              </a:rPr>
              <a:t>‘</a:t>
            </a:r>
            <a:r>
              <a:rPr lang="en-GB" sz="2400" b="0" i="0" u="none" strike="noStrike" baseline="0" dirty="0">
                <a:latin typeface="Arial" panose="020B0604020202020204" pitchFamily="34" charset="0"/>
                <a:cs typeface="Arial" panose="020B0604020202020204" pitchFamily="34" charset="0"/>
              </a:rPr>
              <a:t>Today’s children and young people are growing up in an increasingly complex world and living their lives seamlessly on and offline….children and young people need to know how to be safe and healthy, and how to manage their academic, personal and social lives in a positive way’</a:t>
            </a:r>
          </a:p>
          <a:p>
            <a:pPr marL="0" indent="0">
              <a:buNone/>
            </a:pPr>
            <a:endParaRPr lang="en-GB" sz="2400" b="0" i="0" u="none" strike="noStrike" baseline="0" dirty="0">
              <a:latin typeface="Arial" panose="020B0604020202020204" pitchFamily="34" charset="0"/>
              <a:cs typeface="Arial" panose="020B0604020202020204" pitchFamily="34" charset="0"/>
            </a:endParaRPr>
          </a:p>
          <a:p>
            <a:r>
              <a:rPr lang="en-GB" sz="2400" b="0" i="0" u="none" strike="noStrike" baseline="0" dirty="0">
                <a:latin typeface="Arial" panose="020B0604020202020204" pitchFamily="34" charset="0"/>
                <a:cs typeface="Arial" panose="020B0604020202020204" pitchFamily="34" charset="0"/>
              </a:rPr>
              <a:t>DfE Guidance on Relationships Education, Sex Education and Health Education 2019</a:t>
            </a:r>
          </a:p>
        </p:txBody>
      </p:sp>
    </p:spTree>
    <p:extLst>
      <p:ext uri="{BB962C8B-B14F-4D97-AF65-F5344CB8AC3E}">
        <p14:creationId xmlns:p14="http://schemas.microsoft.com/office/powerpoint/2010/main" val="2739230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22315-8D18-4786-AF3F-922EDCC42814}"/>
              </a:ext>
            </a:extLst>
          </p:cNvPr>
          <p:cNvSpPr>
            <a:spLocks noGrp="1"/>
          </p:cNvSpPr>
          <p:nvPr>
            <p:ph type="title"/>
          </p:nvPr>
        </p:nvSpPr>
        <p:spPr>
          <a:xfrm>
            <a:off x="5214579" y="629266"/>
            <a:ext cx="6422849" cy="1676603"/>
          </a:xfrm>
        </p:spPr>
        <p:txBody>
          <a:bodyPr>
            <a:normAutofit/>
          </a:bodyPr>
          <a:lstStyle/>
          <a:p>
            <a:r>
              <a:rPr lang="en-GB" sz="3700" b="1" i="0" u="none" strike="noStrike" baseline="0" dirty="0">
                <a:solidFill>
                  <a:schemeClr val="accent1">
                    <a:lumMod val="75000"/>
                  </a:schemeClr>
                </a:solidFill>
                <a:latin typeface="Arial" panose="020B0604020202020204" pitchFamily="34" charset="0"/>
                <a:cs typeface="Arial" panose="020B0604020202020204" pitchFamily="34" charset="0"/>
              </a:rPr>
              <a:t>What have schools got to teach?</a:t>
            </a:r>
            <a:r>
              <a:rPr lang="en-GB" sz="3700" b="0" i="0" u="none" strike="noStrike" baseline="0" dirty="0">
                <a:latin typeface="Comic Sans MS" panose="030F0702030302020204" pitchFamily="66" charset="0"/>
              </a:rPr>
              <a:t/>
            </a:r>
            <a:br>
              <a:rPr lang="en-GB" sz="3700" b="0" i="0" u="none" strike="noStrike" baseline="0" dirty="0">
                <a:latin typeface="Comic Sans MS" panose="030F0702030302020204" pitchFamily="66" charset="0"/>
              </a:rPr>
            </a:br>
            <a:endParaRPr lang="en-GB" sz="3700" dirty="0"/>
          </a:p>
        </p:txBody>
      </p:sp>
      <p:sp>
        <p:nvSpPr>
          <p:cNvPr id="18" name="Rectangle 17">
            <a:extLst>
              <a:ext uri="{FF2B5EF4-FFF2-40B4-BE49-F238E27FC236}">
                <a16:creationId xmlns:a16="http://schemas.microsoft.com/office/drawing/2014/main" id="{8E20FA99-AAAC-4AF3-9FAE-707420324F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ounded Rectangle 9">
            <a:extLst>
              <a:ext uri="{FF2B5EF4-FFF2-40B4-BE49-F238E27FC236}">
                <a16:creationId xmlns:a16="http://schemas.microsoft.com/office/drawing/2014/main" id="{9573BE85-6043-4C3A-A7DD-483A0A5FB7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41029D1-5D86-495E-83D3-3E0BAB5C136F}"/>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761364" y="894760"/>
            <a:ext cx="3113280" cy="5068480"/>
          </a:xfrm>
          <a:prstGeom prst="rect">
            <a:avLst/>
          </a:prstGeom>
          <a:noFill/>
          <a:effectLst/>
        </p:spPr>
      </p:pic>
      <p:sp>
        <p:nvSpPr>
          <p:cNvPr id="3" name="Content Placeholder 2">
            <a:extLst>
              <a:ext uri="{FF2B5EF4-FFF2-40B4-BE49-F238E27FC236}">
                <a16:creationId xmlns:a16="http://schemas.microsoft.com/office/drawing/2014/main" id="{FC364FE9-B45B-4A88-B8FC-02FA854445AD}"/>
              </a:ext>
            </a:extLst>
          </p:cNvPr>
          <p:cNvSpPr>
            <a:spLocks noGrp="1"/>
          </p:cNvSpPr>
          <p:nvPr>
            <p:ph idx="1"/>
          </p:nvPr>
        </p:nvSpPr>
        <p:spPr>
          <a:xfrm>
            <a:off x="5214581" y="2438400"/>
            <a:ext cx="6422848" cy="3785419"/>
          </a:xfrm>
        </p:spPr>
        <p:txBody>
          <a:bodyPr>
            <a:normAutofit/>
          </a:bodyPr>
          <a:lstStyle/>
          <a:p>
            <a:pPr marL="0" indent="0">
              <a:buNone/>
            </a:pPr>
            <a:r>
              <a:rPr lang="en-GB" sz="1900" b="1" i="0" u="none" strike="noStrike" baseline="0" dirty="0">
                <a:latin typeface="Arial" panose="020B0604020202020204" pitchFamily="34" charset="0"/>
                <a:cs typeface="Arial" panose="020B0604020202020204" pitchFamily="34" charset="0"/>
              </a:rPr>
              <a:t>PRIMARY SCHOOLS:</a:t>
            </a:r>
            <a:endParaRPr lang="en-GB" sz="1900" b="0" i="0" u="none" strike="noStrike" baseline="0" dirty="0">
              <a:latin typeface="Arial" panose="020B0604020202020204" pitchFamily="34" charset="0"/>
              <a:cs typeface="Arial" panose="020B0604020202020204" pitchFamily="34" charset="0"/>
            </a:endParaRPr>
          </a:p>
          <a:p>
            <a:r>
              <a:rPr lang="en-GB" sz="1900" b="1" i="0" u="none" strike="noStrike" baseline="0" dirty="0">
                <a:latin typeface="Arial" panose="020B0604020202020204" pitchFamily="34" charset="0"/>
                <a:cs typeface="Arial" panose="020B0604020202020204" pitchFamily="34" charset="0"/>
              </a:rPr>
              <a:t>RELATIONSHIPS EDUCATION IS COMPULSORY</a:t>
            </a:r>
            <a:endParaRPr lang="en-GB" sz="1900" b="0" i="0" u="none" strike="noStrike" baseline="0" dirty="0">
              <a:latin typeface="Arial" panose="020B0604020202020204" pitchFamily="34" charset="0"/>
              <a:cs typeface="Arial" panose="020B0604020202020204" pitchFamily="34" charset="0"/>
            </a:endParaRPr>
          </a:p>
          <a:p>
            <a:r>
              <a:rPr lang="en-GB" sz="1900" b="1" i="0" u="none" strike="noStrike" baseline="0" dirty="0">
                <a:latin typeface="Arial" panose="020B0604020202020204" pitchFamily="34" charset="0"/>
                <a:cs typeface="Arial" panose="020B0604020202020204" pitchFamily="34" charset="0"/>
              </a:rPr>
              <a:t>HEALTH EDUCATION IS COMPULSORY</a:t>
            </a:r>
            <a:endParaRPr lang="en-GB" sz="1900" b="0" i="0" u="none" strike="noStrike" baseline="0" dirty="0">
              <a:latin typeface="Arial" panose="020B0604020202020204" pitchFamily="34" charset="0"/>
              <a:cs typeface="Arial" panose="020B0604020202020204" pitchFamily="34" charset="0"/>
            </a:endParaRPr>
          </a:p>
          <a:p>
            <a:r>
              <a:rPr lang="en-GB" sz="1900" b="0" i="0" u="none" strike="noStrike" baseline="0" dirty="0">
                <a:latin typeface="Arial" panose="020B0604020202020204" pitchFamily="34" charset="0"/>
                <a:cs typeface="Arial" panose="020B0604020202020204" pitchFamily="34" charset="0"/>
              </a:rPr>
              <a:t>But Sex Education is </a:t>
            </a:r>
            <a:r>
              <a:rPr lang="en-GB" sz="1900" dirty="0">
                <a:latin typeface="Arial" panose="020B0604020202020204" pitchFamily="34" charset="0"/>
                <a:cs typeface="Arial" panose="020B0604020202020204" pitchFamily="34" charset="0"/>
              </a:rPr>
              <a:t>NOT</a:t>
            </a:r>
            <a:endParaRPr lang="en-GB" sz="1900" b="0" i="0" u="none" strike="noStrike" baseline="0" dirty="0">
              <a:latin typeface="Arial" panose="020B0604020202020204" pitchFamily="34" charset="0"/>
              <a:cs typeface="Arial" panose="020B0604020202020204" pitchFamily="34" charset="0"/>
            </a:endParaRPr>
          </a:p>
          <a:p>
            <a:r>
              <a:rPr lang="en-GB" sz="1900" b="1" i="0" u="none" strike="noStrike" baseline="0" dirty="0">
                <a:latin typeface="Arial" panose="020B0604020202020204" pitchFamily="34" charset="0"/>
                <a:cs typeface="Arial" panose="020B0604020202020204" pitchFamily="34" charset="0"/>
              </a:rPr>
              <a:t>SECONDARY SCHOOLS:</a:t>
            </a:r>
            <a:endParaRPr lang="en-GB" sz="1900" b="0" i="0" u="none" strike="noStrike" baseline="0" dirty="0">
              <a:latin typeface="Arial" panose="020B0604020202020204" pitchFamily="34" charset="0"/>
              <a:cs typeface="Arial" panose="020B0604020202020204" pitchFamily="34" charset="0"/>
            </a:endParaRPr>
          </a:p>
          <a:p>
            <a:r>
              <a:rPr lang="en-GB" sz="1900" b="1" i="0" u="none" strike="noStrike" baseline="0" dirty="0">
                <a:latin typeface="Arial" panose="020B0604020202020204" pitchFamily="34" charset="0"/>
                <a:cs typeface="Arial" panose="020B0604020202020204" pitchFamily="34" charset="0"/>
              </a:rPr>
              <a:t>RELATIONSHIPS EDUCATION IS COMPULSORY</a:t>
            </a:r>
            <a:endParaRPr lang="en-GB" sz="1900" b="0" i="0" u="none" strike="noStrike" baseline="0" dirty="0">
              <a:latin typeface="Arial" panose="020B0604020202020204" pitchFamily="34" charset="0"/>
              <a:cs typeface="Arial" panose="020B0604020202020204" pitchFamily="34" charset="0"/>
            </a:endParaRPr>
          </a:p>
          <a:p>
            <a:r>
              <a:rPr lang="en-GB" sz="1900" b="1" i="0" u="none" strike="noStrike" baseline="0" dirty="0">
                <a:latin typeface="Arial" panose="020B0604020202020204" pitchFamily="34" charset="0"/>
                <a:cs typeface="Arial" panose="020B0604020202020204" pitchFamily="34" charset="0"/>
              </a:rPr>
              <a:t>SEX EDUCATION IS COMPULSORY</a:t>
            </a:r>
            <a:endParaRPr lang="en-GB" sz="1900" b="0" i="0" u="none" strike="noStrike" baseline="0" dirty="0">
              <a:latin typeface="Arial" panose="020B0604020202020204" pitchFamily="34" charset="0"/>
              <a:cs typeface="Arial" panose="020B0604020202020204" pitchFamily="34" charset="0"/>
            </a:endParaRPr>
          </a:p>
          <a:p>
            <a:r>
              <a:rPr lang="en-GB" sz="1900" b="1" i="0" u="none" strike="noStrike" baseline="0" dirty="0">
                <a:latin typeface="Arial" panose="020B0604020202020204" pitchFamily="34" charset="0"/>
                <a:cs typeface="Arial" panose="020B0604020202020204" pitchFamily="34" charset="0"/>
              </a:rPr>
              <a:t>HEALTH EDUCATION IS COMPULSORY</a:t>
            </a:r>
            <a:endParaRPr lang="en-GB" sz="1900" b="0" i="0" u="none" strike="noStrike" baseline="0" dirty="0">
              <a:latin typeface="Arial" panose="020B0604020202020204" pitchFamily="34" charset="0"/>
              <a:cs typeface="Arial" panose="020B0604020202020204" pitchFamily="34" charset="0"/>
            </a:endParaRPr>
          </a:p>
          <a:p>
            <a:r>
              <a:rPr lang="en-GB" sz="1900" b="0" i="0" u="none" strike="noStrike" baseline="0" dirty="0">
                <a:latin typeface="Arial" panose="020B0604020202020204" pitchFamily="34" charset="0"/>
                <a:cs typeface="Arial" panose="020B0604020202020204" pitchFamily="34" charset="0"/>
              </a:rPr>
              <a:t>Guidance does not apply to: Sixth Forms colleges, 16-19 academies or FE colleges</a:t>
            </a:r>
            <a:endParaRPr lang="en-GB"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6226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4D3C9-9284-4C57-AA36-EBCAED3B0E42}"/>
              </a:ext>
            </a:extLst>
          </p:cNvPr>
          <p:cNvSpPr>
            <a:spLocks noGrp="1"/>
          </p:cNvSpPr>
          <p:nvPr>
            <p:ph type="title"/>
          </p:nvPr>
        </p:nvSpPr>
        <p:spPr>
          <a:xfrm>
            <a:off x="5116878" y="629266"/>
            <a:ext cx="6422849" cy="1676603"/>
          </a:xfrm>
        </p:spPr>
        <p:txBody>
          <a:bodyPr>
            <a:normAutofit/>
          </a:bodyPr>
          <a:lstStyle/>
          <a:p>
            <a:r>
              <a:rPr lang="en-GB" sz="3400" b="1" i="0" u="none" strike="noStrike" baseline="0" dirty="0">
                <a:solidFill>
                  <a:schemeClr val="accent1">
                    <a:lumMod val="75000"/>
                  </a:schemeClr>
                </a:solidFill>
                <a:latin typeface="Arial" panose="020B0604020202020204" pitchFamily="34" charset="0"/>
                <a:cs typeface="Arial" panose="020B0604020202020204" pitchFamily="34" charset="0"/>
              </a:rPr>
              <a:t>What are the expectations for Primary Health Education?</a:t>
            </a:r>
            <a:r>
              <a:rPr lang="en-GB" sz="3400" b="0" i="0" u="none" strike="noStrike" baseline="0" dirty="0">
                <a:latin typeface="Comic Sans MS" panose="030F0702030302020204" pitchFamily="66" charset="0"/>
              </a:rPr>
              <a:t/>
            </a:r>
            <a:br>
              <a:rPr lang="en-GB" sz="3400" b="0" i="0" u="none" strike="noStrike" baseline="0" dirty="0">
                <a:latin typeface="Comic Sans MS" panose="030F0702030302020204" pitchFamily="66" charset="0"/>
              </a:rPr>
            </a:br>
            <a:endParaRPr lang="en-GB" sz="3400" dirty="0"/>
          </a:p>
        </p:txBody>
      </p:sp>
      <p:sp>
        <p:nvSpPr>
          <p:cNvPr id="18" name="Rectangle 17">
            <a:extLst>
              <a:ext uri="{FF2B5EF4-FFF2-40B4-BE49-F238E27FC236}">
                <a16:creationId xmlns:a16="http://schemas.microsoft.com/office/drawing/2014/main" id="{C95B82D5-A8BB-45BF-BED8-C7B2068921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296C61EC-FBF4-4216-BE67-6C864D30A0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136E957-7A0B-483A-8C56-E959161AFA84}"/>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863600" y="803049"/>
            <a:ext cx="3047999" cy="4876391"/>
          </a:xfrm>
          <a:prstGeom prst="rect">
            <a:avLst/>
          </a:prstGeom>
          <a:noFill/>
        </p:spPr>
      </p:pic>
      <p:sp>
        <p:nvSpPr>
          <p:cNvPr id="3" name="Content Placeholder 2">
            <a:extLst>
              <a:ext uri="{FF2B5EF4-FFF2-40B4-BE49-F238E27FC236}">
                <a16:creationId xmlns:a16="http://schemas.microsoft.com/office/drawing/2014/main" id="{949ABB68-5384-433C-BCAC-A536B803EB83}"/>
              </a:ext>
            </a:extLst>
          </p:cNvPr>
          <p:cNvSpPr>
            <a:spLocks noGrp="1"/>
          </p:cNvSpPr>
          <p:nvPr>
            <p:ph idx="1"/>
          </p:nvPr>
        </p:nvSpPr>
        <p:spPr>
          <a:xfrm>
            <a:off x="5116880" y="2438400"/>
            <a:ext cx="6422848" cy="3785419"/>
          </a:xfrm>
        </p:spPr>
        <p:txBody>
          <a:bodyPr>
            <a:normAutofit/>
          </a:bodyPr>
          <a:lstStyle/>
          <a:p>
            <a:r>
              <a:rPr lang="en-GB" sz="2000" b="0" i="0" u="none" strike="noStrike" baseline="0" dirty="0">
                <a:latin typeface="Arial" panose="020B0604020202020204" pitchFamily="34" charset="0"/>
                <a:cs typeface="Arial" panose="020B0604020202020204" pitchFamily="34" charset="0"/>
              </a:rPr>
              <a:t>Mental wellbeing</a:t>
            </a:r>
          </a:p>
          <a:p>
            <a:r>
              <a:rPr lang="en-GB" sz="2000" b="0" i="0" u="none" strike="noStrike" baseline="0" dirty="0">
                <a:latin typeface="Arial" panose="020B0604020202020204" pitchFamily="34" charset="0"/>
                <a:cs typeface="Arial" panose="020B0604020202020204" pitchFamily="34" charset="0"/>
              </a:rPr>
              <a:t>Internet safety and harms</a:t>
            </a:r>
          </a:p>
          <a:p>
            <a:r>
              <a:rPr lang="en-GB" sz="2000" b="0" i="0" u="none" strike="noStrike" baseline="0" dirty="0">
                <a:latin typeface="Arial" panose="020B0604020202020204" pitchFamily="34" charset="0"/>
                <a:cs typeface="Arial" panose="020B0604020202020204" pitchFamily="34" charset="0"/>
              </a:rPr>
              <a:t>Physical health and fitness</a:t>
            </a:r>
          </a:p>
          <a:p>
            <a:r>
              <a:rPr lang="en-GB" sz="2000" b="0" i="0" u="none" strike="noStrike" baseline="0" dirty="0">
                <a:latin typeface="Arial" panose="020B0604020202020204" pitchFamily="34" charset="0"/>
                <a:cs typeface="Arial" panose="020B0604020202020204" pitchFamily="34" charset="0"/>
              </a:rPr>
              <a:t>Healthy eating</a:t>
            </a:r>
          </a:p>
          <a:p>
            <a:r>
              <a:rPr lang="en-GB" sz="2000" b="0" i="0" u="none" strike="noStrike" baseline="0" dirty="0">
                <a:latin typeface="Arial" panose="020B0604020202020204" pitchFamily="34" charset="0"/>
                <a:cs typeface="Arial" panose="020B0604020202020204" pitchFamily="34" charset="0"/>
              </a:rPr>
              <a:t>Drugs, alcohol and tobacco</a:t>
            </a:r>
          </a:p>
          <a:p>
            <a:r>
              <a:rPr lang="en-GB" sz="2000" b="0" i="0" u="none" strike="noStrike" baseline="0" dirty="0">
                <a:latin typeface="Arial" panose="020B0604020202020204" pitchFamily="34" charset="0"/>
                <a:cs typeface="Arial" panose="020B0604020202020204" pitchFamily="34" charset="0"/>
              </a:rPr>
              <a:t>Health and prevention</a:t>
            </a:r>
          </a:p>
          <a:p>
            <a:r>
              <a:rPr lang="en-GB" sz="2000" b="0" i="0" u="none" strike="noStrike" baseline="0" dirty="0">
                <a:latin typeface="Arial" panose="020B0604020202020204" pitchFamily="34" charset="0"/>
                <a:cs typeface="Arial" panose="020B0604020202020204" pitchFamily="34" charset="0"/>
              </a:rPr>
              <a:t>Basic First Aid</a:t>
            </a:r>
          </a:p>
          <a:p>
            <a:r>
              <a:rPr lang="en-GB" sz="2000" b="0" i="0" u="none" strike="noStrike" baseline="0" dirty="0">
                <a:latin typeface="Arial" panose="020B0604020202020204" pitchFamily="34" charset="0"/>
                <a:cs typeface="Arial" panose="020B0604020202020204" pitchFamily="34" charset="0"/>
              </a:rPr>
              <a:t>Changing adolescent body</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374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4121-09F2-43CF-8710-24EDE2C7312F}"/>
              </a:ext>
            </a:extLst>
          </p:cNvPr>
          <p:cNvSpPr>
            <a:spLocks noGrp="1"/>
          </p:cNvSpPr>
          <p:nvPr>
            <p:ph type="title"/>
          </p:nvPr>
        </p:nvSpPr>
        <p:spPr>
          <a:xfrm>
            <a:off x="5116878" y="629266"/>
            <a:ext cx="6422849" cy="1676603"/>
          </a:xfrm>
        </p:spPr>
        <p:txBody>
          <a:bodyPr>
            <a:normAutofit fontScale="90000"/>
          </a:bodyPr>
          <a:lstStyle/>
          <a:p>
            <a:r>
              <a:rPr lang="en-GB" sz="3100" b="1" i="0" u="none" strike="noStrike" baseline="0" dirty="0">
                <a:solidFill>
                  <a:schemeClr val="accent1">
                    <a:lumMod val="75000"/>
                  </a:schemeClr>
                </a:solidFill>
                <a:latin typeface="Arial" panose="020B0604020202020204" pitchFamily="34" charset="0"/>
                <a:cs typeface="Arial" panose="020B0604020202020204" pitchFamily="34" charset="0"/>
              </a:rPr>
              <a:t>What are the expectations for Primary Relationships Education?</a:t>
            </a:r>
            <a:r>
              <a:rPr lang="en-GB" sz="3100" b="0" i="0" u="none" strike="noStrike" baseline="0" dirty="0">
                <a:latin typeface="Comic Sans MS" panose="030F0702030302020204" pitchFamily="66" charset="0"/>
              </a:rPr>
              <a:t/>
            </a:r>
            <a:br>
              <a:rPr lang="en-GB" sz="3100" b="0" i="0" u="none" strike="noStrike" baseline="0" dirty="0">
                <a:latin typeface="Comic Sans MS" panose="030F0702030302020204" pitchFamily="66" charset="0"/>
              </a:rPr>
            </a:br>
            <a:endParaRPr lang="en-GB" sz="3100" dirty="0"/>
          </a:p>
        </p:txBody>
      </p:sp>
      <p:sp>
        <p:nvSpPr>
          <p:cNvPr id="18" name="Rectangle 17">
            <a:extLst>
              <a:ext uri="{FF2B5EF4-FFF2-40B4-BE49-F238E27FC236}">
                <a16:creationId xmlns:a16="http://schemas.microsoft.com/office/drawing/2014/main" id="{C95B82D5-A8BB-45BF-BED8-C7B2068921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296C61EC-FBF4-4216-BE67-6C864D30A0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A4F66FE-D018-43A3-AAFC-8908F1F3848D}"/>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812800" y="803049"/>
            <a:ext cx="3169919" cy="5028791"/>
          </a:xfrm>
          <a:prstGeom prst="rect">
            <a:avLst/>
          </a:prstGeom>
          <a:noFill/>
        </p:spPr>
      </p:pic>
      <p:pic>
        <p:nvPicPr>
          <p:cNvPr id="5" name="Picture 4">
            <a:extLst>
              <a:ext uri="{FF2B5EF4-FFF2-40B4-BE49-F238E27FC236}">
                <a16:creationId xmlns:a16="http://schemas.microsoft.com/office/drawing/2014/main" id="{F2A8D09D-3216-4290-AF07-89699A088BDE}"/>
              </a:ext>
            </a:extLst>
          </p:cNvPr>
          <p:cNvPicPr>
            <a:picLocks noChangeAspect="1"/>
          </p:cNvPicPr>
          <p:nvPr/>
        </p:nvPicPr>
        <p:blipFill>
          <a:blip r:embed="rId3"/>
          <a:stretch>
            <a:fillRect/>
          </a:stretch>
        </p:blipFill>
        <p:spPr>
          <a:xfrm>
            <a:off x="10379357" y="4643120"/>
            <a:ext cx="1160370" cy="1713230"/>
          </a:xfrm>
          <a:prstGeom prst="rect">
            <a:avLst/>
          </a:prstGeom>
          <a:effectLst/>
        </p:spPr>
      </p:pic>
      <p:sp>
        <p:nvSpPr>
          <p:cNvPr id="3" name="Content Placeholder 2">
            <a:extLst>
              <a:ext uri="{FF2B5EF4-FFF2-40B4-BE49-F238E27FC236}">
                <a16:creationId xmlns:a16="http://schemas.microsoft.com/office/drawing/2014/main" id="{C0E71ACD-A829-4B4E-860A-8C8C179C3E46}"/>
              </a:ext>
            </a:extLst>
          </p:cNvPr>
          <p:cNvSpPr>
            <a:spLocks noGrp="1"/>
          </p:cNvSpPr>
          <p:nvPr>
            <p:ph idx="1"/>
          </p:nvPr>
        </p:nvSpPr>
        <p:spPr>
          <a:xfrm>
            <a:off x="5116880" y="2438401"/>
            <a:ext cx="3986480" cy="3785418"/>
          </a:xfrm>
        </p:spPr>
        <p:txBody>
          <a:bodyPr>
            <a:normAutofit/>
          </a:bodyPr>
          <a:lstStyle/>
          <a:p>
            <a:r>
              <a:rPr lang="en-GB" sz="2400" b="0" i="0" u="none" strike="noStrike" baseline="0" dirty="0">
                <a:latin typeface="Arial" panose="020B0604020202020204" pitchFamily="34" charset="0"/>
                <a:cs typeface="Arial" panose="020B0604020202020204" pitchFamily="34" charset="0"/>
              </a:rPr>
              <a:t>Families and people who care for me  </a:t>
            </a:r>
          </a:p>
          <a:p>
            <a:r>
              <a:rPr lang="en-GB" sz="2400" b="0" i="0" u="none" strike="noStrike" baseline="0" dirty="0">
                <a:latin typeface="Arial" panose="020B0604020202020204" pitchFamily="34" charset="0"/>
                <a:cs typeface="Arial" panose="020B0604020202020204" pitchFamily="34" charset="0"/>
              </a:rPr>
              <a:t>Caring friendships</a:t>
            </a:r>
          </a:p>
          <a:p>
            <a:r>
              <a:rPr lang="en-GB" sz="2400" b="0" i="0" u="none" strike="noStrike" baseline="0" dirty="0">
                <a:latin typeface="Arial" panose="020B0604020202020204" pitchFamily="34" charset="0"/>
                <a:cs typeface="Arial" panose="020B0604020202020204" pitchFamily="34" charset="0"/>
              </a:rPr>
              <a:t>Respectful relationships</a:t>
            </a:r>
          </a:p>
          <a:p>
            <a:r>
              <a:rPr lang="en-GB" sz="2400" b="0" i="0" u="none" strike="noStrike" baseline="0" dirty="0">
                <a:latin typeface="Arial" panose="020B0604020202020204" pitchFamily="34" charset="0"/>
                <a:cs typeface="Arial" panose="020B0604020202020204" pitchFamily="34" charset="0"/>
              </a:rPr>
              <a:t>Online relationships</a:t>
            </a:r>
          </a:p>
          <a:p>
            <a:r>
              <a:rPr lang="en-GB" sz="2400" b="0" i="0" u="none" strike="noStrike" baseline="0" dirty="0">
                <a:latin typeface="Arial" panose="020B0604020202020204" pitchFamily="34" charset="0"/>
                <a:cs typeface="Arial" panose="020B0604020202020204" pitchFamily="34" charset="0"/>
              </a:rPr>
              <a:t>Being safe </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5884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0B3D5-892B-4BDF-8B54-7790C5FF537A}"/>
              </a:ext>
            </a:extLst>
          </p:cNvPr>
          <p:cNvSpPr>
            <a:spLocks noGrp="1"/>
          </p:cNvSpPr>
          <p:nvPr>
            <p:ph type="title"/>
          </p:nvPr>
        </p:nvSpPr>
        <p:spPr>
          <a:xfrm>
            <a:off x="5116878" y="629266"/>
            <a:ext cx="6422849" cy="1676603"/>
          </a:xfrm>
        </p:spPr>
        <p:txBody>
          <a:bodyPr>
            <a:normAutofit/>
          </a:bodyPr>
          <a:lstStyle/>
          <a:p>
            <a:r>
              <a:rPr lang="en-GB" sz="3700" b="1" i="0" u="none" strike="noStrike" baseline="0" dirty="0">
                <a:solidFill>
                  <a:schemeClr val="accent1">
                    <a:lumMod val="75000"/>
                  </a:schemeClr>
                </a:solidFill>
                <a:latin typeface="Arial" panose="020B0604020202020204" pitchFamily="34" charset="0"/>
                <a:cs typeface="Arial" panose="020B0604020202020204" pitchFamily="34" charset="0"/>
              </a:rPr>
              <a:t>How will RSHE be taught?</a:t>
            </a:r>
            <a:r>
              <a:rPr lang="en-GB" sz="3700" b="0" i="0" u="none" strike="noStrike" baseline="0" dirty="0">
                <a:latin typeface="Arial" panose="020B0604020202020204" pitchFamily="34" charset="0"/>
                <a:cs typeface="Arial" panose="020B0604020202020204" pitchFamily="34" charset="0"/>
              </a:rPr>
              <a:t/>
            </a:r>
            <a:br>
              <a:rPr lang="en-GB" sz="3700" b="0" i="0" u="none" strike="noStrike" baseline="0" dirty="0">
                <a:latin typeface="Arial" panose="020B0604020202020204" pitchFamily="34" charset="0"/>
                <a:cs typeface="Arial" panose="020B0604020202020204" pitchFamily="34" charset="0"/>
              </a:rPr>
            </a:br>
            <a:endParaRPr lang="en-GB" sz="3700"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C95B82D5-A8BB-45BF-BED8-C7B2068921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296C61EC-FBF4-4216-BE67-6C864D30A0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4A09EB8-D77E-4A32-9523-66E77C21C634}"/>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741680" y="803049"/>
            <a:ext cx="2956559" cy="5079591"/>
          </a:xfrm>
          <a:prstGeom prst="rect">
            <a:avLst/>
          </a:prstGeom>
          <a:noFill/>
        </p:spPr>
      </p:pic>
      <p:pic>
        <p:nvPicPr>
          <p:cNvPr id="5" name="Picture 4">
            <a:extLst>
              <a:ext uri="{FF2B5EF4-FFF2-40B4-BE49-F238E27FC236}">
                <a16:creationId xmlns:a16="http://schemas.microsoft.com/office/drawing/2014/main" id="{C603322C-7AA1-42F1-ABCE-B7C3F9A2B0AF}"/>
              </a:ext>
            </a:extLst>
          </p:cNvPr>
          <p:cNvPicPr>
            <a:picLocks noChangeAspect="1"/>
          </p:cNvPicPr>
          <p:nvPr/>
        </p:nvPicPr>
        <p:blipFill>
          <a:blip r:embed="rId3"/>
          <a:stretch>
            <a:fillRect/>
          </a:stretch>
        </p:blipFill>
        <p:spPr>
          <a:xfrm>
            <a:off x="9752889" y="3606631"/>
            <a:ext cx="2102380" cy="2764653"/>
          </a:xfrm>
          <a:prstGeom prst="rect">
            <a:avLst/>
          </a:prstGeom>
          <a:effectLst/>
        </p:spPr>
      </p:pic>
      <p:sp>
        <p:nvSpPr>
          <p:cNvPr id="3" name="Content Placeholder 2">
            <a:extLst>
              <a:ext uri="{FF2B5EF4-FFF2-40B4-BE49-F238E27FC236}">
                <a16:creationId xmlns:a16="http://schemas.microsoft.com/office/drawing/2014/main" id="{10E3FB04-C1C8-41E1-A29B-7D2E5AD6B5EB}"/>
              </a:ext>
            </a:extLst>
          </p:cNvPr>
          <p:cNvSpPr>
            <a:spLocks noGrp="1"/>
          </p:cNvSpPr>
          <p:nvPr>
            <p:ph idx="1"/>
          </p:nvPr>
        </p:nvSpPr>
        <p:spPr>
          <a:xfrm>
            <a:off x="5116881" y="1877754"/>
            <a:ext cx="4636008" cy="4551680"/>
          </a:xfrm>
        </p:spPr>
        <p:txBody>
          <a:bodyPr>
            <a:normAutofit/>
          </a:bodyPr>
          <a:lstStyle/>
          <a:p>
            <a:r>
              <a:rPr lang="en-GB" sz="2400" b="0" i="0" u="none" strike="noStrike" baseline="0" dirty="0" smtClean="0">
                <a:latin typeface="Arial" panose="020B0604020202020204" pitchFamily="34" charset="0"/>
                <a:cs typeface="Arial" panose="020B0604020202020204" pitchFamily="34" charset="0"/>
              </a:rPr>
              <a:t>PSHE </a:t>
            </a:r>
            <a:r>
              <a:rPr lang="en-GB" sz="2400" b="0" i="0" u="none" strike="noStrike" baseline="0" dirty="0">
                <a:latin typeface="Arial" panose="020B0604020202020204" pitchFamily="34" charset="0"/>
                <a:cs typeface="Arial" panose="020B0604020202020204" pitchFamily="34" charset="0"/>
              </a:rPr>
              <a:t>and RSHE are taught alongside one another. RSHE teaches children about how they grow both physically and emotionally from childhood to adulthood.</a:t>
            </a:r>
          </a:p>
          <a:p>
            <a:endParaRPr lang="en-GB" sz="2400" b="0" i="0" u="none" strike="noStrike" baseline="0" dirty="0">
              <a:latin typeface="Arial" panose="020B0604020202020204" pitchFamily="34" charset="0"/>
              <a:cs typeface="Arial" panose="020B0604020202020204" pitchFamily="34" charset="0"/>
            </a:endParaRPr>
          </a:p>
          <a:p>
            <a:pPr>
              <a:spcBef>
                <a:spcPts val="0"/>
              </a:spcBef>
            </a:pPr>
            <a:r>
              <a:rPr lang="en-GB" sz="2400" b="0" i="0" u="none" strike="noStrike" baseline="0" dirty="0" smtClean="0">
                <a:latin typeface="Arial" panose="020B0604020202020204" pitchFamily="34" charset="0"/>
                <a:cs typeface="Arial" panose="020B0604020202020204" pitchFamily="34" charset="0"/>
              </a:rPr>
              <a:t>The </a:t>
            </a:r>
            <a:r>
              <a:rPr lang="en-GB" sz="2400" b="0" i="0" u="none" strike="noStrike" baseline="0" dirty="0">
                <a:latin typeface="Arial" panose="020B0604020202020204" pitchFamily="34" charset="0"/>
                <a:cs typeface="Arial" panose="020B0604020202020204" pitchFamily="34" charset="0"/>
              </a:rPr>
              <a:t>programme we use to </a:t>
            </a:r>
          </a:p>
          <a:p>
            <a:pPr marL="0" indent="0">
              <a:spcBef>
                <a:spcPts val="0"/>
              </a:spcBef>
              <a:buNone/>
            </a:pPr>
            <a:r>
              <a:rPr lang="en-GB" sz="2400" b="0" i="0" u="none" strike="noStrike" baseline="0" dirty="0" smtClean="0">
                <a:latin typeface="Arial" panose="020B0604020202020204" pitchFamily="34" charset="0"/>
                <a:cs typeface="Arial" panose="020B0604020202020204" pitchFamily="34" charset="0"/>
              </a:rPr>
              <a:t>   teach </a:t>
            </a:r>
            <a:r>
              <a:rPr lang="en-GB" sz="2400" b="0" i="0" u="none" strike="noStrike" baseline="0" dirty="0">
                <a:latin typeface="Arial" panose="020B0604020202020204" pitchFamily="34" charset="0"/>
                <a:cs typeface="Arial" panose="020B0604020202020204" pitchFamily="34" charset="0"/>
              </a:rPr>
              <a:t>RSHE </a:t>
            </a:r>
            <a:r>
              <a:rPr lang="en-GB" sz="2400" b="0" i="0" u="none" strike="noStrike" baseline="0" dirty="0" smtClean="0">
                <a:latin typeface="Arial" panose="020B0604020202020204" pitchFamily="34" charset="0"/>
                <a:cs typeface="Arial" panose="020B0604020202020204" pitchFamily="34" charset="0"/>
              </a:rPr>
              <a:t>is: </a:t>
            </a:r>
          </a:p>
          <a:p>
            <a:pPr marL="0" indent="0">
              <a:spcBef>
                <a:spcPts val="0"/>
              </a:spcBef>
              <a:buNone/>
            </a:pP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  </a:t>
            </a:r>
            <a:r>
              <a:rPr lang="en-GB" sz="2400" b="1" i="0" u="none" strike="noStrike" baseline="0" dirty="0" smtClean="0">
                <a:latin typeface="Arial" panose="020B0604020202020204" pitchFamily="34" charset="0"/>
                <a:cs typeface="Arial" panose="020B0604020202020204" pitchFamily="34" charset="0"/>
              </a:rPr>
              <a:t>Journey in</a:t>
            </a:r>
            <a:r>
              <a:rPr lang="en-GB" sz="2400" b="1" i="0" u="none" strike="noStrike" dirty="0" smtClean="0">
                <a:latin typeface="Arial" panose="020B0604020202020204" pitchFamily="34" charset="0"/>
                <a:cs typeface="Arial" panose="020B0604020202020204" pitchFamily="34" charset="0"/>
              </a:rPr>
              <a:t> </a:t>
            </a:r>
            <a:r>
              <a:rPr lang="en-GB" sz="2400" b="1" i="0" u="none" strike="noStrike" baseline="0" dirty="0" smtClean="0">
                <a:latin typeface="Arial" panose="020B0604020202020204" pitchFamily="34" charset="0"/>
                <a:cs typeface="Arial" panose="020B0604020202020204" pitchFamily="34" charset="0"/>
              </a:rPr>
              <a:t>Love</a:t>
            </a:r>
            <a:r>
              <a:rPr lang="en-GB" sz="2400" b="1" i="0" u="none" strike="noStrike" baseline="0" dirty="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8752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1425</Words>
  <Application>Microsoft Office PowerPoint</Application>
  <PresentationFormat>Widescreen</PresentationFormat>
  <Paragraphs>168</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Comic Sans MS</vt:lpstr>
      <vt:lpstr>Office Theme</vt:lpstr>
      <vt:lpstr>  RSHE 2020-2021   Our Lady of Perpetual Succour Catholic Primary School  Relationship, Sex and Health Education (RSHE)  </vt:lpstr>
      <vt:lpstr>School &amp; Home Partnership   </vt:lpstr>
      <vt:lpstr> Things for us to consider today: </vt:lpstr>
      <vt:lpstr>What is RSHE? </vt:lpstr>
      <vt:lpstr>What does the government say is the aim of Relationships Education?</vt:lpstr>
      <vt:lpstr>What have schools got to teach? </vt:lpstr>
      <vt:lpstr>What are the expectations for Primary Health Education? </vt:lpstr>
      <vt:lpstr>What are the expectations for Primary Relationships Education? </vt:lpstr>
      <vt:lpstr>How will RSHE be taught? </vt:lpstr>
      <vt:lpstr>PowerPoint Presentation</vt:lpstr>
      <vt:lpstr>RSHE at Our Lady’s </vt:lpstr>
      <vt:lpstr>  A Journey in Love </vt:lpstr>
      <vt:lpstr>A Journey in Love </vt:lpstr>
      <vt:lpstr>The structure of A Journey in Love </vt:lpstr>
      <vt:lpstr>PowerPoint Presentation</vt:lpstr>
      <vt:lpstr>EYFS</vt:lpstr>
      <vt:lpstr>Year 1 </vt:lpstr>
      <vt:lpstr>Year 2 </vt:lpstr>
      <vt:lpstr>Year 3 </vt:lpstr>
      <vt:lpstr>Year 4 </vt:lpstr>
      <vt:lpstr>Year 5 </vt:lpstr>
      <vt:lpstr>Year 6 </vt:lpstr>
      <vt:lpstr>What next?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RSHE Consultation 2020-2021  Our Lady of Perpetual Succour Catholic Primary School  Relationship, Sex and HealthEducation (RSHE)</dc:title>
  <dc:creator>Alison Heston</dc:creator>
  <cp:lastModifiedBy>Pam</cp:lastModifiedBy>
  <cp:revision>21</cp:revision>
  <dcterms:created xsi:type="dcterms:W3CDTF">2021-05-16T17:47:17Z</dcterms:created>
  <dcterms:modified xsi:type="dcterms:W3CDTF">2021-05-28T10:19:52Z</dcterms:modified>
</cp:coreProperties>
</file>