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57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D53E2-2D21-4604-A776-5B343A79686F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0AE20-3C59-4D02-A62F-4B8A1687D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C0AEB7-46EC-4919-85F6-CA1C47F52762}" type="slidenum">
              <a:rPr lang="en-US"/>
              <a:pPr/>
              <a:t>1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GB" i="1" smtClean="0"/>
              <a:t>The Tempest</a:t>
            </a:r>
            <a:r>
              <a:rPr lang="en-GB" smtClean="0"/>
              <a:t> is a play full of conflicts. How many can pupils think of?</a:t>
            </a:r>
          </a:p>
          <a:p>
            <a:pPr eaLnBrk="1" hangingPunct="1">
              <a:buFontTx/>
              <a:buChar char="•"/>
            </a:pPr>
            <a:r>
              <a:rPr lang="en-GB" smtClean="0"/>
              <a:t>Because of this, many insults are traded. Ask pupils to create their own by choosing a word from column A, one from B and one from C. They will want  to share these!</a:t>
            </a:r>
          </a:p>
          <a:p>
            <a:pPr eaLnBrk="1" hangingPunct="1">
              <a:buFontTx/>
              <a:buChar char="•"/>
            </a:pPr>
            <a:r>
              <a:rPr lang="en-GB" smtClean="0"/>
              <a:t>Working with a partner, they should then make up a conversation of insults between Caliban and Prospero.</a:t>
            </a: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727CCF-78A1-453F-9C32-557E7C14E1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B826-B459-40EC-8CAF-78D58F9C7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BD890-5C40-45FF-8D86-DC7CFB1C66FE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2C33C-08EF-437D-A13D-374760CF2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etc.usf.edu/clipart/5800/5811/tempest_2_lg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magictherapy.com/images/additional%20images/magician%20clip%20art.gif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2400" dirty="0" smtClean="0"/>
              <a:t>Make up your own Shakespearian Insults – Choose a word or phrase from each column and put them together!</a:t>
            </a:r>
            <a:endParaRPr lang="en-US" sz="2400" dirty="0" smtClean="0"/>
          </a:p>
        </p:txBody>
      </p:sp>
      <p:graphicFrame>
        <p:nvGraphicFramePr>
          <p:cNvPr id="24635" name="Group 5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62495657"/>
              </p:ext>
            </p:extLst>
          </p:nvPr>
        </p:nvGraphicFramePr>
        <p:xfrm>
          <a:off x="900113" y="1484313"/>
          <a:ext cx="7786687" cy="4771076"/>
        </p:xfrm>
        <a:graphic>
          <a:graphicData uri="http://schemas.openxmlformats.org/drawingml/2006/table">
            <a:tbl>
              <a:tblPr/>
              <a:tblGrid>
                <a:gridCol w="2595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5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5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B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C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simpering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mad-headed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dog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wretched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lily-livered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nave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insolent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iron-witted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noise-maker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bawling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languageless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slave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blasphemous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stretch-mouthed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filth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poisonous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glass-gazing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foot-sore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abominable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frosty-spirited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hag-seed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slovenly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foul-spoken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boil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nationalgallery.org.uk/upload/img/cuyp-maas-dordrecht-storm-NG6405-fm.jpg"/>
          <p:cNvPicPr>
            <a:picLocks noChangeAspect="1" noChangeArrowheads="1"/>
          </p:cNvPicPr>
          <p:nvPr/>
        </p:nvPicPr>
        <p:blipFill>
          <a:blip r:embed="rId3" cstate="print">
            <a:lum bright="34000"/>
          </a:blip>
          <a:srcRect/>
          <a:stretch>
            <a:fillRect/>
          </a:stretch>
        </p:blipFill>
        <p:spPr bwMode="auto">
          <a:xfrm>
            <a:off x="5781" y="0"/>
            <a:ext cx="9169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itle 1"/>
          <p:cNvSpPr>
            <a:spLocks noGrp="1"/>
          </p:cNvSpPr>
          <p:nvPr>
            <p:ph type="ctrTitle"/>
          </p:nvPr>
        </p:nvSpPr>
        <p:spPr>
          <a:xfrm>
            <a:off x="704281" y="315118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>
                <a:latin typeface="+mn-lt"/>
              </a:rPr>
              <a:t>Lesson 4:  </a:t>
            </a:r>
            <a:r>
              <a:rPr lang="en-GB" altLang="en-US" sz="4000" b="1" dirty="0" smtClean="0">
                <a:latin typeface="+mn-lt"/>
                <a:ea typeface="Times New Roman" panose="02020603050405020304" pitchFamily="18" charset="0"/>
              </a:rPr>
              <a:t>A </a:t>
            </a:r>
            <a:r>
              <a:rPr lang="en-GB" altLang="en-US" sz="4000" b="1" dirty="0">
                <a:latin typeface="+mn-lt"/>
                <a:ea typeface="Times New Roman" panose="02020603050405020304" pitchFamily="18" charset="0"/>
              </a:rPr>
              <a:t>Magical Island with a Magical Character . </a:t>
            </a:r>
            <a:r>
              <a:rPr lang="en-GB" altLang="en-US" sz="3600" b="1" dirty="0">
                <a:latin typeface="+mn-lt"/>
                <a:ea typeface="Times New Roman" panose="02020603050405020304" pitchFamily="18" charset="0"/>
              </a:rPr>
              <a:t>. .</a:t>
            </a:r>
            <a:r>
              <a:rPr lang="en-GB" altLang="en-US" sz="800" dirty="0"/>
              <a:t/>
            </a:r>
            <a:br>
              <a:rPr lang="en-GB" altLang="en-US" sz="800" dirty="0"/>
            </a:br>
            <a:r>
              <a:rPr lang="en-GB" sz="6600" b="1" dirty="0" smtClean="0">
                <a:latin typeface="Arial Black" pitchFamily="34" charset="0"/>
              </a:rPr>
              <a:t/>
            </a:r>
            <a:br>
              <a:rPr lang="en-GB" sz="6600" b="1" dirty="0" smtClean="0">
                <a:latin typeface="Arial Black" pitchFamily="34" charset="0"/>
              </a:rPr>
            </a:br>
            <a:endParaRPr lang="en-US" sz="5400" b="1" u="sng" dirty="0" smtClean="0">
              <a:latin typeface="Arial Black" pitchFamily="34" charset="0"/>
            </a:endParaRPr>
          </a:p>
        </p:txBody>
      </p:sp>
      <p:sp>
        <p:nvSpPr>
          <p:cNvPr id="27652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b="1" u="sng" dirty="0" smtClean="0">
                <a:solidFill>
                  <a:schemeClr val="tx1"/>
                </a:solidFill>
                <a:latin typeface="Arial Black" pitchFamily="34" charset="0"/>
              </a:rPr>
              <a:t>Learning Objective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Explore Prospero’s character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2656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Comic Sans MS" panose="030F0702030302020204" pitchFamily="66" charset="0"/>
                <a:ea typeface="Times New Roman" panose="02020603050405020304" pitchFamily="18" charset="0"/>
              </a:rPr>
              <a:t>Prospero possesses magical powers.  What characteristics, appearance and skills do you associate with a magician?  Use the pictures below to </a:t>
            </a:r>
            <a:r>
              <a:rPr lang="en-GB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create a mind map of </a:t>
            </a:r>
            <a:r>
              <a:rPr lang="en-GB" dirty="0">
                <a:latin typeface="Comic Sans MS" panose="030F0702030302020204" pitchFamily="66" charset="0"/>
                <a:ea typeface="Times New Roman" panose="02020603050405020304" pitchFamily="18" charset="0"/>
              </a:rPr>
              <a:t>your ideas.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1" name="Picture 3" descr="Prospero, Miranda, and Caliban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48" t="11333" r="37181" b="10667"/>
          <a:stretch>
            <a:fillRect/>
          </a:stretch>
        </p:blipFill>
        <p:spPr bwMode="auto">
          <a:xfrm>
            <a:off x="2771800" y="2348880"/>
            <a:ext cx="18288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http://www.magictherapy.com/images/additional%20images/magician%20clip%20art.gif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412" y="2348880"/>
            <a:ext cx="167163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3486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171</Words>
  <Application>Microsoft Office PowerPoint</Application>
  <PresentationFormat>On-screen Show (4:3)</PresentationFormat>
  <Paragraphs>37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Comic Sans MS</vt:lpstr>
      <vt:lpstr>Tahoma</vt:lpstr>
      <vt:lpstr>Times New Roman</vt:lpstr>
      <vt:lpstr>Office Theme</vt:lpstr>
      <vt:lpstr>Make up your own Shakespearian Insults – Choose a word or phrase from each column and put them together!</vt:lpstr>
      <vt:lpstr>Lesson 4:  A Magical Island with a Magical Character . . .  </vt:lpstr>
      <vt:lpstr>PowerPoint Presentation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4: Order and Disorder</dc:title>
  <dc:creator>Valued Acer Customer</dc:creator>
  <cp:lastModifiedBy>Tina Richardon-Hignett</cp:lastModifiedBy>
  <cp:revision>4</cp:revision>
  <dcterms:created xsi:type="dcterms:W3CDTF">2012-01-24T08:37:36Z</dcterms:created>
  <dcterms:modified xsi:type="dcterms:W3CDTF">2021-07-26T14:37:19Z</dcterms:modified>
</cp:coreProperties>
</file>