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1" r:id="rId15"/>
    <p:sldId id="272" r:id="rId16"/>
  </p:sldIdLst>
  <p:sldSz cx="9144000" cy="6858000" type="screen4x3"/>
  <p:notesSz cx="6662738" cy="9926638"/>
  <p:embeddedFontLst>
    <p:embeddedFont>
      <p:font typeface="Garamond" panose="02020404030301010803" pitchFamily="18" charset="0"/>
      <p:regular r:id="rId18"/>
      <p:bold r:id="rId19"/>
      <p:italic r:id="rId20"/>
      <p:boldItalic r:id="rId21"/>
    </p:embeddedFont>
    <p:embeddedFont>
      <p:font typeface="Sassoon Infant Std" panose="020B0503020103030203" pitchFamily="34" charset="0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7" roundtripDataSignature="AMtx7mjUYtmzwAmHiwTEXyVbiGkJWTRO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9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887186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774010" y="0"/>
            <a:ext cx="2887186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850900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583"/>
            <a:ext cx="2887186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 txBox="1">
            <a:spLocks noGrp="1"/>
          </p:cNvSpPr>
          <p:nvPr>
            <p:ph type="body" idx="1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" name="Google Shape;117;p10:notes"/>
          <p:cNvSpPr txBox="1">
            <a:spLocks noGrp="1"/>
          </p:cNvSpPr>
          <p:nvPr>
            <p:ph type="body" idx="1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0:notes"/>
          <p:cNvSpPr txBox="1">
            <a:spLocks noGrp="1"/>
          </p:cNvSpPr>
          <p:nvPr>
            <p:ph type="sldNum" idx="12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1:notes"/>
          <p:cNvSpPr txBox="1">
            <a:spLocks noGrp="1"/>
          </p:cNvSpPr>
          <p:nvPr>
            <p:ph type="body" idx="1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5" name="Google Shape;145;p13:notes"/>
          <p:cNvSpPr txBox="1">
            <a:spLocks noGrp="1"/>
          </p:cNvSpPr>
          <p:nvPr>
            <p:ph type="body" idx="1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3:notes"/>
          <p:cNvSpPr txBox="1">
            <a:spLocks noGrp="1"/>
          </p:cNvSpPr>
          <p:nvPr>
            <p:ph type="sldNum" idx="12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5:notes"/>
          <p:cNvSpPr txBox="1">
            <a:spLocks noGrp="1"/>
          </p:cNvSpPr>
          <p:nvPr>
            <p:ph type="body" idx="1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4:notes"/>
          <p:cNvSpPr txBox="1">
            <a:spLocks noGrp="1"/>
          </p:cNvSpPr>
          <p:nvPr>
            <p:ph type="body" idx="1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6:notes"/>
          <p:cNvSpPr txBox="1">
            <a:spLocks noGrp="1"/>
          </p:cNvSpPr>
          <p:nvPr>
            <p:ph type="body" idx="1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" name="Google Shape;42;p2:notes"/>
          <p:cNvSpPr txBox="1">
            <a:spLocks noGrp="1"/>
          </p:cNvSpPr>
          <p:nvPr>
            <p:ph type="body" idx="1"/>
          </p:nvPr>
        </p:nvSpPr>
        <p:spPr>
          <a:xfrm>
            <a:off x="666275" y="4715153"/>
            <a:ext cx="5330189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endParaRPr/>
          </a:p>
        </p:txBody>
      </p:sp>
      <p:sp>
        <p:nvSpPr>
          <p:cNvPr id="43" name="Google Shape;43;p2:notes"/>
          <p:cNvSpPr txBox="1">
            <a:spLocks noGrp="1"/>
          </p:cNvSpPr>
          <p:nvPr>
            <p:ph type="sldNum" idx="12"/>
          </p:nvPr>
        </p:nvSpPr>
        <p:spPr>
          <a:xfrm>
            <a:off x="3774009" y="9428583"/>
            <a:ext cx="2887185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" name="Google Shape;49;p3:notes"/>
          <p:cNvSpPr txBox="1">
            <a:spLocks noGrp="1"/>
          </p:cNvSpPr>
          <p:nvPr>
            <p:ph type="body" idx="1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3:notes"/>
          <p:cNvSpPr txBox="1">
            <a:spLocks noGrp="1"/>
          </p:cNvSpPr>
          <p:nvPr>
            <p:ph type="sldNum" idx="12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" name="Google Shape;56;p5:notes"/>
          <p:cNvSpPr txBox="1">
            <a:spLocks noGrp="1"/>
          </p:cNvSpPr>
          <p:nvPr>
            <p:ph type="body" idx="1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5:notes"/>
          <p:cNvSpPr txBox="1">
            <a:spLocks noGrp="1"/>
          </p:cNvSpPr>
          <p:nvPr>
            <p:ph type="sldNum" idx="12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4:notes"/>
          <p:cNvSpPr txBox="1">
            <a:spLocks noGrp="1"/>
          </p:cNvSpPr>
          <p:nvPr>
            <p:ph type="body" idx="1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p6:notes"/>
          <p:cNvSpPr txBox="1">
            <a:spLocks noGrp="1"/>
          </p:cNvSpPr>
          <p:nvPr>
            <p:ph type="body" idx="1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6:notes"/>
          <p:cNvSpPr txBox="1">
            <a:spLocks noGrp="1"/>
          </p:cNvSpPr>
          <p:nvPr>
            <p:ph type="sldNum" idx="12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0" name="Google Shape;80;p7:notes"/>
          <p:cNvSpPr txBox="1">
            <a:spLocks noGrp="1"/>
          </p:cNvSpPr>
          <p:nvPr>
            <p:ph type="body" idx="1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7:notes"/>
          <p:cNvSpPr txBox="1">
            <a:spLocks noGrp="1"/>
          </p:cNvSpPr>
          <p:nvPr>
            <p:ph type="sldNum" idx="12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" name="Google Shape;87;p8:notes"/>
          <p:cNvSpPr txBox="1">
            <a:spLocks noGrp="1"/>
          </p:cNvSpPr>
          <p:nvPr>
            <p:ph type="body" idx="1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8:notes"/>
          <p:cNvSpPr txBox="1">
            <a:spLocks noGrp="1"/>
          </p:cNvSpPr>
          <p:nvPr>
            <p:ph type="sldNum" idx="12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850900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9:notes"/>
          <p:cNvSpPr txBox="1">
            <a:spLocks noGrp="1"/>
          </p:cNvSpPr>
          <p:nvPr>
            <p:ph type="body" idx="1"/>
          </p:nvPr>
        </p:nvSpPr>
        <p:spPr>
          <a:xfrm>
            <a:off x="666274" y="4715153"/>
            <a:ext cx="533019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/>
          </a:p>
        </p:txBody>
      </p:sp>
      <p:sp>
        <p:nvSpPr>
          <p:cNvPr id="109" name="Google Shape;109;p9:notes"/>
          <p:cNvSpPr txBox="1">
            <a:spLocks noGrp="1"/>
          </p:cNvSpPr>
          <p:nvPr>
            <p:ph type="sldNum" idx="12"/>
          </p:nvPr>
        </p:nvSpPr>
        <p:spPr>
          <a:xfrm>
            <a:off x="3774010" y="9428583"/>
            <a:ext cx="2887186" cy="496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OBJEC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18" descr="PPT_RM_page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340" y="0"/>
            <a:ext cx="918051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8"/>
          <p:cNvSpPr/>
          <p:nvPr/>
        </p:nvSpPr>
        <p:spPr>
          <a:xfrm>
            <a:off x="323527" y="1151032"/>
            <a:ext cx="8640961" cy="45719"/>
          </a:xfrm>
          <a:prstGeom prst="rect">
            <a:avLst/>
          </a:prstGeom>
          <a:solidFill>
            <a:srgbClr val="3B9E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18"/>
          <p:cNvSpPr txBox="1">
            <a:spLocks noGrp="1"/>
          </p:cNvSpPr>
          <p:nvPr>
            <p:ph type="title"/>
          </p:nvPr>
        </p:nvSpPr>
        <p:spPr>
          <a:xfrm>
            <a:off x="323528" y="260649"/>
            <a:ext cx="7478713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body" idx="1"/>
          </p:nvPr>
        </p:nvSpPr>
        <p:spPr>
          <a:xfrm>
            <a:off x="323528" y="1196752"/>
            <a:ext cx="8639175" cy="504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1pPr>
            <a:lvl2pPr marL="914400" lvl="1" indent="-2286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4098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 b="0" i="0" u="none" strike="noStrike" cap="none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Title Slide">
  <p:cSld name="2_Title Slid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19" descr="powerpoint-cover-template-blank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19"/>
          <p:cNvSpPr txBox="1">
            <a:spLocks noGrp="1"/>
          </p:cNvSpPr>
          <p:nvPr>
            <p:ph type="ctrTitle"/>
          </p:nvPr>
        </p:nvSpPr>
        <p:spPr>
          <a:xfrm>
            <a:off x="4067944" y="4221088"/>
            <a:ext cx="5076056" cy="11819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Title and Content">
  <p:cSld name="4_Title and Conten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20" descr="PPT_RM_page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340" y="0"/>
            <a:ext cx="9180512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20"/>
          <p:cNvSpPr/>
          <p:nvPr/>
        </p:nvSpPr>
        <p:spPr>
          <a:xfrm>
            <a:off x="323527" y="1151032"/>
            <a:ext cx="8640961" cy="45719"/>
          </a:xfrm>
          <a:prstGeom prst="rect">
            <a:avLst/>
          </a:prstGeom>
          <a:solidFill>
            <a:srgbClr val="3B9EA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20"/>
          <p:cNvSpPr txBox="1">
            <a:spLocks noGrp="1"/>
          </p:cNvSpPr>
          <p:nvPr>
            <p:ph type="title"/>
          </p:nvPr>
        </p:nvSpPr>
        <p:spPr>
          <a:xfrm>
            <a:off x="323528" y="260649"/>
            <a:ext cx="7478713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4098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8C8C8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" name="Google Shape;33;p20"/>
          <p:cNvSpPr txBox="1">
            <a:spLocks noGrp="1"/>
          </p:cNvSpPr>
          <p:nvPr>
            <p:ph type="body" idx="1"/>
          </p:nvPr>
        </p:nvSpPr>
        <p:spPr>
          <a:xfrm>
            <a:off x="323528" y="1268760"/>
            <a:ext cx="4246885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1400"/>
              <a:buNone/>
              <a:defRPr sz="2800"/>
            </a:lvl1pPr>
            <a:lvl2pPr marL="914400" lvl="1" indent="-228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body" idx="2"/>
          </p:nvPr>
        </p:nvSpPr>
        <p:spPr>
          <a:xfrm>
            <a:off x="4716016" y="1268760"/>
            <a:ext cx="4254624" cy="49685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1400"/>
              <a:buNone/>
              <a:defRPr sz="2800"/>
            </a:lvl1pPr>
            <a:lvl2pPr marL="914400" lvl="1" indent="-22860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g"/><Relationship Id="rId5" Type="http://schemas.openxmlformats.org/officeDocument/2006/relationships/image" Target="../media/image1.jp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7"/>
          <p:cNvSpPr txBox="1">
            <a:spLocks noGrp="1"/>
          </p:cNvSpPr>
          <p:nvPr>
            <p:ph type="title"/>
          </p:nvPr>
        </p:nvSpPr>
        <p:spPr>
          <a:xfrm>
            <a:off x="323850" y="333375"/>
            <a:ext cx="7478713" cy="1008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 i="0" u="none" strike="noStrike" cap="non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7"/>
          <p:cNvSpPr txBox="1">
            <a:spLocks noGrp="1"/>
          </p:cNvSpPr>
          <p:nvPr>
            <p:ph type="body" idx="1"/>
          </p:nvPr>
        </p:nvSpPr>
        <p:spPr>
          <a:xfrm>
            <a:off x="323850" y="1495425"/>
            <a:ext cx="8639175" cy="4741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SzPts val="1400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7"/>
          <p:cNvSpPr txBox="1">
            <a:spLocks noGrp="1"/>
          </p:cNvSpPr>
          <p:nvPr>
            <p:ph type="dt" idx="10"/>
          </p:nvPr>
        </p:nvSpPr>
        <p:spPr>
          <a:xfrm>
            <a:off x="395288" y="6356350"/>
            <a:ext cx="21955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8C8C8C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8C8C8C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40982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C8C8C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C8C8C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C8C8C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C8C8C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C8C8C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C8C8C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C8C8C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C8C8C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C8C8C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17"/>
          <p:cNvSpPr/>
          <p:nvPr/>
        </p:nvSpPr>
        <p:spPr>
          <a:xfrm>
            <a:off x="395288" y="188913"/>
            <a:ext cx="8567737" cy="1444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Google Shape;16;p17" descr="RM_shape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43888" y="404813"/>
            <a:ext cx="688975" cy="7207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" name="Google Shape;17;p17"/>
          <p:cNvCxnSpPr/>
          <p:nvPr/>
        </p:nvCxnSpPr>
        <p:spPr>
          <a:xfrm>
            <a:off x="323850" y="188913"/>
            <a:ext cx="0" cy="6480175"/>
          </a:xfrm>
          <a:prstGeom prst="straightConnector1">
            <a:avLst/>
          </a:prstGeom>
          <a:noFill/>
          <a:ln w="25400" cap="flat" cmpd="sng">
            <a:solidFill>
              <a:schemeClr val="accent4"/>
            </a:solidFill>
            <a:prstDash val="dot"/>
            <a:round/>
            <a:headEnd type="none" w="sm" len="sm"/>
            <a:tailEnd type="none" w="sm" len="sm"/>
          </a:ln>
        </p:spPr>
      </p:cxnSp>
      <p:pic>
        <p:nvPicPr>
          <p:cNvPr id="18" name="Google Shape;18;p17" descr="PPT_RM_page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114598"/>
            <a:ext cx="9144000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"/>
          <p:cNvSpPr txBox="1">
            <a:spLocks noGrp="1"/>
          </p:cNvSpPr>
          <p:nvPr>
            <p:ph type="title"/>
          </p:nvPr>
        </p:nvSpPr>
        <p:spPr>
          <a:xfrm>
            <a:off x="323528" y="260649"/>
            <a:ext cx="7478713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Red Words</a:t>
            </a:r>
            <a:endParaRPr/>
          </a:p>
        </p:txBody>
      </p:sp>
      <p:pic>
        <p:nvPicPr>
          <p:cNvPr id="121" name="Google Shape;121;p1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017081" y="3357051"/>
            <a:ext cx="4599316" cy="2941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0"/>
          <p:cNvPicPr preferRelativeResize="0"/>
          <p:nvPr/>
        </p:nvPicPr>
        <p:blipFill rotWithShape="1">
          <a:blip r:embed="rId4">
            <a:alphaModFix/>
          </a:blip>
          <a:srcRect l="7890" r="3172" b="1901"/>
          <a:stretch/>
        </p:blipFill>
        <p:spPr>
          <a:xfrm>
            <a:off x="1157467" y="1546333"/>
            <a:ext cx="3040011" cy="1544108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3" name="Google Shape;123;p10"/>
          <p:cNvPicPr preferRelativeResize="0"/>
          <p:nvPr/>
        </p:nvPicPr>
        <p:blipFill rotWithShape="1">
          <a:blip r:embed="rId5">
            <a:alphaModFix/>
          </a:blip>
          <a:srcRect t="4602" r="6712" b="7279"/>
          <a:stretch/>
        </p:blipFill>
        <p:spPr>
          <a:xfrm>
            <a:off x="4946524" y="1546333"/>
            <a:ext cx="3040009" cy="154410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1"/>
          <p:cNvSpPr txBox="1">
            <a:spLocks noGrp="1"/>
          </p:cNvSpPr>
          <p:nvPr>
            <p:ph type="title"/>
          </p:nvPr>
        </p:nvSpPr>
        <p:spPr>
          <a:xfrm>
            <a:off x="323528" y="260649"/>
            <a:ext cx="7478713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Key Phrases</a:t>
            </a:r>
            <a:endParaRPr/>
          </a:p>
        </p:txBody>
      </p:sp>
      <p:sp>
        <p:nvSpPr>
          <p:cNvPr id="129" name="Google Shape;129;p11"/>
          <p:cNvSpPr txBox="1">
            <a:spLocks noGrp="1"/>
          </p:cNvSpPr>
          <p:nvPr>
            <p:ph type="body" idx="1"/>
          </p:nvPr>
        </p:nvSpPr>
        <p:spPr>
          <a:xfrm>
            <a:off x="245706" y="1741501"/>
            <a:ext cx="8639175" cy="4192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B050"/>
                </a:solidFill>
                <a:latin typeface="Sassoon Infant Std" panose="020B0503020103030203" pitchFamily="34" charset="0"/>
                <a:sym typeface="Arial"/>
              </a:rPr>
              <a:t>Green Words </a:t>
            </a:r>
            <a:r>
              <a:rPr lang="en-US" dirty="0">
                <a:solidFill>
                  <a:schemeClr val="dk1"/>
                </a:solidFill>
                <a:latin typeface="Sassoon Infant Std" panose="020B0503020103030203" pitchFamily="34" charset="0"/>
                <a:sym typeface="Arial"/>
              </a:rPr>
              <a:t>– words that can be sounded out using our phonics</a:t>
            </a:r>
            <a:endParaRPr dirty="0">
              <a:solidFill>
                <a:srgbClr val="FF0000"/>
              </a:solidFill>
              <a:latin typeface="Sassoon Infant Std" panose="020B0503020103030203" pitchFamily="34" charset="0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64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FF0000"/>
                </a:solidFill>
                <a:latin typeface="Sassoon Infant Std" panose="020B0503020103030203" pitchFamily="34" charset="0"/>
                <a:sym typeface="Arial"/>
              </a:rPr>
              <a:t>Red Words </a:t>
            </a:r>
            <a:r>
              <a:rPr lang="en-US" dirty="0">
                <a:solidFill>
                  <a:schemeClr val="dk1"/>
                </a:solidFill>
                <a:latin typeface="Sassoon Infant Std" panose="020B0503020103030203" pitchFamily="34" charset="0"/>
                <a:sym typeface="Arial"/>
              </a:rPr>
              <a:t>– words that cannot be sounded out e.g. I, said, was</a:t>
            </a:r>
            <a:endParaRPr dirty="0">
              <a:latin typeface="Sassoon Infant Std" panose="020B0503020103030203" pitchFamily="34" charset="0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64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7030A0"/>
                </a:solidFill>
                <a:latin typeface="Sassoon Infant Std" panose="020B0503020103030203" pitchFamily="34" charset="0"/>
                <a:sym typeface="Arial"/>
              </a:rPr>
              <a:t>Fred Talk </a:t>
            </a:r>
            <a:r>
              <a:rPr lang="en-US" dirty="0">
                <a:solidFill>
                  <a:schemeClr val="dk1"/>
                </a:solidFill>
                <a:latin typeface="Sassoon Infant Std" panose="020B0503020103030203" pitchFamily="34" charset="0"/>
                <a:sym typeface="Arial"/>
              </a:rPr>
              <a:t>– (Fred is the frog) he can only talk in sounds e.g. </a:t>
            </a:r>
            <a:r>
              <a:rPr lang="en-US" dirty="0" err="1">
                <a:solidFill>
                  <a:schemeClr val="dk1"/>
                </a:solidFill>
                <a:latin typeface="Sassoon Infant Std" panose="020B0503020103030203" pitchFamily="34" charset="0"/>
                <a:sym typeface="Arial"/>
              </a:rPr>
              <a:t>sh</a:t>
            </a:r>
            <a:r>
              <a:rPr lang="en-US" dirty="0">
                <a:solidFill>
                  <a:schemeClr val="dk1"/>
                </a:solidFill>
                <a:latin typeface="Sassoon Infant Std" panose="020B0503020103030203" pitchFamily="34" charset="0"/>
                <a:sym typeface="Arial"/>
              </a:rPr>
              <a:t>-o-p</a:t>
            </a:r>
            <a:endParaRPr dirty="0">
              <a:latin typeface="Sassoon Infant Std" panose="020B0503020103030203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164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3"/>
          <p:cNvSpPr txBox="1">
            <a:spLocks noGrp="1"/>
          </p:cNvSpPr>
          <p:nvPr>
            <p:ph type="title"/>
          </p:nvPr>
        </p:nvSpPr>
        <p:spPr>
          <a:xfrm>
            <a:off x="323528" y="260649"/>
            <a:ext cx="7478713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can you do?</a:t>
            </a:r>
            <a:endParaRPr/>
          </a:p>
        </p:txBody>
      </p:sp>
      <p:sp>
        <p:nvSpPr>
          <p:cNvPr id="149" name="Google Shape;149;p13"/>
          <p:cNvSpPr txBox="1">
            <a:spLocks noGrp="1"/>
          </p:cNvSpPr>
          <p:nvPr>
            <p:ph type="body" idx="1"/>
          </p:nvPr>
        </p:nvSpPr>
        <p:spPr>
          <a:xfrm>
            <a:off x="235979" y="1829050"/>
            <a:ext cx="8639175" cy="30931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•"/>
            </a:pPr>
            <a:r>
              <a:rPr lang="en-US" dirty="0">
                <a:latin typeface="Sassoon Infant Std" panose="020B0503020103030203" pitchFamily="34" charset="0"/>
                <a:sym typeface="Arial"/>
              </a:rPr>
              <a:t>Listen to your child read the same Storybook again and again </a:t>
            </a:r>
            <a:endParaRPr dirty="0">
              <a:latin typeface="Sassoon Infant Std" panose="020B0503020103030203" pitchFamily="34" charset="0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•"/>
            </a:pPr>
            <a:r>
              <a:rPr lang="en-US" dirty="0">
                <a:latin typeface="Sassoon Infant Std" panose="020B0503020103030203" pitchFamily="34" charset="0"/>
                <a:sym typeface="Arial"/>
              </a:rPr>
              <a:t>Encourage them to use ’Special Friends’, ‘Fred Talk’, ‘read the word’</a:t>
            </a:r>
            <a:endParaRPr dirty="0">
              <a:latin typeface="Sassoon Infant Std" panose="020B0503020103030203" pitchFamily="34" charset="0"/>
            </a:endParaRPr>
          </a:p>
          <a:p>
            <a:pPr marL="457200" lvl="0" indent="-4572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Char char="•"/>
            </a:pPr>
            <a:r>
              <a:rPr lang="en-US" dirty="0">
                <a:latin typeface="Sassoon Infant Std" panose="020B0503020103030203" pitchFamily="34" charset="0"/>
                <a:sym typeface="Arial"/>
              </a:rPr>
              <a:t>Discuss the story and encourage their storyteller voice.</a:t>
            </a:r>
            <a:endParaRPr dirty="0">
              <a:latin typeface="Sassoon Infant Std" panose="020B0503020103030203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5"/>
          <p:cNvSpPr txBox="1">
            <a:spLocks noGrp="1"/>
          </p:cNvSpPr>
          <p:nvPr>
            <p:ph type="title"/>
          </p:nvPr>
        </p:nvSpPr>
        <p:spPr>
          <a:xfrm>
            <a:off x="323528" y="260649"/>
            <a:ext cx="7478713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Top tips</a:t>
            </a:r>
            <a:endParaRPr/>
          </a:p>
        </p:txBody>
      </p:sp>
      <p:sp>
        <p:nvSpPr>
          <p:cNvPr id="155" name="Google Shape;155;p15"/>
          <p:cNvSpPr txBox="1">
            <a:spLocks noGrp="1"/>
          </p:cNvSpPr>
          <p:nvPr>
            <p:ph type="body" idx="1"/>
          </p:nvPr>
        </p:nvSpPr>
        <p:spPr>
          <a:xfrm>
            <a:off x="323528" y="1784594"/>
            <a:ext cx="8639175" cy="504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-203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Sassoon Infant Std" panose="020B0503020103030203" pitchFamily="34" charset="0"/>
                <a:sym typeface="Arial"/>
              </a:rPr>
              <a:t>Short regular reading is much better than one long period. </a:t>
            </a:r>
            <a:endParaRPr dirty="0">
              <a:latin typeface="Sassoon Infant Std" panose="020B0503020103030203" pitchFamily="34" charset="0"/>
            </a:endParaRPr>
          </a:p>
          <a:p>
            <a:pPr marL="0" lvl="0" indent="-2032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Sassoon Infant Std" panose="020B0503020103030203" pitchFamily="34" charset="0"/>
                <a:sym typeface="Arial"/>
              </a:rPr>
              <a:t>Reading opportunities are everywhere- encourage your child to read labels, captions, signs, food packets, magazines and books etc. </a:t>
            </a:r>
            <a:endParaRPr dirty="0">
              <a:latin typeface="Sassoon Infant Std" panose="020B0503020103030203" pitchFamily="34" charset="0"/>
            </a:endParaRPr>
          </a:p>
          <a:p>
            <a:pPr marL="0" lvl="0" indent="-2032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Sassoon Infant Std" panose="020B0503020103030203" pitchFamily="34" charset="0"/>
                <a:sym typeface="Arial"/>
              </a:rPr>
              <a:t>Make reading enjoyable, children gain lots from listening to you read too.</a:t>
            </a:r>
            <a:endParaRPr dirty="0">
              <a:latin typeface="Sassoon Infant Std" panose="020B0503020103030203" pitchFamily="34" charset="0"/>
            </a:endParaRPr>
          </a:p>
          <a:p>
            <a:pPr marL="0" lvl="0" indent="-20320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dirty="0">
                <a:solidFill>
                  <a:schemeClr val="dk1"/>
                </a:solidFill>
                <a:latin typeface="Sassoon Infant Std" panose="020B0503020103030203" pitchFamily="34" charset="0"/>
                <a:sym typeface="Arial"/>
              </a:rPr>
              <a:t>Make time to discuss the story, these discussions form the basis of all comprehension skills. </a:t>
            </a:r>
            <a:endParaRPr dirty="0">
              <a:latin typeface="Sassoon Infant Std" panose="020B0503020103030203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4"/>
          <p:cNvSpPr txBox="1">
            <a:spLocks noGrp="1"/>
          </p:cNvSpPr>
          <p:nvPr>
            <p:ph type="title"/>
          </p:nvPr>
        </p:nvSpPr>
        <p:spPr>
          <a:xfrm>
            <a:off x="323528" y="260649"/>
            <a:ext cx="7478713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Useful website</a:t>
            </a:r>
            <a:endParaRPr/>
          </a:p>
        </p:txBody>
      </p:sp>
      <p:pic>
        <p:nvPicPr>
          <p:cNvPr id="161" name="Google Shape;161;p1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799582" y="1196975"/>
            <a:ext cx="7376426" cy="5040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6"/>
          <p:cNvSpPr txBox="1">
            <a:spLocks noGrp="1"/>
          </p:cNvSpPr>
          <p:nvPr>
            <p:ph type="title"/>
          </p:nvPr>
        </p:nvSpPr>
        <p:spPr>
          <a:xfrm>
            <a:off x="323528" y="260649"/>
            <a:ext cx="7478713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Any other questions</a:t>
            </a:r>
            <a:endParaRPr/>
          </a:p>
        </p:txBody>
      </p:sp>
      <p:sp>
        <p:nvSpPr>
          <p:cNvPr id="167" name="Google Shape;167;p16"/>
          <p:cNvSpPr/>
          <p:nvPr/>
        </p:nvSpPr>
        <p:spPr>
          <a:xfrm>
            <a:off x="2173829" y="2305615"/>
            <a:ext cx="4174541" cy="2246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0" b="1">
                <a:solidFill>
                  <a:srgbClr val="FFE185"/>
                </a:solidFill>
                <a:latin typeface="Arial"/>
                <a:ea typeface="Arial"/>
                <a:cs typeface="Arial"/>
                <a:sym typeface="Arial"/>
              </a:rPr>
              <a:t>Q&amp;A</a:t>
            </a:r>
            <a:endParaRPr sz="14000" b="1" cap="none">
              <a:solidFill>
                <a:srgbClr val="FFE18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"/>
          <p:cNvSpPr txBox="1">
            <a:spLocks noGrp="1"/>
          </p:cNvSpPr>
          <p:nvPr>
            <p:ph type="title"/>
          </p:nvPr>
        </p:nvSpPr>
        <p:spPr>
          <a:xfrm>
            <a:off x="323528" y="260648"/>
            <a:ext cx="7478713" cy="864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87878"/>
              </a:buClr>
              <a:buSzPts val="750"/>
              <a:buFont typeface="Arial"/>
              <a:buNone/>
            </a:pPr>
            <a:r>
              <a:rPr lang="en-US" sz="3000" b="1" i="0" u="none" strike="noStrike" cap="none">
                <a:solidFill>
                  <a:srgbClr val="787878"/>
                </a:solidFill>
                <a:latin typeface="Arial"/>
                <a:ea typeface="Arial"/>
                <a:cs typeface="Arial"/>
                <a:sym typeface="Arial"/>
              </a:rPr>
              <a:t>When does it happen?</a:t>
            </a:r>
            <a:endParaRPr sz="3000" b="1" i="0" u="none" strike="noStrike" cap="none">
              <a:solidFill>
                <a:srgbClr val="78787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"/>
          <p:cNvSpPr txBox="1">
            <a:spLocks noGrp="1"/>
          </p:cNvSpPr>
          <p:nvPr>
            <p:ph type="body" idx="1"/>
          </p:nvPr>
        </p:nvSpPr>
        <p:spPr>
          <a:xfrm>
            <a:off x="323528" y="1196751"/>
            <a:ext cx="8639174" cy="5349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</a:pPr>
            <a:endParaRPr sz="320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</a:pPr>
            <a:r>
              <a:rPr lang="en-US" sz="3200" i="0" u="none" strike="noStrike" cap="none" dirty="0">
                <a:solidFill>
                  <a:schemeClr val="dk2"/>
                </a:solidFill>
                <a:latin typeface="Sassoon Infant Std" panose="020B0503020103030203" pitchFamily="34" charset="0"/>
                <a:sym typeface="Arial"/>
              </a:rPr>
              <a:t>Phonics takes place in Nursery, Reception, Year 1 and part of Year 2.</a:t>
            </a:r>
            <a:endParaRPr dirty="0">
              <a:latin typeface="Sassoon Infant Std" panose="020B0503020103030203" pitchFamily="34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</a:pPr>
            <a:endParaRPr dirty="0">
              <a:solidFill>
                <a:schemeClr val="dk2"/>
              </a:solidFill>
              <a:latin typeface="Sassoon Infant Std" panose="020B0503020103030203" pitchFamily="34" charset="0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</a:pPr>
            <a:r>
              <a:rPr lang="en-US" sz="3200" i="0" u="none" strike="noStrike" cap="none" dirty="0">
                <a:solidFill>
                  <a:schemeClr val="dk2"/>
                </a:solidFill>
                <a:latin typeface="Sassoon Infant Std" panose="020B0503020103030203" pitchFamily="34" charset="0"/>
                <a:sym typeface="Arial"/>
              </a:rPr>
              <a:t>In Reception </a:t>
            </a:r>
            <a:r>
              <a:rPr lang="en-US" dirty="0">
                <a:solidFill>
                  <a:schemeClr val="dk2"/>
                </a:solidFill>
                <a:latin typeface="Sassoon Infant Std" panose="020B0503020103030203" pitchFamily="34" charset="0"/>
                <a:sym typeface="Arial"/>
              </a:rPr>
              <a:t>a Phonics lesson will be between 20-30 minutes every day. </a:t>
            </a:r>
            <a:r>
              <a:rPr lang="en-US" dirty="0">
                <a:latin typeface="Sassoon Infant Std" panose="020B0503020103030203" pitchFamily="34" charset="0"/>
              </a:rPr>
              <a:t>Split into 2 groups.</a:t>
            </a:r>
            <a:endParaRPr dirty="0">
              <a:latin typeface="Sassoon Infant Std" panose="020B0503020103030203" pitchFamily="34" charset="0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</a:pPr>
            <a:endParaRPr sz="3200" i="0" u="none" strike="noStrike" cap="none" dirty="0">
              <a:solidFill>
                <a:schemeClr val="dk2"/>
              </a:solidFill>
              <a:latin typeface="Sassoon Infant Std" panose="020B0503020103030203" pitchFamily="34" charset="0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800"/>
              <a:buNone/>
            </a:pPr>
            <a:r>
              <a:rPr lang="en-US" dirty="0">
                <a:solidFill>
                  <a:schemeClr val="dk2"/>
                </a:solidFill>
                <a:latin typeface="Sassoon Infant Std" panose="020B0503020103030203" pitchFamily="34" charset="0"/>
                <a:sym typeface="Arial"/>
              </a:rPr>
              <a:t>At the end of Year 1 there is a Phonics screening check which is a Phonics test which the children need to pass. If they don’t pass it they have to repeat it in Year 2. </a:t>
            </a:r>
            <a:endParaRPr sz="3200" i="0" u="none" strike="noStrike" cap="none" dirty="0">
              <a:solidFill>
                <a:schemeClr val="dk2"/>
              </a:solidFill>
              <a:latin typeface="Sassoon Infant Std" panose="020B0503020103030203" pitchFamily="34" charset="0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"/>
          <p:cNvSpPr txBox="1">
            <a:spLocks noGrp="1"/>
          </p:cNvSpPr>
          <p:nvPr>
            <p:ph type="title"/>
          </p:nvPr>
        </p:nvSpPr>
        <p:spPr>
          <a:xfrm>
            <a:off x="323528" y="260649"/>
            <a:ext cx="7478713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Name the pictures</a:t>
            </a:r>
            <a:endParaRPr/>
          </a:p>
        </p:txBody>
      </p:sp>
      <p:pic>
        <p:nvPicPr>
          <p:cNvPr id="53" name="Google Shape;53;p3"/>
          <p:cNvPicPr preferRelativeResize="0"/>
          <p:nvPr/>
        </p:nvPicPr>
        <p:blipFill rotWithShape="1">
          <a:blip r:embed="rId3">
            <a:alphaModFix/>
          </a:blip>
          <a:srcRect l="-40928" r="-40929"/>
          <a:stretch/>
        </p:blipFill>
        <p:spPr>
          <a:xfrm>
            <a:off x="627051" y="1628800"/>
            <a:ext cx="8028384" cy="44058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5"/>
          <p:cNvSpPr txBox="1">
            <a:spLocks noGrp="1"/>
          </p:cNvSpPr>
          <p:nvPr>
            <p:ph type="title"/>
          </p:nvPr>
        </p:nvSpPr>
        <p:spPr>
          <a:xfrm>
            <a:off x="323528" y="260649"/>
            <a:ext cx="7478713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Teaching letter formation</a:t>
            </a:r>
            <a:endParaRPr/>
          </a:p>
        </p:txBody>
      </p:sp>
      <p:pic>
        <p:nvPicPr>
          <p:cNvPr id="60" name="Google Shape;60;p5" descr="A screenshot of a cell phone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76226" y="1289740"/>
            <a:ext cx="7991548" cy="5040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"/>
          <p:cNvSpPr txBox="1">
            <a:spLocks noGrp="1"/>
          </p:cNvSpPr>
          <p:nvPr>
            <p:ph type="title"/>
          </p:nvPr>
        </p:nvSpPr>
        <p:spPr>
          <a:xfrm>
            <a:off x="323528" y="260649"/>
            <a:ext cx="7478713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Teaching sounds</a:t>
            </a:r>
            <a:endParaRPr/>
          </a:p>
        </p:txBody>
      </p:sp>
      <p:sp>
        <p:nvSpPr>
          <p:cNvPr id="66" name="Google Shape;66;p4"/>
          <p:cNvSpPr txBox="1">
            <a:spLocks noGrp="1"/>
          </p:cNvSpPr>
          <p:nvPr>
            <p:ph type="body" idx="1"/>
          </p:nvPr>
        </p:nvSpPr>
        <p:spPr>
          <a:xfrm>
            <a:off x="323525" y="1196750"/>
            <a:ext cx="8639100" cy="526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Sassoon Infant Std" panose="020B0503020103030203" pitchFamily="34" charset="0"/>
                <a:sym typeface="Arial"/>
              </a:rPr>
              <a:t>The first thing we teach children is the correct pronunciation of sounds. This prevents children from reading and writing words incorrectly.</a:t>
            </a:r>
            <a:endParaRPr sz="2800" dirty="0">
              <a:solidFill>
                <a:schemeClr val="dk1"/>
              </a:solidFill>
              <a:latin typeface="Sassoon Infant Std" panose="020B0503020103030203" pitchFamily="34" charset="0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Sassoon Infant Std" panose="020B0503020103030203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Sassoon Infant Std" panose="020B0503020103030203" pitchFamily="34" charset="0"/>
              </a:rPr>
              <a:t>             We don’t use letter names.</a:t>
            </a:r>
            <a:endParaRPr sz="2800" dirty="0">
              <a:solidFill>
                <a:schemeClr val="dk1"/>
              </a:solidFill>
              <a:latin typeface="Sassoon Infant Std" panose="020B0503020103030203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Sassoon Infant Std" panose="020B0503020103030203" pitchFamily="34" charset="0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Sassoon Infant Std" panose="020B0503020103030203" pitchFamily="34" charset="0"/>
              </a:rPr>
              <a:t>              </a:t>
            </a:r>
            <a:r>
              <a:rPr lang="en-US" sz="2800" dirty="0">
                <a:solidFill>
                  <a:schemeClr val="dk1"/>
                </a:solidFill>
                <a:latin typeface="Sassoon Infant Std" panose="020B0503020103030203" pitchFamily="34" charset="0"/>
                <a:sym typeface="Arial"/>
              </a:rPr>
              <a:t>We call these sounds ‘pure’ sounds. </a:t>
            </a:r>
            <a:endParaRPr dirty="0">
              <a:latin typeface="Sassoon Infant Std" panose="020B0503020103030203" pitchFamily="34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Sassoon Infant Std" panose="020B0503020103030203" pitchFamily="34" charset="0"/>
                <a:sym typeface="Arial"/>
              </a:rPr>
              <a:t> </a:t>
            </a:r>
            <a:endParaRPr sz="2800" dirty="0">
              <a:solidFill>
                <a:schemeClr val="dk1"/>
              </a:solidFill>
              <a:latin typeface="Sassoon Infant Std" panose="020B0503020103030203" pitchFamily="34" charset="0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None/>
            </a:pPr>
            <a:r>
              <a:rPr lang="en-US" sz="2800" dirty="0">
                <a:solidFill>
                  <a:schemeClr val="dk1"/>
                </a:solidFill>
                <a:latin typeface="Sassoon Infant Std" panose="020B0503020103030203" pitchFamily="34" charset="0"/>
                <a:sym typeface="Arial"/>
              </a:rPr>
              <a:t>These need to be pronounced correctly to avoid the children spelling words incorrectly e.g. children may incorrectly write words as ‘</a:t>
            </a:r>
            <a:r>
              <a:rPr lang="en-US" sz="2800" dirty="0" err="1">
                <a:solidFill>
                  <a:schemeClr val="dk1"/>
                </a:solidFill>
                <a:latin typeface="Sassoon Infant Std" panose="020B0503020103030203" pitchFamily="34" charset="0"/>
                <a:sym typeface="Arial"/>
              </a:rPr>
              <a:t>fuh</a:t>
            </a:r>
            <a:r>
              <a:rPr lang="en-US" sz="2800" dirty="0">
                <a:solidFill>
                  <a:schemeClr val="dk1"/>
                </a:solidFill>
                <a:latin typeface="Sassoon Infant Std" panose="020B0503020103030203" pitchFamily="34" charset="0"/>
                <a:sym typeface="Arial"/>
              </a:rPr>
              <a:t>’ instead of ‘f’. </a:t>
            </a:r>
            <a:endParaRPr dirty="0">
              <a:latin typeface="Sassoon Infant Std" panose="020B0503020103030203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"/>
          <p:cNvSpPr txBox="1">
            <a:spLocks noGrp="1"/>
          </p:cNvSpPr>
          <p:nvPr>
            <p:ph type="title"/>
          </p:nvPr>
        </p:nvSpPr>
        <p:spPr>
          <a:xfrm>
            <a:off x="323528" y="260649"/>
            <a:ext cx="7478713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Reading with Fred Talk (Segmenting and blending)</a:t>
            </a:r>
            <a:endParaRPr/>
          </a:p>
        </p:txBody>
      </p:sp>
      <p:pic>
        <p:nvPicPr>
          <p:cNvPr id="73" name="Google Shape;73;p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r="5219" b="6202"/>
          <a:stretch/>
        </p:blipFill>
        <p:spPr>
          <a:xfrm>
            <a:off x="1720530" y="1451614"/>
            <a:ext cx="1512999" cy="229800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4" name="Google Shape;74;p6"/>
          <p:cNvPicPr preferRelativeResize="0"/>
          <p:nvPr/>
        </p:nvPicPr>
        <p:blipFill rotWithShape="1">
          <a:blip r:embed="rId4">
            <a:alphaModFix/>
          </a:blip>
          <a:srcRect b="6202"/>
          <a:stretch/>
        </p:blipFill>
        <p:spPr>
          <a:xfrm>
            <a:off x="3550456" y="1451613"/>
            <a:ext cx="1512999" cy="229800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5" name="Google Shape;75;p6"/>
          <p:cNvPicPr preferRelativeResize="0"/>
          <p:nvPr/>
        </p:nvPicPr>
        <p:blipFill rotWithShape="1">
          <a:blip r:embed="rId5">
            <a:alphaModFix/>
          </a:blip>
          <a:srcRect r="5844"/>
          <a:stretch/>
        </p:blipFill>
        <p:spPr>
          <a:xfrm>
            <a:off x="5380382" y="1451612"/>
            <a:ext cx="1512999" cy="229800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6" name="Google Shape;76;p6" descr="A close up of a logo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08311" y="3930683"/>
            <a:ext cx="4797287" cy="229800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77" name="Google Shape;77;p6" descr="Read Write Inc.: Fred the Frog - Toy (Single)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782138" y="3930681"/>
            <a:ext cx="2254858" cy="1051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"/>
          <p:cNvSpPr txBox="1">
            <a:spLocks noGrp="1"/>
          </p:cNvSpPr>
          <p:nvPr>
            <p:ph type="title"/>
          </p:nvPr>
        </p:nvSpPr>
        <p:spPr>
          <a:xfrm>
            <a:off x="323528" y="260649"/>
            <a:ext cx="8268022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‘Special Friends’, ‘Fred Talk’, read the word</a:t>
            </a:r>
            <a:endParaRPr/>
          </a:p>
        </p:txBody>
      </p:sp>
      <p:pic>
        <p:nvPicPr>
          <p:cNvPr id="84" name="Google Shape;84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8691" y="2239299"/>
            <a:ext cx="4099689" cy="1938731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"/>
          <p:cNvSpPr txBox="1">
            <a:spLocks noGrp="1"/>
          </p:cNvSpPr>
          <p:nvPr>
            <p:ph type="title"/>
          </p:nvPr>
        </p:nvSpPr>
        <p:spPr>
          <a:xfrm>
            <a:off x="251520" y="278720"/>
            <a:ext cx="8635412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Fred games and Fred talk throughout the day</a:t>
            </a:r>
            <a:endParaRPr/>
          </a:p>
        </p:txBody>
      </p:sp>
      <p:sp>
        <p:nvSpPr>
          <p:cNvPr id="91" name="Google Shape;91;p8"/>
          <p:cNvSpPr txBox="1">
            <a:spLocks noGrp="1"/>
          </p:cNvSpPr>
          <p:nvPr>
            <p:ph type="body" idx="1"/>
          </p:nvPr>
        </p:nvSpPr>
        <p:spPr>
          <a:xfrm>
            <a:off x="327850" y="1195182"/>
            <a:ext cx="4906714" cy="5040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Sassoon Infant Std" panose="020B0503020103030203" pitchFamily="34" charset="0"/>
              </a:rPr>
              <a:t>Shall we have some</a:t>
            </a:r>
            <a:endParaRPr dirty="0">
              <a:latin typeface="Sassoon Infant Std" panose="020B0503020103030203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endParaRPr dirty="0">
              <a:latin typeface="Sassoon Infant Std" panose="020B0503020103030203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US" dirty="0">
                <a:latin typeface="Sassoon Infant Std" panose="020B0503020103030203" pitchFamily="34" charset="0"/>
              </a:rPr>
              <a:t>What would you like to</a:t>
            </a:r>
            <a:endParaRPr dirty="0">
              <a:latin typeface="Sassoon Infant Std" panose="020B0503020103030203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endParaRPr dirty="0">
              <a:latin typeface="Sassoon Infant Std" panose="020B0503020103030203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US" dirty="0">
                <a:latin typeface="Sassoon Infant Std" panose="020B0503020103030203" pitchFamily="34" charset="0"/>
              </a:rPr>
              <a:t>Let’s put on your</a:t>
            </a:r>
            <a:endParaRPr dirty="0">
              <a:latin typeface="Sassoon Infant Std" panose="020B0503020103030203" pitchFamily="34" charset="0"/>
            </a:endParaRPr>
          </a:p>
          <a:p>
            <a:pPr marL="0" lvl="0" indent="0" algn="l" rtl="0">
              <a:lnSpc>
                <a:spcPct val="90000"/>
              </a:lnSpc>
              <a:spcBef>
                <a:spcPts val="64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92" name="Google Shape;92;p8" descr="41Ho83H3mFL.jpg"/>
          <p:cNvPicPr preferRelativeResize="0"/>
          <p:nvPr/>
        </p:nvPicPr>
        <p:blipFill rotWithShape="1">
          <a:blip r:embed="rId3">
            <a:alphaModFix/>
          </a:blip>
          <a:srcRect t="-8882" b="-8881"/>
          <a:stretch/>
        </p:blipFill>
        <p:spPr>
          <a:xfrm>
            <a:off x="5465338" y="4297679"/>
            <a:ext cx="3297979" cy="180985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8"/>
          <p:cNvSpPr txBox="1"/>
          <p:nvPr/>
        </p:nvSpPr>
        <p:spPr>
          <a:xfrm>
            <a:off x="4040676" y="1183856"/>
            <a:ext cx="30175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i="0" u="none" strike="noStrike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l</a:t>
            </a:r>
            <a:endParaRPr/>
          </a:p>
        </p:txBody>
      </p:sp>
      <p:sp>
        <p:nvSpPr>
          <p:cNvPr id="94" name="Google Shape;94;p8"/>
          <p:cNvSpPr txBox="1"/>
          <p:nvPr/>
        </p:nvSpPr>
        <p:spPr>
          <a:xfrm>
            <a:off x="4132602" y="1183856"/>
            <a:ext cx="64645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-u</a:t>
            </a:r>
            <a:endParaRPr/>
          </a:p>
        </p:txBody>
      </p:sp>
      <p:sp>
        <p:nvSpPr>
          <p:cNvPr id="95" name="Google Shape;95;p8"/>
          <p:cNvSpPr txBox="1"/>
          <p:nvPr/>
        </p:nvSpPr>
        <p:spPr>
          <a:xfrm>
            <a:off x="4485484" y="1195182"/>
            <a:ext cx="89611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-n</a:t>
            </a:r>
            <a:endParaRPr/>
          </a:p>
        </p:txBody>
      </p:sp>
      <p:sp>
        <p:nvSpPr>
          <p:cNvPr id="96" name="Google Shape;96;p8"/>
          <p:cNvSpPr txBox="1"/>
          <p:nvPr/>
        </p:nvSpPr>
        <p:spPr>
          <a:xfrm>
            <a:off x="4858036" y="1189401"/>
            <a:ext cx="89611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-ch</a:t>
            </a:r>
            <a:endParaRPr sz="32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8"/>
          <p:cNvSpPr txBox="1"/>
          <p:nvPr/>
        </p:nvSpPr>
        <p:spPr>
          <a:xfrm>
            <a:off x="5460580" y="1183856"/>
            <a:ext cx="5212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98" name="Google Shape;98;p8"/>
          <p:cNvSpPr txBox="1"/>
          <p:nvPr/>
        </p:nvSpPr>
        <p:spPr>
          <a:xfrm>
            <a:off x="4472098" y="2190353"/>
            <a:ext cx="64645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</a:t>
            </a:r>
            <a:endParaRPr dirty="0"/>
          </a:p>
        </p:txBody>
      </p:sp>
      <p:sp>
        <p:nvSpPr>
          <p:cNvPr id="99" name="Google Shape;99;p8"/>
          <p:cNvSpPr txBox="1"/>
          <p:nvPr/>
        </p:nvSpPr>
        <p:spPr>
          <a:xfrm>
            <a:off x="4731170" y="2184572"/>
            <a:ext cx="64645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-l</a:t>
            </a:r>
            <a:endParaRPr/>
          </a:p>
        </p:txBody>
      </p:sp>
      <p:sp>
        <p:nvSpPr>
          <p:cNvPr id="100" name="Google Shape;100;p8"/>
          <p:cNvSpPr txBox="1"/>
          <p:nvPr/>
        </p:nvSpPr>
        <p:spPr>
          <a:xfrm>
            <a:off x="4955796" y="2184570"/>
            <a:ext cx="8262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-ay</a:t>
            </a:r>
            <a:endParaRPr dirty="0"/>
          </a:p>
        </p:txBody>
      </p:sp>
      <p:sp>
        <p:nvSpPr>
          <p:cNvPr id="101" name="Google Shape;101;p8"/>
          <p:cNvSpPr txBox="1"/>
          <p:nvPr/>
        </p:nvSpPr>
        <p:spPr>
          <a:xfrm>
            <a:off x="5565072" y="2201104"/>
            <a:ext cx="5212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?</a:t>
            </a:r>
            <a:endParaRPr/>
          </a:p>
        </p:txBody>
      </p:sp>
      <p:sp>
        <p:nvSpPr>
          <p:cNvPr id="102" name="Google Shape;102;p8"/>
          <p:cNvSpPr txBox="1"/>
          <p:nvPr/>
        </p:nvSpPr>
        <p:spPr>
          <a:xfrm>
            <a:off x="3381644" y="3298009"/>
            <a:ext cx="8262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/>
          </a:p>
        </p:txBody>
      </p:sp>
      <p:sp>
        <p:nvSpPr>
          <p:cNvPr id="103" name="Google Shape;103;p8"/>
          <p:cNvSpPr txBox="1"/>
          <p:nvPr/>
        </p:nvSpPr>
        <p:spPr>
          <a:xfrm>
            <a:off x="3617324" y="3298007"/>
            <a:ext cx="8262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-oa</a:t>
            </a:r>
            <a:endParaRPr sz="3200" b="1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8"/>
          <p:cNvSpPr txBox="1"/>
          <p:nvPr/>
        </p:nvSpPr>
        <p:spPr>
          <a:xfrm>
            <a:off x="4201442" y="3298007"/>
            <a:ext cx="8262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-t</a:t>
            </a:r>
            <a:endParaRPr/>
          </a:p>
        </p:txBody>
      </p:sp>
      <p:sp>
        <p:nvSpPr>
          <p:cNvPr id="105" name="Google Shape;105;p8"/>
          <p:cNvSpPr txBox="1"/>
          <p:nvPr/>
        </p:nvSpPr>
        <p:spPr>
          <a:xfrm>
            <a:off x="4469109" y="3298007"/>
            <a:ext cx="521208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9"/>
          <p:cNvSpPr txBox="1">
            <a:spLocks noGrp="1"/>
          </p:cNvSpPr>
          <p:nvPr>
            <p:ph type="title"/>
          </p:nvPr>
        </p:nvSpPr>
        <p:spPr>
          <a:xfrm>
            <a:off x="323528" y="260649"/>
            <a:ext cx="7478713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Nonsense words</a:t>
            </a:r>
            <a:endParaRPr/>
          </a:p>
        </p:txBody>
      </p:sp>
      <p:pic>
        <p:nvPicPr>
          <p:cNvPr id="112" name="Google Shape;112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92455" y="1758517"/>
            <a:ext cx="3878317" cy="151809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3" name="Google Shape;113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9832" y="3493582"/>
            <a:ext cx="3878317" cy="151809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14" name="Google Shape;114;p9"/>
          <p:cNvPicPr preferRelativeResize="0"/>
          <p:nvPr/>
        </p:nvPicPr>
        <p:blipFill rotWithShape="1">
          <a:blip r:embed="rId5">
            <a:alphaModFix/>
          </a:blip>
          <a:srcRect t="5377"/>
          <a:stretch/>
        </p:blipFill>
        <p:spPr>
          <a:xfrm>
            <a:off x="4572000" y="3493582"/>
            <a:ext cx="3881645" cy="151809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EW Phonics Template">
  <a:themeElements>
    <a:clrScheme name="Custom 4">
      <a:dk1>
        <a:srgbClr val="2D2D2D"/>
      </a:dk1>
      <a:lt1>
        <a:srgbClr val="FFFFFF"/>
      </a:lt1>
      <a:dk2>
        <a:srgbClr val="5A5A5A"/>
      </a:dk2>
      <a:lt2>
        <a:srgbClr val="EEECE1"/>
      </a:lt2>
      <a:accent1>
        <a:srgbClr val="FFC000"/>
      </a:accent1>
      <a:accent2>
        <a:srgbClr val="FFD200"/>
      </a:accent2>
      <a:accent3>
        <a:srgbClr val="CF9C00"/>
      </a:accent3>
      <a:accent4>
        <a:srgbClr val="A0A0A0"/>
      </a:accent4>
      <a:accent5>
        <a:srgbClr val="787878"/>
      </a:accent5>
      <a:accent6>
        <a:srgbClr val="5A5A5A"/>
      </a:accent6>
      <a:hlink>
        <a:srgbClr val="CF9C00"/>
      </a:hlink>
      <a:folHlink>
        <a:srgbClr val="7878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399</Words>
  <Application>Microsoft Office PowerPoint</Application>
  <PresentationFormat>On-screen Show (4:3)</PresentationFormat>
  <Paragraphs>66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Sassoon Infant Std</vt:lpstr>
      <vt:lpstr>Calibri</vt:lpstr>
      <vt:lpstr>Garamond</vt:lpstr>
      <vt:lpstr>Arial</vt:lpstr>
      <vt:lpstr>NEW Phonics Template</vt:lpstr>
      <vt:lpstr>PowerPoint Presentation</vt:lpstr>
      <vt:lpstr>When does it happen?</vt:lpstr>
      <vt:lpstr>Name the pictures</vt:lpstr>
      <vt:lpstr>Teaching letter formation</vt:lpstr>
      <vt:lpstr>Teaching sounds</vt:lpstr>
      <vt:lpstr>Reading with Fred Talk (Segmenting and blending)</vt:lpstr>
      <vt:lpstr>‘Special Friends’, ‘Fred Talk’, read the word</vt:lpstr>
      <vt:lpstr>Fred games and Fred talk throughout the day</vt:lpstr>
      <vt:lpstr>Nonsense words</vt:lpstr>
      <vt:lpstr>Red Words</vt:lpstr>
      <vt:lpstr>Key Phrases</vt:lpstr>
      <vt:lpstr>What can you do?</vt:lpstr>
      <vt:lpstr>Top tips</vt:lpstr>
      <vt:lpstr>Useful website</vt:lpstr>
      <vt:lpstr>Any other 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Victoria Steenson</dc:creator>
  <cp:lastModifiedBy>Emma Beckett</cp:lastModifiedBy>
  <cp:revision>3</cp:revision>
  <dcterms:created xsi:type="dcterms:W3CDTF">2015-11-23T14:36:59Z</dcterms:created>
  <dcterms:modified xsi:type="dcterms:W3CDTF">2024-11-20T12:04:03Z</dcterms:modified>
</cp:coreProperties>
</file>