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</p:sldIdLst>
  <p:sldSz cx="9144000" cy="6858000" type="screen4x3"/>
  <p:notesSz cx="6662738" cy="9926638"/>
  <p:embeddedFontLst>
    <p:embeddedFont>
      <p:font typeface="Garamond" panose="02020404030301010803" pitchFamily="18" charset="0"/>
      <p:regular r:id="rId18"/>
      <p:bold r:id="rId19"/>
      <p:italic r:id="rId20"/>
      <p:boldItalic r:id="rId21"/>
    </p:embeddedFont>
    <p:embeddedFont>
      <p:font typeface="Sassoon Infant Std" panose="020B0503020103030203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UYtmzwAmHiwTEXyVbiGkJWTRO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4010" y="0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0:notes"/>
          <p:cNvSpPr txBox="1">
            <a:spLocks noGrp="1"/>
          </p:cNvSpPr>
          <p:nvPr>
            <p:ph type="sldNum" idx="12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:notes"/>
          <p:cNvSpPr txBox="1">
            <a:spLocks noGrp="1"/>
          </p:cNvSpPr>
          <p:nvPr>
            <p:ph type="sldNum" idx="12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66275" y="4715153"/>
            <a:ext cx="5330189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43" name="Google Shape;43;p2:notes"/>
          <p:cNvSpPr txBox="1">
            <a:spLocks noGrp="1"/>
          </p:cNvSpPr>
          <p:nvPr>
            <p:ph type="sldNum" idx="12"/>
          </p:nvPr>
        </p:nvSpPr>
        <p:spPr>
          <a:xfrm>
            <a:off x="3774009" y="9428583"/>
            <a:ext cx="2887185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 txBox="1">
            <a:spLocks noGrp="1"/>
          </p:cNvSpPr>
          <p:nvPr>
            <p:ph type="sldNum" idx="12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:notes"/>
          <p:cNvSpPr txBox="1">
            <a:spLocks noGrp="1"/>
          </p:cNvSpPr>
          <p:nvPr>
            <p:ph type="sldNum" idx="12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:notes"/>
          <p:cNvSpPr txBox="1">
            <a:spLocks noGrp="1"/>
          </p:cNvSpPr>
          <p:nvPr>
            <p:ph type="sldNum" idx="12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:notes"/>
          <p:cNvSpPr txBox="1">
            <a:spLocks noGrp="1"/>
          </p:cNvSpPr>
          <p:nvPr>
            <p:ph type="sldNum" idx="12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8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:notes"/>
          <p:cNvSpPr txBox="1">
            <a:spLocks noGrp="1"/>
          </p:cNvSpPr>
          <p:nvPr>
            <p:ph type="sldNum" idx="12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9" name="Google Shape;109;p9:notes"/>
          <p:cNvSpPr txBox="1">
            <a:spLocks noGrp="1"/>
          </p:cNvSpPr>
          <p:nvPr>
            <p:ph type="sldNum" idx="12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8" descr="PPT_RM_pa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340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/>
          <p:nvPr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323528" y="1196752"/>
            <a:ext cx="8639175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 descr="powerpoint-cover-template-blan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9"/>
          <p:cNvSpPr txBox="1"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and Content">
  <p:cSld name="4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0" descr="PPT_RM_pa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340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/>
          <p:nvPr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323528" y="1268760"/>
            <a:ext cx="4246885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716016" y="1268760"/>
            <a:ext cx="4254624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323850" y="333375"/>
            <a:ext cx="7478713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323850" y="1495425"/>
            <a:ext cx="8639175" cy="474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7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7" descr="RM_shap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3888" y="404813"/>
            <a:ext cx="688975" cy="720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7"/>
          <p:cNvCxnSpPr/>
          <p:nvPr/>
        </p:nvCxnSpPr>
        <p:spPr>
          <a:xfrm>
            <a:off x="323850" y="188913"/>
            <a:ext cx="0" cy="6480175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8" name="Google Shape;18;p17" descr="PPT_RM_pag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4598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 Words</a:t>
            </a:r>
            <a:endParaRPr/>
          </a:p>
        </p:txBody>
      </p:sp>
      <p:pic>
        <p:nvPicPr>
          <p:cNvPr id="121" name="Google Shape;12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17081" y="3357051"/>
            <a:ext cx="4599316" cy="294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 rotWithShape="1">
          <a:blip r:embed="rId4">
            <a:alphaModFix/>
          </a:blip>
          <a:srcRect l="7890" r="3172" b="1901"/>
          <a:stretch/>
        </p:blipFill>
        <p:spPr>
          <a:xfrm>
            <a:off x="1157467" y="1546333"/>
            <a:ext cx="3040011" cy="15441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3" name="Google Shape;123;p10"/>
          <p:cNvPicPr preferRelativeResize="0"/>
          <p:nvPr/>
        </p:nvPicPr>
        <p:blipFill rotWithShape="1">
          <a:blip r:embed="rId5">
            <a:alphaModFix/>
          </a:blip>
          <a:srcRect t="4602" r="6712" b="7279"/>
          <a:stretch/>
        </p:blipFill>
        <p:spPr>
          <a:xfrm>
            <a:off x="4946524" y="1546333"/>
            <a:ext cx="3040009" cy="1544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Phrases</a:t>
            </a:r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body" idx="1"/>
          </p:nvPr>
        </p:nvSpPr>
        <p:spPr>
          <a:xfrm>
            <a:off x="245706" y="1741501"/>
            <a:ext cx="8639175" cy="419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50"/>
                </a:solidFill>
                <a:latin typeface="Sassoon Infant Std" panose="020B0503020103030203" pitchFamily="34" charset="0"/>
                <a:sym typeface="Arial"/>
              </a:rPr>
              <a:t>Green Words </a:t>
            </a:r>
            <a:r>
              <a:rPr lang="en-US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– words that can be sounded out using our phonics</a:t>
            </a:r>
            <a:endParaRPr dirty="0">
              <a:solidFill>
                <a:srgbClr val="FF0000"/>
              </a:solidFill>
              <a:latin typeface="Sassoon Infant Std" panose="020B0503020103030203" pitchFamily="34" charset="0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Sassoon Infant Std" panose="020B0503020103030203" pitchFamily="34" charset="0"/>
                <a:sym typeface="Arial"/>
              </a:rPr>
              <a:t>Red Words </a:t>
            </a:r>
            <a:r>
              <a:rPr lang="en-US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– words that cannot be sounded out e.g. I, said, was</a:t>
            </a:r>
            <a:endParaRPr dirty="0">
              <a:latin typeface="Sassoon Infant Std" panose="020B0503020103030203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Sassoon Infant Std" panose="020B0503020103030203" pitchFamily="34" charset="0"/>
                <a:sym typeface="Arial"/>
              </a:rPr>
              <a:t>Fred Talk </a:t>
            </a:r>
            <a:r>
              <a:rPr lang="en-US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– (Fred is the frog) he can only talk in sounds e.g. </a:t>
            </a:r>
            <a:r>
              <a:rPr lang="en-US" dirty="0" err="1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sh</a:t>
            </a:r>
            <a:r>
              <a:rPr lang="en-US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-o-p</a:t>
            </a:r>
            <a:endParaRPr dirty="0">
              <a:latin typeface="Sassoon Infant Std" panose="020B0503020103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can you do?</a:t>
            </a:r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body" idx="1"/>
          </p:nvPr>
        </p:nvSpPr>
        <p:spPr>
          <a:xfrm>
            <a:off x="235979" y="1829050"/>
            <a:ext cx="8639175" cy="309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dirty="0">
                <a:latin typeface="Sassoon Infant Std" panose="020B0503020103030203" pitchFamily="34" charset="0"/>
                <a:sym typeface="Arial"/>
              </a:rPr>
              <a:t>Listen to your child read the same Storybook again and again </a:t>
            </a:r>
            <a:endParaRPr dirty="0">
              <a:latin typeface="Sassoon Infant Std" panose="020B0503020103030203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dirty="0">
                <a:latin typeface="Sassoon Infant Std" panose="020B0503020103030203" pitchFamily="34" charset="0"/>
                <a:sym typeface="Arial"/>
              </a:rPr>
              <a:t>Encourage them to use ’Special Friends’, ‘Fred Talk’, ‘read the word’</a:t>
            </a:r>
            <a:endParaRPr dirty="0">
              <a:latin typeface="Sassoon Infant Std" panose="020B0503020103030203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dirty="0">
                <a:latin typeface="Sassoon Infant Std" panose="020B0503020103030203" pitchFamily="34" charset="0"/>
                <a:sym typeface="Arial"/>
              </a:rPr>
              <a:t>Discuss the story and encourage their storyteller voice.</a:t>
            </a:r>
            <a:endParaRPr dirty="0">
              <a:latin typeface="Sassoon Infant Std" panose="020B0503020103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tips</a:t>
            </a:r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323528" y="1784594"/>
            <a:ext cx="8639175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Short regular reading is much better than one long period. </a:t>
            </a:r>
            <a:endParaRPr dirty="0">
              <a:latin typeface="Sassoon Infant Std" panose="020B0503020103030203" pitchFamily="34" charset="0"/>
            </a:endParaRPr>
          </a:p>
          <a:p>
            <a:pPr marL="0" lvl="0" indent="-203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Reading opportunities are everywhere- encourage your child to read labels, captions, signs, food packets, magazines and books etc. </a:t>
            </a:r>
            <a:endParaRPr dirty="0">
              <a:latin typeface="Sassoon Infant Std" panose="020B0503020103030203" pitchFamily="34" charset="0"/>
            </a:endParaRPr>
          </a:p>
          <a:p>
            <a:pPr marL="0" lvl="0" indent="-203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Make reading enjoyable, children gain lots from listening to you read too.</a:t>
            </a:r>
            <a:endParaRPr dirty="0">
              <a:latin typeface="Sassoon Infant Std" panose="020B0503020103030203" pitchFamily="34" charset="0"/>
            </a:endParaRPr>
          </a:p>
          <a:p>
            <a:pPr marL="0" lvl="0" indent="-203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Make time to discuss the story, these discussions form the basis of all comprehension skills. </a:t>
            </a:r>
            <a:endParaRPr dirty="0">
              <a:latin typeface="Sassoon Infant Std" panose="020B0503020103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Useful website</a:t>
            </a:r>
            <a:endParaRPr/>
          </a:p>
        </p:txBody>
      </p:sp>
      <p:pic>
        <p:nvPicPr>
          <p:cNvPr id="161" name="Google Shape;16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9582" y="1196975"/>
            <a:ext cx="7376426" cy="504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other questions</a:t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2173829" y="2305615"/>
            <a:ext cx="417454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b="1">
                <a:solidFill>
                  <a:srgbClr val="FFE185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14000" b="1" cap="none">
              <a:solidFill>
                <a:srgbClr val="FFE18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750"/>
              <a:buFont typeface="Arial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When does it happen?</a:t>
            </a:r>
            <a:endParaRPr sz="3000" b="1" i="0" u="none" strike="noStrike" cap="non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 txBox="1">
            <a:spLocks noGrp="1"/>
          </p:cNvSpPr>
          <p:nvPr>
            <p:ph type="body" idx="1"/>
          </p:nvPr>
        </p:nvSpPr>
        <p:spPr>
          <a:xfrm>
            <a:off x="323528" y="1196751"/>
            <a:ext cx="8639174" cy="5349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endParaRPr sz="320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rPr lang="en-US" sz="3200" i="0" u="none" strike="noStrike" cap="none" dirty="0">
                <a:solidFill>
                  <a:schemeClr val="dk2"/>
                </a:solidFill>
                <a:latin typeface="Sassoon Infant Std" panose="020B0503020103030203" pitchFamily="34" charset="0"/>
                <a:sym typeface="Arial"/>
              </a:rPr>
              <a:t>Phonics takes place in Nursery, Reception, Year 1 and part of Year 2.</a:t>
            </a:r>
            <a:endParaRPr dirty="0">
              <a:latin typeface="Sassoon Infant Std" panose="020B0503020103030203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endParaRPr dirty="0">
              <a:solidFill>
                <a:schemeClr val="dk2"/>
              </a:solidFill>
              <a:latin typeface="Sassoon Infant Std" panose="020B0503020103030203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rPr lang="en-US" sz="3200" i="0" u="none" strike="noStrike" cap="none" dirty="0">
                <a:solidFill>
                  <a:schemeClr val="dk2"/>
                </a:solidFill>
                <a:latin typeface="Sassoon Infant Std" panose="020B0503020103030203" pitchFamily="34" charset="0"/>
                <a:sym typeface="Arial"/>
              </a:rPr>
              <a:t>In Reception </a:t>
            </a:r>
            <a:r>
              <a:rPr lang="en-US" dirty="0">
                <a:solidFill>
                  <a:schemeClr val="dk2"/>
                </a:solidFill>
                <a:latin typeface="Sassoon Infant Std" panose="020B0503020103030203" pitchFamily="34" charset="0"/>
                <a:sym typeface="Arial"/>
              </a:rPr>
              <a:t>a Phonics lesson will be between 20-30 minutes every day. </a:t>
            </a:r>
            <a:r>
              <a:rPr lang="en-US" dirty="0">
                <a:latin typeface="Sassoon Infant Std" panose="020B0503020103030203" pitchFamily="34" charset="0"/>
              </a:rPr>
              <a:t>Split into 2 groups.</a:t>
            </a:r>
            <a:endParaRPr dirty="0">
              <a:latin typeface="Sassoon Infant Std" panose="020B0503020103030203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endParaRPr sz="3200" i="0" u="none" strike="noStrike" cap="none" dirty="0">
              <a:solidFill>
                <a:schemeClr val="dk2"/>
              </a:solidFill>
              <a:latin typeface="Sassoon Infant Std" panose="020B0503020103030203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rPr lang="en-US" dirty="0">
                <a:solidFill>
                  <a:schemeClr val="dk2"/>
                </a:solidFill>
                <a:latin typeface="Sassoon Infant Std" panose="020B0503020103030203" pitchFamily="34" charset="0"/>
                <a:sym typeface="Arial"/>
              </a:rPr>
              <a:t>At the end of Year 1 there is a Phonics screening check which is a Phonics test which the children need to pass. If they don’t pass it they have to repeat it in Year 2. </a:t>
            </a:r>
            <a:endParaRPr sz="3200" i="0" u="none" strike="noStrike" cap="none" dirty="0">
              <a:solidFill>
                <a:schemeClr val="dk2"/>
              </a:solidFill>
              <a:latin typeface="Sassoon Infant Std" panose="020B0503020103030203" pitchFamily="34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the pictures</a:t>
            </a:r>
            <a:endParaRPr/>
          </a:p>
        </p:txBody>
      </p:sp>
      <p:pic>
        <p:nvPicPr>
          <p:cNvPr id="53" name="Google Shape;53;p3"/>
          <p:cNvPicPr preferRelativeResize="0"/>
          <p:nvPr/>
        </p:nvPicPr>
        <p:blipFill rotWithShape="1">
          <a:blip r:embed="rId3">
            <a:alphaModFix/>
          </a:blip>
          <a:srcRect l="-40928" r="-40929"/>
          <a:stretch/>
        </p:blipFill>
        <p:spPr>
          <a:xfrm>
            <a:off x="627051" y="1628800"/>
            <a:ext cx="8028384" cy="4405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Teaching letter formation</a:t>
            </a:r>
            <a:endParaRPr/>
          </a:p>
        </p:txBody>
      </p:sp>
      <p:pic>
        <p:nvPicPr>
          <p:cNvPr id="60" name="Google Shape;60;p5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6226" y="1289740"/>
            <a:ext cx="7991548" cy="504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Teaching sounds</a:t>
            </a: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323525" y="1196750"/>
            <a:ext cx="8639100" cy="52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The first thing we teach children is the correct pronunciation of sounds. This prevents children from reading and writing words incorrectly.</a:t>
            </a:r>
            <a:endParaRPr sz="2800" dirty="0">
              <a:solidFill>
                <a:schemeClr val="dk1"/>
              </a:solidFill>
              <a:latin typeface="Sassoon Infant Std" panose="020B0503020103030203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Sassoon Infant Std" panose="020B0503020103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assoon Infant Std" panose="020B0503020103030203" pitchFamily="34" charset="0"/>
              </a:rPr>
              <a:t>             We don’t use letter names.</a:t>
            </a:r>
            <a:endParaRPr sz="2800" dirty="0">
              <a:solidFill>
                <a:schemeClr val="dk1"/>
              </a:solidFill>
              <a:latin typeface="Sassoon Infant Std" panose="020B0503020103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Sassoon Infant Std" panose="020B0503020103030203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assoon Infant Std" panose="020B0503020103030203" pitchFamily="34" charset="0"/>
              </a:rPr>
              <a:t>              </a:t>
            </a:r>
            <a:r>
              <a:rPr lang="en-US" sz="2800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We call these sounds ‘pure’ sounds. </a:t>
            </a:r>
            <a:endParaRPr dirty="0">
              <a:latin typeface="Sassoon Infant Std" panose="020B0503020103030203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 </a:t>
            </a:r>
            <a:endParaRPr sz="2800" dirty="0">
              <a:solidFill>
                <a:schemeClr val="dk1"/>
              </a:solidFill>
              <a:latin typeface="Sassoon Infant Std" panose="020B0503020103030203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These need to be pronounced correctly to avoid the children spelling words incorrectly e.g. children may incorrectly write words as ‘</a:t>
            </a:r>
            <a:r>
              <a:rPr lang="en-US" sz="2800" dirty="0" err="1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fuh</a:t>
            </a:r>
            <a:r>
              <a:rPr lang="en-US" sz="2800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rPr>
              <a:t>’ instead of ‘f’. </a:t>
            </a:r>
            <a:endParaRPr dirty="0">
              <a:latin typeface="Sassoon Infant Std" panose="020B0503020103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Reading with Fred Talk (Segmenting and blending)</a:t>
            </a:r>
            <a:endParaRPr/>
          </a:p>
        </p:txBody>
      </p:sp>
      <p:pic>
        <p:nvPicPr>
          <p:cNvPr id="73" name="Google Shape;73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5219" b="6202"/>
          <a:stretch/>
        </p:blipFill>
        <p:spPr>
          <a:xfrm>
            <a:off x="1720530" y="1451614"/>
            <a:ext cx="1512999" cy="22980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6"/>
          <p:cNvPicPr preferRelativeResize="0"/>
          <p:nvPr/>
        </p:nvPicPr>
        <p:blipFill rotWithShape="1">
          <a:blip r:embed="rId4">
            <a:alphaModFix/>
          </a:blip>
          <a:srcRect b="6202"/>
          <a:stretch/>
        </p:blipFill>
        <p:spPr>
          <a:xfrm>
            <a:off x="3550456" y="1451613"/>
            <a:ext cx="1512999" cy="22980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5">
            <a:alphaModFix/>
          </a:blip>
          <a:srcRect r="5844"/>
          <a:stretch/>
        </p:blipFill>
        <p:spPr>
          <a:xfrm>
            <a:off x="5380382" y="1451612"/>
            <a:ext cx="1512999" cy="22980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Google Shape;76;p6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8311" y="3930683"/>
            <a:ext cx="4797287" cy="22980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" name="Google Shape;77;p6" descr="Read Write Inc.: Fred the Frog - Toy (Single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2138" y="3930681"/>
            <a:ext cx="2254858" cy="105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826802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‘Special Friends’, ‘Fred Talk’, read the word</a:t>
            </a:r>
            <a:endParaRPr/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8691" y="2239299"/>
            <a:ext cx="4099689" cy="19387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251520" y="278720"/>
            <a:ext cx="86354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Fred games and Fred talk throughout the day</a:t>
            </a:r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1"/>
          </p:nvPr>
        </p:nvSpPr>
        <p:spPr>
          <a:xfrm>
            <a:off x="327850" y="1195182"/>
            <a:ext cx="4906714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assoon Infant Std" panose="020B0503020103030203" pitchFamily="34" charset="0"/>
              </a:rPr>
              <a:t>Shall we have some</a:t>
            </a:r>
            <a:endParaRPr dirty="0">
              <a:latin typeface="Sassoon Infant Std" panose="020B0503020103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Sassoon Infant Std" panose="020B0503020103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Sassoon Infant Std" panose="020B0503020103030203" pitchFamily="34" charset="0"/>
              </a:rPr>
              <a:t>What would you like to</a:t>
            </a:r>
            <a:endParaRPr dirty="0">
              <a:latin typeface="Sassoon Infant Std" panose="020B0503020103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Sassoon Infant Std" panose="020B0503020103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Sassoon Infant Std" panose="020B0503020103030203" pitchFamily="34" charset="0"/>
              </a:rPr>
              <a:t>Let’s put on your</a:t>
            </a:r>
            <a:endParaRPr dirty="0">
              <a:latin typeface="Sassoon Infant Std" panose="020B0503020103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2" name="Google Shape;92;p8" descr="41Ho83H3mFL.jpg"/>
          <p:cNvPicPr preferRelativeResize="0"/>
          <p:nvPr/>
        </p:nvPicPr>
        <p:blipFill rotWithShape="1">
          <a:blip r:embed="rId3">
            <a:alphaModFix/>
          </a:blip>
          <a:srcRect t="-8882" b="-8881"/>
          <a:stretch/>
        </p:blipFill>
        <p:spPr>
          <a:xfrm>
            <a:off x="5465338" y="4297679"/>
            <a:ext cx="3297979" cy="180985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4040676" y="1183856"/>
            <a:ext cx="3017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</p:txBody>
      </p:sp>
      <p:sp>
        <p:nvSpPr>
          <p:cNvPr id="94" name="Google Shape;94;p8"/>
          <p:cNvSpPr txBox="1"/>
          <p:nvPr/>
        </p:nvSpPr>
        <p:spPr>
          <a:xfrm>
            <a:off x="4132602" y="1183856"/>
            <a:ext cx="6464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-u</a:t>
            </a:r>
            <a:endParaRPr/>
          </a:p>
        </p:txBody>
      </p:sp>
      <p:sp>
        <p:nvSpPr>
          <p:cNvPr id="95" name="Google Shape;95;p8"/>
          <p:cNvSpPr txBox="1"/>
          <p:nvPr/>
        </p:nvSpPr>
        <p:spPr>
          <a:xfrm>
            <a:off x="4485484" y="1195182"/>
            <a:ext cx="8961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-n</a:t>
            </a:r>
            <a:endParaRPr/>
          </a:p>
        </p:txBody>
      </p:sp>
      <p:sp>
        <p:nvSpPr>
          <p:cNvPr id="96" name="Google Shape;96;p8"/>
          <p:cNvSpPr txBox="1"/>
          <p:nvPr/>
        </p:nvSpPr>
        <p:spPr>
          <a:xfrm>
            <a:off x="4858036" y="1189401"/>
            <a:ext cx="8961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-ch</a:t>
            </a:r>
            <a:endParaRPr sz="32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5460580" y="1183856"/>
            <a:ext cx="521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8" name="Google Shape;98;p8"/>
          <p:cNvSpPr txBox="1"/>
          <p:nvPr/>
        </p:nvSpPr>
        <p:spPr>
          <a:xfrm>
            <a:off x="4472098" y="2190353"/>
            <a:ext cx="6464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dirty="0"/>
          </a:p>
        </p:txBody>
      </p:sp>
      <p:sp>
        <p:nvSpPr>
          <p:cNvPr id="99" name="Google Shape;99;p8"/>
          <p:cNvSpPr txBox="1"/>
          <p:nvPr/>
        </p:nvSpPr>
        <p:spPr>
          <a:xfrm>
            <a:off x="4731170" y="2184572"/>
            <a:ext cx="6464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-l</a:t>
            </a:r>
            <a:endParaRPr/>
          </a:p>
        </p:txBody>
      </p:sp>
      <p:sp>
        <p:nvSpPr>
          <p:cNvPr id="100" name="Google Shape;100;p8"/>
          <p:cNvSpPr txBox="1"/>
          <p:nvPr/>
        </p:nvSpPr>
        <p:spPr>
          <a:xfrm>
            <a:off x="4955796" y="2184570"/>
            <a:ext cx="826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-ay</a:t>
            </a:r>
            <a:endParaRPr dirty="0"/>
          </a:p>
        </p:txBody>
      </p:sp>
      <p:sp>
        <p:nvSpPr>
          <p:cNvPr id="101" name="Google Shape;101;p8"/>
          <p:cNvSpPr txBox="1"/>
          <p:nvPr/>
        </p:nvSpPr>
        <p:spPr>
          <a:xfrm>
            <a:off x="5565072" y="2201104"/>
            <a:ext cx="521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02" name="Google Shape;102;p8"/>
          <p:cNvSpPr txBox="1"/>
          <p:nvPr/>
        </p:nvSpPr>
        <p:spPr>
          <a:xfrm>
            <a:off x="3381644" y="3298009"/>
            <a:ext cx="826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03" name="Google Shape;103;p8"/>
          <p:cNvSpPr txBox="1"/>
          <p:nvPr/>
        </p:nvSpPr>
        <p:spPr>
          <a:xfrm>
            <a:off x="3617324" y="3298007"/>
            <a:ext cx="826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-oa</a:t>
            </a:r>
            <a:endParaRPr sz="32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4201442" y="3298007"/>
            <a:ext cx="826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-t</a:t>
            </a:r>
            <a:endParaRPr/>
          </a:p>
        </p:txBody>
      </p:sp>
      <p:sp>
        <p:nvSpPr>
          <p:cNvPr id="105" name="Google Shape;105;p8"/>
          <p:cNvSpPr txBox="1"/>
          <p:nvPr/>
        </p:nvSpPr>
        <p:spPr>
          <a:xfrm>
            <a:off x="4469109" y="3298007"/>
            <a:ext cx="521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Nonsense words</a:t>
            </a:r>
            <a:endParaRPr/>
          </a:p>
        </p:txBody>
      </p:sp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455" y="1758517"/>
            <a:ext cx="3878317" cy="15180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832" y="3493582"/>
            <a:ext cx="3878317" cy="15180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9"/>
          <p:cNvPicPr preferRelativeResize="0"/>
          <p:nvPr/>
        </p:nvPicPr>
        <p:blipFill rotWithShape="1">
          <a:blip r:embed="rId5">
            <a:alphaModFix/>
          </a:blip>
          <a:srcRect t="5377"/>
          <a:stretch/>
        </p:blipFill>
        <p:spPr>
          <a:xfrm>
            <a:off x="4572000" y="3493582"/>
            <a:ext cx="3881645" cy="15180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rgbClr val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399</Words>
  <Application>Microsoft Office PowerPoint</Application>
  <PresentationFormat>On-screen Show (4:3)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Sassoon Infant Std</vt:lpstr>
      <vt:lpstr>Calibri</vt:lpstr>
      <vt:lpstr>Garamond</vt:lpstr>
      <vt:lpstr>Arial</vt:lpstr>
      <vt:lpstr>NEW Phonics Template</vt:lpstr>
      <vt:lpstr>PowerPoint Presentation</vt:lpstr>
      <vt:lpstr>When does it happen?</vt:lpstr>
      <vt:lpstr>Name the pictures</vt:lpstr>
      <vt:lpstr>Teaching letter formation</vt:lpstr>
      <vt:lpstr>Teaching sounds</vt:lpstr>
      <vt:lpstr>Reading with Fred Talk (Segmenting and blending)</vt:lpstr>
      <vt:lpstr>‘Special Friends’, ‘Fred Talk’, read the word</vt:lpstr>
      <vt:lpstr>Fred games and Fred talk throughout the day</vt:lpstr>
      <vt:lpstr>Nonsense words</vt:lpstr>
      <vt:lpstr>Red Words</vt:lpstr>
      <vt:lpstr>Key Phrases</vt:lpstr>
      <vt:lpstr>What can you do?</vt:lpstr>
      <vt:lpstr>Top tips</vt:lpstr>
      <vt:lpstr>Useful website</vt:lpstr>
      <vt:lpstr>Any other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Victoria Steenson</dc:creator>
  <cp:lastModifiedBy>Emma Beckett</cp:lastModifiedBy>
  <cp:revision>3</cp:revision>
  <dcterms:created xsi:type="dcterms:W3CDTF">2015-11-23T14:36:59Z</dcterms:created>
  <dcterms:modified xsi:type="dcterms:W3CDTF">2024-11-20T12:04:03Z</dcterms:modified>
</cp:coreProperties>
</file>