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7FC57-8A77-49B2-BD8F-E2B2BBF0D368}" type="datetimeFigureOut">
              <a:rPr lang="en-US" smtClean="0"/>
              <a:t>7/26/2021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7302D-FAEE-4D86-A2D2-543C6F16CE5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BFD24-5961-434D-90CA-D270CBDFAAF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EE2522-D6E0-4D0E-9ADE-CA81F33AE75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B9AD14B-92F4-4826-8F9B-5BDF874A4E70}" type="slidenum">
              <a:rPr lang="en-US" smtClean="0">
                <a:latin typeface="Arial" pitchFamily="34" charset="0"/>
              </a:rPr>
              <a:pPr>
                <a:defRPr/>
              </a:pPr>
              <a:t>3</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mtClean="0">
                <a:latin typeface="Arial" charset="0"/>
              </a:rPr>
              <a:t>Using this image, taken from a programme, and any prior knowledge of the play that they might have, students should create a brainstorm showing what the expect to find in the play. Eg its possible themes, events, setting, characters, storyline. Emphasise that you are interested in their expectations, not just what they actually know. When new impetus is required, introduce the next image (slide 3) – ask pupils to adapt or develop ideas in the light of it and repeat this process for the third image.</a:t>
            </a: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40964" name="Slide Number Placeholder 3"/>
          <p:cNvSpPr>
            <a:spLocks noGrp="1"/>
          </p:cNvSpPr>
          <p:nvPr>
            <p:ph type="sldNum" sz="quarter" idx="5"/>
          </p:nvPr>
        </p:nvSpPr>
        <p:spPr/>
        <p:txBody>
          <a:bodyPr/>
          <a:lstStyle/>
          <a:p>
            <a:pPr>
              <a:defRPr/>
            </a:pPr>
            <a:fld id="{2F39E202-A3D9-4628-B7B0-16BFBB38DABD}" type="slidenum">
              <a:rPr lang="en-US" smtClean="0">
                <a:latin typeface="Arial" pitchFamily="34" charset="0"/>
              </a:rPr>
              <a:pPr>
                <a:def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0DA63552-F3D2-4993-A497-AC9E3BA16C53}" type="slidenum">
              <a:rPr lang="en-US" smtClean="0">
                <a:latin typeface="Arial" pitchFamily="34" charset="0"/>
              </a:rPr>
              <a:pPr>
                <a:defRPr/>
              </a:pPr>
              <a:t>5</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mtClean="0">
                <a:latin typeface="Arial" charset="0"/>
              </a:rPr>
              <a:t>Painting – John William Waterhouse (1849 – 1917)</a:t>
            </a: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F69097-1B5E-4BA8-B9ED-2FF2997D7DF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4CFEE8-35C4-4774-A186-A941F63FA3F2}"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AF3272-118C-4BB8-8344-192786F405EA}"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F3272-118C-4BB8-8344-192786F405EA}"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F3272-118C-4BB8-8344-192786F405EA}"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F3272-118C-4BB8-8344-192786F405EA}"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F3272-118C-4BB8-8344-192786F405EA}"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AF3272-118C-4BB8-8344-192786F405EA}"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AF3272-118C-4BB8-8344-192786F405EA}"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F3272-118C-4BB8-8344-192786F405EA}"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F3272-118C-4BB8-8344-192786F405EA}"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F3272-118C-4BB8-8344-192786F405EA}"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F3272-118C-4BB8-8344-192786F405EA}"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3262-7321-4776-B775-CF3722B28A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F3272-118C-4BB8-8344-192786F405EA}" type="datetimeFigureOut">
              <a:rPr lang="en-US" smtClean="0"/>
              <a:t>7/26/2021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3262-7321-4776-B775-CF3722B28A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ationalgallery.org.uk/upload/img/cuyp-maas-dordrecht-storm-NG6405-fm.jpg"/>
          <p:cNvPicPr>
            <a:picLocks noChangeAspect="1" noChangeArrowheads="1"/>
          </p:cNvPicPr>
          <p:nvPr/>
        </p:nvPicPr>
        <p:blipFill>
          <a:blip r:embed="rId3" cstate="print">
            <a:lum bright="34000"/>
          </a:blip>
          <a:srcRect/>
          <a:stretch>
            <a:fillRect/>
          </a:stretch>
        </p:blipFill>
        <p:spPr bwMode="auto">
          <a:xfrm>
            <a:off x="0" y="0"/>
            <a:ext cx="9169400" cy="6858000"/>
          </a:xfrm>
          <a:prstGeom prst="rect">
            <a:avLst/>
          </a:prstGeom>
          <a:noFill/>
          <a:ln w="9525">
            <a:noFill/>
            <a:miter lim="800000"/>
            <a:headEnd/>
            <a:tailEnd/>
          </a:ln>
        </p:spPr>
      </p:pic>
      <p:sp>
        <p:nvSpPr>
          <p:cNvPr id="11267" name="Title 1"/>
          <p:cNvSpPr>
            <a:spLocks noGrp="1"/>
          </p:cNvSpPr>
          <p:nvPr>
            <p:ph type="ctrTitle"/>
          </p:nvPr>
        </p:nvSpPr>
        <p:spPr/>
        <p:txBody>
          <a:bodyPr>
            <a:normAutofit fontScale="90000"/>
          </a:bodyPr>
          <a:lstStyle/>
          <a:p>
            <a:pPr eaLnBrk="1" hangingPunct="1"/>
            <a:r>
              <a:rPr lang="en-GB" sz="6600" b="1" smtClean="0">
                <a:latin typeface="Arial Black" pitchFamily="34" charset="0"/>
              </a:rPr>
              <a:t>Lesson 2:</a:t>
            </a:r>
            <a:br>
              <a:rPr lang="en-GB" sz="6600" b="1" smtClean="0">
                <a:latin typeface="Arial Black" pitchFamily="34" charset="0"/>
              </a:rPr>
            </a:br>
            <a:r>
              <a:rPr lang="en-GB" b="1" u="sng" smtClean="0">
                <a:latin typeface="Arial Black" pitchFamily="34" charset="0"/>
              </a:rPr>
              <a:t>Introducing </a:t>
            </a:r>
            <a:r>
              <a:rPr lang="en-GB" b="1" i="1" u="sng" smtClean="0">
                <a:latin typeface="Arial Black" pitchFamily="34" charset="0"/>
              </a:rPr>
              <a:t>The Tempest</a:t>
            </a:r>
            <a:endParaRPr lang="en-US" b="1" u="sng" smtClean="0">
              <a:latin typeface="Arial Black" pitchFamily="34" charset="0"/>
            </a:endParaRPr>
          </a:p>
        </p:txBody>
      </p:sp>
      <p:sp>
        <p:nvSpPr>
          <p:cNvPr id="11268" name="Subtitle 2"/>
          <p:cNvSpPr>
            <a:spLocks noGrp="1"/>
          </p:cNvSpPr>
          <p:nvPr>
            <p:ph type="subTitle" idx="1"/>
          </p:nvPr>
        </p:nvSpPr>
        <p:spPr>
          <a:xfrm>
            <a:off x="1331913" y="4149725"/>
            <a:ext cx="6400800" cy="1752600"/>
          </a:xfrm>
        </p:spPr>
        <p:txBody>
          <a:bodyPr/>
          <a:lstStyle/>
          <a:p>
            <a:pPr eaLnBrk="1" hangingPunct="1"/>
            <a:r>
              <a:rPr lang="en-GB" b="1" u="sng" smtClean="0">
                <a:solidFill>
                  <a:schemeClr val="tx1"/>
                </a:solidFill>
                <a:latin typeface="Arial Black" pitchFamily="34" charset="0"/>
              </a:rPr>
              <a:t>Learning Objective</a:t>
            </a:r>
          </a:p>
          <a:p>
            <a:pPr eaLnBrk="1" hangingPunct="1"/>
            <a:r>
              <a:rPr lang="en-GB" b="1" smtClean="0">
                <a:solidFill>
                  <a:schemeClr val="tx1"/>
                </a:solidFill>
                <a:latin typeface="Arial Black" pitchFamily="34" charset="0"/>
              </a:rPr>
              <a:t>Introduce the background and history of the play</a:t>
            </a:r>
            <a:endParaRPr lang="en-US" b="1" smtClean="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620713"/>
            <a:ext cx="8229600" cy="1143000"/>
          </a:xfrm>
        </p:spPr>
        <p:txBody>
          <a:bodyPr>
            <a:normAutofit fontScale="90000"/>
          </a:bodyPr>
          <a:lstStyle/>
          <a:p>
            <a:r>
              <a:rPr lang="en-GB" smtClean="0">
                <a:solidFill>
                  <a:srgbClr val="0000CC"/>
                </a:solidFill>
                <a:latin typeface="Arial" charset="0"/>
                <a:cs typeface="Arial" charset="0"/>
              </a:rPr>
              <a:t>What is a </a:t>
            </a:r>
            <a:r>
              <a:rPr lang="en-GB" b="1" smtClean="0">
                <a:solidFill>
                  <a:srgbClr val="0000CC"/>
                </a:solidFill>
                <a:latin typeface="Arial" charset="0"/>
                <a:cs typeface="Arial" charset="0"/>
              </a:rPr>
              <a:t>tempest?</a:t>
            </a:r>
            <a:r>
              <a:rPr lang="en-GB" b="1" smtClean="0">
                <a:latin typeface="Arial" charset="0"/>
                <a:cs typeface="Arial" charset="0"/>
              </a:rPr>
              <a:t/>
            </a:r>
            <a:br>
              <a:rPr lang="en-GB" b="1" smtClean="0">
                <a:latin typeface="Arial" charset="0"/>
                <a:cs typeface="Arial" charset="0"/>
              </a:rPr>
            </a:br>
            <a:endParaRPr lang="en-US" smtClean="0">
              <a:latin typeface="Arial" charset="0"/>
              <a:cs typeface="Arial" charset="0"/>
            </a:endParaRPr>
          </a:p>
        </p:txBody>
      </p:sp>
      <p:sp>
        <p:nvSpPr>
          <p:cNvPr id="4" name="Content Placeholder 3"/>
          <p:cNvSpPr>
            <a:spLocks noGrp="1"/>
          </p:cNvSpPr>
          <p:nvPr>
            <p:ph idx="1"/>
          </p:nvPr>
        </p:nvSpPr>
        <p:spPr>
          <a:xfrm>
            <a:off x="457200" y="1773238"/>
            <a:ext cx="8229600" cy="4352925"/>
          </a:xfrm>
        </p:spPr>
        <p:txBody>
          <a:bodyPr/>
          <a:lstStyle/>
          <a:p>
            <a:pPr>
              <a:buFont typeface="Arial" charset="0"/>
              <a:buNone/>
            </a:pPr>
            <a:r>
              <a:rPr lang="en-US" b="1" smtClean="0"/>
              <a:t>1</a:t>
            </a:r>
            <a:r>
              <a:rPr lang="en-US" b="1" smtClean="0">
                <a:latin typeface="Arial" charset="0"/>
                <a:cs typeface="Arial" charset="0"/>
              </a:rPr>
              <a:t>. </a:t>
            </a:r>
            <a:r>
              <a:rPr lang="en-US" smtClean="0">
                <a:latin typeface="Arial" charset="0"/>
                <a:cs typeface="Arial" charset="0"/>
              </a:rPr>
              <a:t>A violent windstorm, frequently accompanied by rain, snow, or hail.</a:t>
            </a:r>
          </a:p>
          <a:p>
            <a:pPr>
              <a:buFont typeface="Arial" charset="0"/>
              <a:buNone/>
            </a:pPr>
            <a:r>
              <a:rPr lang="en-US" b="1" smtClean="0">
                <a:latin typeface="Arial" charset="0"/>
                <a:cs typeface="Arial" charset="0"/>
              </a:rPr>
              <a:t>2. </a:t>
            </a:r>
            <a:r>
              <a:rPr lang="en-US" smtClean="0">
                <a:latin typeface="Arial" charset="0"/>
                <a:cs typeface="Arial" charset="0"/>
              </a:rPr>
              <a:t>Furious agitation, commotion, or tumult; an uproar: </a:t>
            </a:r>
          </a:p>
          <a:p>
            <a:pPr>
              <a:buFont typeface="Arial" charset="0"/>
              <a:buNone/>
            </a:pPr>
            <a:endParaRPr lang="en-US" smtClean="0"/>
          </a:p>
        </p:txBody>
      </p:sp>
      <p:pic>
        <p:nvPicPr>
          <p:cNvPr id="66562" name="Picture 2" descr="http://www.paintingsbuy.com/images/andreas-achenbach/oil-painting-a-tempest-off-the-norwegian-coast.jpg"/>
          <p:cNvPicPr>
            <a:picLocks noChangeAspect="1" noChangeArrowheads="1"/>
          </p:cNvPicPr>
          <p:nvPr/>
        </p:nvPicPr>
        <p:blipFill>
          <a:blip r:embed="rId3" cstate="print"/>
          <a:srcRect/>
          <a:stretch>
            <a:fillRect/>
          </a:stretch>
        </p:blipFill>
        <p:spPr bwMode="auto">
          <a:xfrm>
            <a:off x="4788024" y="3731304"/>
            <a:ext cx="3460269" cy="2766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293" name="Picture 4" descr="http://www.thesportsprblog.com/wp-content/uploads/2011/11/questions.gif"/>
          <p:cNvPicPr>
            <a:picLocks noChangeAspect="1" noChangeArrowheads="1"/>
          </p:cNvPicPr>
          <p:nvPr/>
        </p:nvPicPr>
        <p:blipFill>
          <a:blip r:embed="rId4" cstate="print"/>
          <a:srcRect/>
          <a:stretch>
            <a:fillRect/>
          </a:stretch>
        </p:blipFill>
        <p:spPr bwMode="auto">
          <a:xfrm>
            <a:off x="7308850" y="188913"/>
            <a:ext cx="1366838" cy="1417637"/>
          </a:xfrm>
          <a:prstGeom prst="rect">
            <a:avLst/>
          </a:prstGeom>
          <a:noFill/>
          <a:ln w="9525">
            <a:noFill/>
            <a:miter lim="800000"/>
            <a:headEnd/>
            <a:tailEnd/>
          </a:ln>
        </p:spPr>
      </p:pic>
      <p:pic>
        <p:nvPicPr>
          <p:cNvPr id="12294" name="Picture 4" descr="http://www.thesportsprblog.com/wp-content/uploads/2011/11/questions.gif"/>
          <p:cNvPicPr>
            <a:picLocks noChangeAspect="1" noChangeArrowheads="1"/>
          </p:cNvPicPr>
          <p:nvPr/>
        </p:nvPicPr>
        <p:blipFill>
          <a:blip r:embed="rId4" cstate="print"/>
          <a:srcRect/>
          <a:stretch>
            <a:fillRect/>
          </a:stretch>
        </p:blipFill>
        <p:spPr bwMode="auto">
          <a:xfrm>
            <a:off x="323850" y="188913"/>
            <a:ext cx="1368425" cy="1417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6562"/>
                                        </p:tgtEl>
                                        <p:attrNameLst>
                                          <p:attrName>style.visibility</p:attrName>
                                        </p:attrNameLst>
                                      </p:cBhvr>
                                      <p:to>
                                        <p:strVal val="visible"/>
                                      </p:to>
                                    </p:set>
                                    <p:animEffect transition="in" filter="box(in)">
                                      <p:cBhvr>
                                        <p:cTn id="1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he Tempest"/>
          <p:cNvPicPr>
            <a:picLocks noChangeAspect="1" noChangeArrowheads="1"/>
          </p:cNvPicPr>
          <p:nvPr/>
        </p:nvPicPr>
        <p:blipFill>
          <a:blip r:embed="rId3" cstate="print"/>
          <a:srcRect/>
          <a:stretch>
            <a:fillRect/>
          </a:stretch>
        </p:blipFill>
        <p:spPr bwMode="auto">
          <a:xfrm>
            <a:off x="0" y="-1179513"/>
            <a:ext cx="9144000" cy="10252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empest_programe"/>
          <p:cNvPicPr>
            <a:picLocks noChangeAspect="1" noChangeArrowheads="1"/>
          </p:cNvPicPr>
          <p:nvPr/>
        </p:nvPicPr>
        <p:blipFill>
          <a:blip r:embed="rId3" cstate="print"/>
          <a:srcRect/>
          <a:stretch>
            <a:fillRect/>
          </a:stretch>
        </p:blipFill>
        <p:spPr bwMode="auto">
          <a:xfrm>
            <a:off x="468313" y="-603250"/>
            <a:ext cx="8329612" cy="919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iranda"/>
          <p:cNvPicPr>
            <a:picLocks noChangeAspect="1" noChangeArrowheads="1"/>
          </p:cNvPicPr>
          <p:nvPr/>
        </p:nvPicPr>
        <p:blipFill>
          <a:blip r:embed="rId3" cstate="print"/>
          <a:srcRect/>
          <a:stretch>
            <a:fillRect/>
          </a:stretch>
        </p:blipFill>
        <p:spPr bwMode="auto">
          <a:xfrm>
            <a:off x="-180975" y="0"/>
            <a:ext cx="952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2" descr="http://www.powwownow.co.uk/blog/wp-content/uploads/2011/05/Fortune-teller.jpg"/>
          <p:cNvPicPr>
            <a:picLocks noChangeAspect="1" noChangeArrowheads="1"/>
          </p:cNvPicPr>
          <p:nvPr/>
        </p:nvPicPr>
        <p:blipFill>
          <a:blip r:embed="rId3" cstate="print"/>
          <a:srcRect t="9264"/>
          <a:stretch>
            <a:fillRect/>
          </a:stretch>
        </p:blipFill>
        <p:spPr bwMode="auto">
          <a:xfrm>
            <a:off x="0" y="0"/>
            <a:ext cx="9144000" cy="6858000"/>
          </a:xfrm>
          <a:prstGeom prst="rect">
            <a:avLst/>
          </a:prstGeom>
          <a:noFill/>
          <a:ln w="9525">
            <a:noFill/>
            <a:miter lim="800000"/>
            <a:headEnd/>
            <a:tailEnd/>
          </a:ln>
        </p:spPr>
      </p:pic>
      <p:sp>
        <p:nvSpPr>
          <p:cNvPr id="5" name="Rounded Rectangular Callout 4"/>
          <p:cNvSpPr/>
          <p:nvPr/>
        </p:nvSpPr>
        <p:spPr>
          <a:xfrm>
            <a:off x="6227763" y="620713"/>
            <a:ext cx="2736850" cy="1512887"/>
          </a:xfrm>
          <a:prstGeom prst="wedgeRoundRectCallout">
            <a:avLst>
              <a:gd name="adj1" fmla="val -86800"/>
              <a:gd name="adj2" fmla="val 11497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800" b="1" dirty="0">
                <a:solidFill>
                  <a:srgbClr val="0000CC"/>
                </a:solidFill>
                <a:latin typeface="Arial" pitchFamily="34" charset="0"/>
                <a:cs typeface="Arial" pitchFamily="34" charset="0"/>
              </a:rPr>
              <a:t>I predict...</a:t>
            </a:r>
            <a:endParaRPr lang="en-US" sz="3800" b="1"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b="1" smtClean="0">
                <a:solidFill>
                  <a:srgbClr val="0000CC"/>
                </a:solidFill>
                <a:latin typeface="Arial" charset="0"/>
                <a:cs typeface="Arial" charset="0"/>
              </a:rPr>
              <a:t>Voyages of Discovery</a:t>
            </a:r>
            <a:endParaRPr lang="en-US" b="1" smtClean="0">
              <a:solidFill>
                <a:srgbClr val="0000CC"/>
              </a:solidFill>
              <a:latin typeface="Arial" charset="0"/>
              <a:cs typeface="Arial" charset="0"/>
            </a:endParaRPr>
          </a:p>
        </p:txBody>
      </p:sp>
      <p:sp>
        <p:nvSpPr>
          <p:cNvPr id="3" name="Content Placeholder 2"/>
          <p:cNvSpPr>
            <a:spLocks noGrp="1"/>
          </p:cNvSpPr>
          <p:nvPr>
            <p:ph idx="1"/>
          </p:nvPr>
        </p:nvSpPr>
        <p:spPr>
          <a:xfrm>
            <a:off x="250825" y="1268413"/>
            <a:ext cx="8497888" cy="4857750"/>
          </a:xfrm>
        </p:spPr>
        <p:txBody>
          <a:bodyPr/>
          <a:lstStyle/>
          <a:p>
            <a:pPr>
              <a:buFont typeface="Arial" pitchFamily="34" charset="0"/>
              <a:buNone/>
              <a:defRPr/>
            </a:pPr>
            <a:r>
              <a:rPr lang="en-GB" b="1" dirty="0" smtClean="0">
                <a:solidFill>
                  <a:srgbClr val="FF0066"/>
                </a:solidFill>
                <a:latin typeface="Arial" pitchFamily="34" charset="0"/>
                <a:cs typeface="Arial" pitchFamily="34" charset="0"/>
              </a:rPr>
              <a:t>Read the sheet and then answer the </a:t>
            </a:r>
          </a:p>
          <a:p>
            <a:pPr>
              <a:buFont typeface="Arial" pitchFamily="34" charset="0"/>
              <a:buNone/>
              <a:defRPr/>
            </a:pPr>
            <a:r>
              <a:rPr lang="en-GB" b="1" dirty="0" smtClean="0">
                <a:solidFill>
                  <a:srgbClr val="FF0066"/>
                </a:solidFill>
                <a:latin typeface="Arial" pitchFamily="34" charset="0"/>
                <a:cs typeface="Arial" pitchFamily="34" charset="0"/>
              </a:rPr>
              <a:t>following questions in full sentences:</a:t>
            </a:r>
          </a:p>
          <a:p>
            <a:pPr>
              <a:buFont typeface="Arial" pitchFamily="34" charset="0"/>
              <a:buNone/>
              <a:defRPr/>
            </a:pPr>
            <a:endParaRPr lang="en-GB" dirty="0" smtClean="0">
              <a:latin typeface="Arial" pitchFamily="34" charset="0"/>
              <a:cs typeface="Arial" pitchFamily="34" charset="0"/>
            </a:endParaRPr>
          </a:p>
          <a:p>
            <a:pPr marL="514350" indent="-514350">
              <a:buFont typeface="+mj-lt"/>
              <a:buAutoNum type="arabicPeriod"/>
              <a:defRPr/>
            </a:pPr>
            <a:r>
              <a:rPr lang="en-GB" sz="2800" dirty="0" smtClean="0">
                <a:latin typeface="Arial" pitchFamily="34" charset="0"/>
                <a:cs typeface="Arial" pitchFamily="34" charset="0"/>
              </a:rPr>
              <a:t>When was </a:t>
            </a:r>
            <a:r>
              <a:rPr lang="en-GB" sz="2800" i="1" dirty="0" smtClean="0">
                <a:latin typeface="Arial" pitchFamily="34" charset="0"/>
                <a:cs typeface="Arial" pitchFamily="34" charset="0"/>
              </a:rPr>
              <a:t>The Tempest </a:t>
            </a:r>
            <a:r>
              <a:rPr lang="en-GB" sz="2800" dirty="0" smtClean="0">
                <a:latin typeface="Arial" pitchFamily="34" charset="0"/>
                <a:cs typeface="Arial" pitchFamily="34" charset="0"/>
              </a:rPr>
              <a:t>written?</a:t>
            </a:r>
          </a:p>
          <a:p>
            <a:pPr marL="514350" indent="-514350">
              <a:buFont typeface="+mj-lt"/>
              <a:buAutoNum type="arabicPeriod"/>
              <a:defRPr/>
            </a:pPr>
            <a:r>
              <a:rPr lang="en-GB" sz="2800" dirty="0" smtClean="0">
                <a:latin typeface="Arial" pitchFamily="34" charset="0"/>
                <a:cs typeface="Arial" pitchFamily="34" charset="0"/>
              </a:rPr>
              <a:t>Name two places that were yet to be discovered.</a:t>
            </a:r>
          </a:p>
          <a:p>
            <a:pPr marL="514350" indent="-514350">
              <a:buFont typeface="+mj-lt"/>
              <a:buAutoNum type="arabicPeriod"/>
              <a:defRPr/>
            </a:pPr>
            <a:r>
              <a:rPr lang="en-GB" sz="2800" dirty="0" smtClean="0">
                <a:latin typeface="Arial" pitchFamily="34" charset="0"/>
                <a:cs typeface="Arial" pitchFamily="34" charset="0"/>
              </a:rPr>
              <a:t>Why would the Elizabethans have been interested in the play?</a:t>
            </a:r>
          </a:p>
          <a:p>
            <a:pPr marL="514350" indent="-514350">
              <a:buFont typeface="+mj-lt"/>
              <a:buAutoNum type="arabicPeriod"/>
              <a:defRPr/>
            </a:pPr>
            <a:r>
              <a:rPr lang="en-GB" sz="2800" dirty="0" smtClean="0">
                <a:latin typeface="Arial" pitchFamily="34" charset="0"/>
                <a:cs typeface="Arial" pitchFamily="34" charset="0"/>
              </a:rPr>
              <a:t>Name two beliefs held by people in the 17</a:t>
            </a:r>
            <a:r>
              <a:rPr lang="en-GB" sz="2800" baseline="30000" dirty="0" smtClean="0">
                <a:latin typeface="Arial" pitchFamily="34" charset="0"/>
                <a:cs typeface="Arial" pitchFamily="34" charset="0"/>
              </a:rPr>
              <a:t>th</a:t>
            </a:r>
            <a:r>
              <a:rPr lang="en-GB" sz="2800" dirty="0" smtClean="0">
                <a:latin typeface="Arial" pitchFamily="34" charset="0"/>
                <a:cs typeface="Arial" pitchFamily="34" charset="0"/>
              </a:rPr>
              <a:t> century .</a:t>
            </a:r>
            <a:endParaRPr lang="en-US" sz="2800" dirty="0">
              <a:latin typeface="Arial" pitchFamily="34" charset="0"/>
              <a:cs typeface="Arial" pitchFamily="34" charset="0"/>
            </a:endParaRPr>
          </a:p>
        </p:txBody>
      </p:sp>
      <p:pic>
        <p:nvPicPr>
          <p:cNvPr id="83970" name="Picture 2" descr="http://www.middenway.com/Rembrandt.jpg"/>
          <p:cNvPicPr>
            <a:picLocks noChangeAspect="1" noChangeArrowheads="1"/>
          </p:cNvPicPr>
          <p:nvPr/>
        </p:nvPicPr>
        <p:blipFill>
          <a:blip r:embed="rId3" cstate="print"/>
          <a:srcRect/>
          <a:stretch>
            <a:fillRect/>
          </a:stretch>
        </p:blipFill>
        <p:spPr bwMode="auto">
          <a:xfrm>
            <a:off x="7631832" y="476672"/>
            <a:ext cx="1512168" cy="192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222</Words>
  <Application>Microsoft Office PowerPoint</Application>
  <PresentationFormat>On-screen Show (4:3)</PresentationFormat>
  <Paragraphs>24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Office Theme</vt:lpstr>
      <vt:lpstr>Lesson 2: Introducing The Tempest</vt:lpstr>
      <vt:lpstr>What is a tempest? </vt:lpstr>
      <vt:lpstr>PowerPoint Presentation</vt:lpstr>
      <vt:lpstr>PowerPoint Presentation</vt:lpstr>
      <vt:lpstr>PowerPoint Presentation</vt:lpstr>
      <vt:lpstr>PowerPoint Presentation</vt:lpstr>
      <vt:lpstr>Voyages of Discovery</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Introducing The Tempest</dc:title>
  <dc:creator>Valued Acer Customer</dc:creator>
  <cp:lastModifiedBy>Tina Richardon-Hignett</cp:lastModifiedBy>
  <cp:revision>4</cp:revision>
  <dcterms:created xsi:type="dcterms:W3CDTF">2012-01-24T08:34:19Z</dcterms:created>
  <dcterms:modified xsi:type="dcterms:W3CDTF">2021-07-26T14:34:36Z</dcterms:modified>
</cp:coreProperties>
</file>