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2"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CCF0E0-DB57-4830-B60E-62B1CD8C689F}" type="datetimeFigureOut">
              <a:rPr lang="en-US" smtClean="0"/>
              <a:t>7/26/2021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5EBFC3-3739-4582-BE82-F78B54BBAB2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AB0D935-D815-48A3-BDF3-21E262118260}"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E49690-B285-4AB1-BCF7-5F1716E50407}"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0FD8844-C97B-4B80-9428-A23B441CFB68}" type="slidenum">
              <a:rPr lang="en-US" smtClean="0"/>
              <a:pPr>
                <a:defRPr/>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98003D-103C-475C-A9AC-37524992B36C}"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98003D-103C-475C-A9AC-37524992B36C}"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98003D-103C-475C-A9AC-37524992B36C}"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98003D-103C-475C-A9AC-37524992B36C}"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98003D-103C-475C-A9AC-37524992B36C}"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98003D-103C-475C-A9AC-37524992B36C}"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98003D-103C-475C-A9AC-37524992B36C}" type="datetimeFigureOut">
              <a:rPr lang="en-US" smtClean="0"/>
              <a:t>7/26/2021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98003D-103C-475C-A9AC-37524992B36C}" type="datetimeFigureOut">
              <a:rPr lang="en-US" smtClean="0"/>
              <a:t>7/26/2021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98003D-103C-475C-A9AC-37524992B36C}" type="datetimeFigureOut">
              <a:rPr lang="en-US" smtClean="0"/>
              <a:t>7/26/2021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98003D-103C-475C-A9AC-37524992B36C}"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98003D-103C-475C-A9AC-37524992B36C}"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F0334-7775-4DF9-9F17-E0243C66B43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8003D-103C-475C-A9AC-37524992B36C}" type="datetimeFigureOut">
              <a:rPr lang="en-US" smtClean="0"/>
              <a:t>7/26/2021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1F0334-7775-4DF9-9F17-E0243C66B43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www.nationalgallery.org.uk/upload/img/cuyp-maas-dordrecht-storm-NG6405-fm.jpg"/>
          <p:cNvPicPr>
            <a:picLocks noChangeAspect="1" noChangeArrowheads="1"/>
          </p:cNvPicPr>
          <p:nvPr/>
        </p:nvPicPr>
        <p:blipFill>
          <a:blip r:embed="rId3" cstate="print">
            <a:lum bright="34000"/>
          </a:blip>
          <a:srcRect/>
          <a:stretch>
            <a:fillRect/>
          </a:stretch>
        </p:blipFill>
        <p:spPr bwMode="auto">
          <a:xfrm>
            <a:off x="0" y="0"/>
            <a:ext cx="9169400" cy="6858000"/>
          </a:xfrm>
          <a:prstGeom prst="rect">
            <a:avLst/>
          </a:prstGeom>
          <a:noFill/>
          <a:ln w="9525">
            <a:noFill/>
            <a:miter lim="800000"/>
            <a:headEnd/>
            <a:tailEnd/>
          </a:ln>
        </p:spPr>
      </p:pic>
      <p:sp>
        <p:nvSpPr>
          <p:cNvPr id="21507" name="Title 1"/>
          <p:cNvSpPr>
            <a:spLocks noGrp="1"/>
          </p:cNvSpPr>
          <p:nvPr>
            <p:ph type="ctrTitle"/>
          </p:nvPr>
        </p:nvSpPr>
        <p:spPr/>
        <p:txBody>
          <a:bodyPr>
            <a:normAutofit fontScale="90000"/>
          </a:bodyPr>
          <a:lstStyle/>
          <a:p>
            <a:pPr eaLnBrk="1" hangingPunct="1"/>
            <a:r>
              <a:rPr lang="en-GB" sz="6600" b="1" smtClean="0">
                <a:latin typeface="Arial Black" pitchFamily="34" charset="0"/>
              </a:rPr>
              <a:t>Lesson 3:</a:t>
            </a:r>
            <a:br>
              <a:rPr lang="en-GB" sz="6600" b="1" smtClean="0">
                <a:latin typeface="Arial Black" pitchFamily="34" charset="0"/>
              </a:rPr>
            </a:br>
            <a:r>
              <a:rPr lang="en-GB" sz="6600" b="1" u="sng" smtClean="0">
                <a:latin typeface="Arial Black" pitchFamily="34" charset="0"/>
              </a:rPr>
              <a:t>Island Settings</a:t>
            </a:r>
            <a:endParaRPr lang="en-US" sz="6600" b="1" u="sng" smtClean="0">
              <a:latin typeface="Arial Black" pitchFamily="34" charset="0"/>
            </a:endParaRPr>
          </a:p>
        </p:txBody>
      </p:sp>
      <p:sp>
        <p:nvSpPr>
          <p:cNvPr id="21508" name="Subtitle 2"/>
          <p:cNvSpPr>
            <a:spLocks noGrp="1"/>
          </p:cNvSpPr>
          <p:nvPr>
            <p:ph type="subTitle" idx="1"/>
          </p:nvPr>
        </p:nvSpPr>
        <p:spPr/>
        <p:txBody>
          <a:bodyPr>
            <a:normAutofit fontScale="92500" lnSpcReduction="20000"/>
          </a:bodyPr>
          <a:lstStyle/>
          <a:p>
            <a:pPr eaLnBrk="1" hangingPunct="1"/>
            <a:r>
              <a:rPr lang="en-GB" b="1" u="sng" smtClean="0">
                <a:solidFill>
                  <a:schemeClr val="tx1"/>
                </a:solidFill>
                <a:latin typeface="Arial Black" pitchFamily="34" charset="0"/>
              </a:rPr>
              <a:t>Learning Objective</a:t>
            </a:r>
          </a:p>
          <a:p>
            <a:pPr eaLnBrk="1" hangingPunct="1"/>
            <a:r>
              <a:rPr lang="en-GB" smtClean="0">
                <a:solidFill>
                  <a:schemeClr val="tx1"/>
                </a:solidFill>
                <a:latin typeface="Arial" charset="0"/>
                <a:cs typeface="Arial" charset="0"/>
              </a:rPr>
              <a:t>Examine the effectiveness of the setting</a:t>
            </a:r>
            <a:r>
              <a:rPr lang="en-US" smtClean="0">
                <a:solidFill>
                  <a:schemeClr val="tx1"/>
                </a:solidFill>
                <a:latin typeface="Arial" charset="0"/>
                <a:cs typeface="Arial" charset="0"/>
              </a:rPr>
              <a:t> and how Shakespeare makes it dramatic</a:t>
            </a:r>
            <a:endParaRPr lang="en-GB" smtClean="0">
              <a:solidFill>
                <a:schemeClr val="tx1"/>
              </a:solidFill>
              <a:latin typeface="Arial" charset="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t0.gstatic.com/images?q=tbn:ANd9GcTcPFkL9oiP-WDWHP-5KZEBOW4Ah4r94JhWqAXEr8SdyG5V0nNjB3A-1i7aPw"/>
          <p:cNvPicPr>
            <a:picLocks noChangeAspect="1" noChangeArrowheads="1"/>
          </p:cNvPicPr>
          <p:nvPr/>
        </p:nvPicPr>
        <p:blipFill>
          <a:blip r:embed="rId3" cstate="print">
            <a:lum bright="50000"/>
          </a:blip>
          <a:srcRect/>
          <a:stretch>
            <a:fillRect/>
          </a:stretch>
        </p:blipFill>
        <p:spPr bwMode="auto">
          <a:xfrm>
            <a:off x="0" y="0"/>
            <a:ext cx="9264650" cy="6858000"/>
          </a:xfrm>
          <a:prstGeom prst="rect">
            <a:avLst/>
          </a:prstGeom>
          <a:noFill/>
          <a:ln w="9525">
            <a:noFill/>
            <a:miter lim="800000"/>
            <a:headEnd/>
            <a:tailEnd/>
          </a:ln>
        </p:spPr>
      </p:pic>
      <p:sp>
        <p:nvSpPr>
          <p:cNvPr id="22531" name="Title 1"/>
          <p:cNvSpPr>
            <a:spLocks noGrp="1"/>
          </p:cNvSpPr>
          <p:nvPr>
            <p:ph type="title"/>
          </p:nvPr>
        </p:nvSpPr>
        <p:spPr/>
        <p:txBody>
          <a:bodyPr/>
          <a:lstStyle/>
          <a:p>
            <a:pPr eaLnBrk="1" hangingPunct="1"/>
            <a:r>
              <a:rPr lang="en-US" sz="6600" b="1" u="sng" dirty="0" smtClean="0">
                <a:solidFill>
                  <a:srgbClr val="6600FF"/>
                </a:solidFill>
              </a:rPr>
              <a:t>Mind Map</a:t>
            </a:r>
          </a:p>
        </p:txBody>
      </p:sp>
      <p:sp>
        <p:nvSpPr>
          <p:cNvPr id="3" name="Content Placeholder 2"/>
          <p:cNvSpPr>
            <a:spLocks noGrp="1"/>
          </p:cNvSpPr>
          <p:nvPr>
            <p:ph idx="1"/>
          </p:nvPr>
        </p:nvSpPr>
        <p:spPr>
          <a:xfrm>
            <a:off x="457200" y="2349500"/>
            <a:ext cx="8229600" cy="4319588"/>
          </a:xfrm>
        </p:spPr>
        <p:txBody>
          <a:bodyPr rtlCol="0">
            <a:normAutofit fontScale="70000" lnSpcReduction="20000"/>
          </a:bodyPr>
          <a:lstStyle/>
          <a:p>
            <a:pPr algn="ctr" eaLnBrk="1" fontAlgn="auto" hangingPunct="1">
              <a:spcAft>
                <a:spcPts val="0"/>
              </a:spcAft>
              <a:buFont typeface="Arial" pitchFamily="34" charset="0"/>
              <a:buNone/>
              <a:defRPr/>
            </a:pPr>
            <a:r>
              <a:rPr lang="en-GB" sz="2600" b="1" dirty="0" smtClean="0">
                <a:solidFill>
                  <a:srgbClr val="FF0066"/>
                </a:solidFill>
                <a:latin typeface="Arial" pitchFamily="34" charset="0"/>
                <a:cs typeface="Arial" pitchFamily="34" charset="0"/>
              </a:rPr>
              <a:t>All the characters in </a:t>
            </a:r>
            <a:r>
              <a:rPr lang="en-GB" sz="2600" b="1" i="1" dirty="0" smtClean="0">
                <a:solidFill>
                  <a:srgbClr val="FF0066"/>
                </a:solidFill>
                <a:latin typeface="Arial" pitchFamily="34" charset="0"/>
                <a:cs typeface="Arial" pitchFamily="34" charset="0"/>
              </a:rPr>
              <a:t>The Tempest </a:t>
            </a:r>
            <a:r>
              <a:rPr lang="en-GB" sz="2600" b="1" dirty="0" smtClean="0">
                <a:solidFill>
                  <a:srgbClr val="FF0066"/>
                </a:solidFill>
                <a:latin typeface="Arial" pitchFamily="34" charset="0"/>
                <a:cs typeface="Arial" pitchFamily="34" charset="0"/>
              </a:rPr>
              <a:t>find themselves together on an unnamed and otherwise uninhabited island.</a:t>
            </a:r>
          </a:p>
          <a:p>
            <a:pPr algn="ctr" eaLnBrk="1" fontAlgn="auto" hangingPunct="1">
              <a:spcAft>
                <a:spcPts val="0"/>
              </a:spcAft>
              <a:buFont typeface="Arial" pitchFamily="34" charset="0"/>
              <a:buNone/>
              <a:defRPr/>
            </a:pPr>
            <a:endParaRPr lang="en-GB" dirty="0" smtClean="0">
              <a:latin typeface="Arial" pitchFamily="34" charset="0"/>
              <a:cs typeface="Arial" pitchFamily="34" charset="0"/>
            </a:endParaRPr>
          </a:p>
          <a:p>
            <a:pPr marL="514350" indent="-514350" eaLnBrk="1" fontAlgn="auto" hangingPunct="1">
              <a:spcAft>
                <a:spcPts val="0"/>
              </a:spcAft>
              <a:buFont typeface="+mj-lt"/>
              <a:buAutoNum type="arabicPeriod"/>
              <a:defRPr/>
            </a:pPr>
            <a:r>
              <a:rPr lang="en-GB" sz="3600" b="1" dirty="0" smtClean="0">
                <a:latin typeface="Arial" pitchFamily="34" charset="0"/>
                <a:cs typeface="Arial" pitchFamily="34" charset="0"/>
              </a:rPr>
              <a:t>Make a list of all the books, plays, films and television programmes that you can think of which are also set on islands.</a:t>
            </a:r>
          </a:p>
          <a:p>
            <a:pPr marL="514350" indent="-514350" eaLnBrk="1" fontAlgn="auto" hangingPunct="1">
              <a:spcAft>
                <a:spcPts val="0"/>
              </a:spcAft>
              <a:buFont typeface="+mj-lt"/>
              <a:buAutoNum type="arabicPeriod"/>
              <a:defRPr/>
            </a:pPr>
            <a:endParaRPr lang="en-GB" sz="3600" b="1" dirty="0" smtClean="0">
              <a:latin typeface="Arial" pitchFamily="34" charset="0"/>
              <a:cs typeface="Arial" pitchFamily="34" charset="0"/>
            </a:endParaRPr>
          </a:p>
          <a:p>
            <a:pPr marL="514350" indent="-514350" eaLnBrk="1" fontAlgn="auto" hangingPunct="1">
              <a:spcAft>
                <a:spcPts val="0"/>
              </a:spcAft>
              <a:buFont typeface="+mj-lt"/>
              <a:buAutoNum type="arabicPeriod"/>
              <a:defRPr/>
            </a:pPr>
            <a:r>
              <a:rPr lang="en-GB" sz="3600" b="1" dirty="0" smtClean="0">
                <a:latin typeface="Arial" pitchFamily="34" charset="0"/>
                <a:cs typeface="Arial" pitchFamily="34" charset="0"/>
              </a:rPr>
              <a:t>Why do you think island make such an effective setting in film and literature? Consider the ways in which an island setting would influence the structure, characterisation, language and plot of a text.</a:t>
            </a:r>
            <a:endParaRPr lang="en-US" sz="3600" b="1" dirty="0" smtClean="0">
              <a:latin typeface="Arial" pitchFamily="34" charset="0"/>
              <a:cs typeface="Arial" pitchFamily="34" charset="0"/>
            </a:endParaRPr>
          </a:p>
          <a:p>
            <a:pPr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descr="tempest 2"/>
          <p:cNvPicPr>
            <a:picLocks noChangeAspect="1" noChangeArrowheads="1"/>
          </p:cNvPicPr>
          <p:nvPr/>
        </p:nvPicPr>
        <p:blipFill>
          <a:blip r:embed="rId3" cstate="print">
            <a:lum bright="52000"/>
          </a:blip>
          <a:srcRect/>
          <a:stretch>
            <a:fillRect/>
          </a:stretch>
        </p:blipFill>
        <p:spPr bwMode="auto">
          <a:xfrm>
            <a:off x="0" y="0"/>
            <a:ext cx="9937750" cy="6973888"/>
          </a:xfrm>
          <a:prstGeom prst="rect">
            <a:avLst/>
          </a:prstGeom>
          <a:noFill/>
          <a:ln w="9525">
            <a:noFill/>
            <a:miter lim="800000"/>
            <a:headEnd/>
            <a:tailEnd/>
          </a:ln>
        </p:spPr>
      </p:pic>
      <p:sp>
        <p:nvSpPr>
          <p:cNvPr id="23555" name="Title 1"/>
          <p:cNvSpPr>
            <a:spLocks noGrp="1"/>
          </p:cNvSpPr>
          <p:nvPr>
            <p:ph type="title"/>
          </p:nvPr>
        </p:nvSpPr>
        <p:spPr/>
        <p:txBody>
          <a:bodyPr/>
          <a:lstStyle/>
          <a:p>
            <a:pPr eaLnBrk="1" hangingPunct="1"/>
            <a:r>
              <a:rPr lang="en-US" b="1" u="sng" dirty="0" smtClean="0">
                <a:solidFill>
                  <a:srgbClr val="7030A0"/>
                </a:solidFill>
                <a:latin typeface="Arial" charset="0"/>
                <a:cs typeface="Arial" charset="0"/>
              </a:rPr>
              <a:t>Reading Act 1 Scene 1</a:t>
            </a:r>
          </a:p>
        </p:txBody>
      </p:sp>
      <p:sp>
        <p:nvSpPr>
          <p:cNvPr id="2" name="Content Placeholder 1"/>
          <p:cNvSpPr>
            <a:spLocks noGrp="1"/>
          </p:cNvSpPr>
          <p:nvPr>
            <p:ph idx="1"/>
          </p:nvPr>
        </p:nvSpPr>
        <p:spPr/>
        <p:txBody>
          <a:bodyPr/>
          <a:lstStyle/>
          <a:p>
            <a:pPr marL="0" indent="0">
              <a:buNone/>
            </a:pPr>
            <a:r>
              <a:rPr lang="en-GB" dirty="0" smtClean="0"/>
              <a:t>Look at the list on characters on the sheet.</a:t>
            </a:r>
          </a:p>
          <a:p>
            <a:pPr marL="0" indent="0">
              <a:buNone/>
            </a:pPr>
            <a:endParaRPr lang="en-GB" dirty="0"/>
          </a:p>
          <a:p>
            <a:pPr marL="0" indent="0">
              <a:buNone/>
            </a:pPr>
            <a:r>
              <a:rPr lang="en-GB" dirty="0" smtClean="0"/>
              <a:t>Read through the scene and have a go at answering the questions in the boxes.</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133</Words>
  <Application>Microsoft Office PowerPoint</Application>
  <PresentationFormat>On-screen Show (4:3)</PresentationFormat>
  <Paragraphs>16</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Arial Black</vt:lpstr>
      <vt:lpstr>Calibri</vt:lpstr>
      <vt:lpstr>Office Theme</vt:lpstr>
      <vt:lpstr>Lesson 3: Island Settings</vt:lpstr>
      <vt:lpstr>Mind Map</vt:lpstr>
      <vt:lpstr>Reading Act 1 Scene 1</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 Island Settings</dc:title>
  <dc:creator>Valued Acer Customer</dc:creator>
  <cp:lastModifiedBy>Tina Richardon-Hignett</cp:lastModifiedBy>
  <cp:revision>2</cp:revision>
  <dcterms:created xsi:type="dcterms:W3CDTF">2012-01-24T08:35:33Z</dcterms:created>
  <dcterms:modified xsi:type="dcterms:W3CDTF">2021-07-26T14:35:34Z</dcterms:modified>
</cp:coreProperties>
</file>