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23"/>
  </p:notesMasterIdLst>
  <p:sldIdLst>
    <p:sldId id="256" r:id="rId2"/>
    <p:sldId id="257" r:id="rId3"/>
    <p:sldId id="258" r:id="rId4"/>
    <p:sldId id="276" r:id="rId5"/>
    <p:sldId id="259" r:id="rId6"/>
    <p:sldId id="277" r:id="rId7"/>
    <p:sldId id="260" r:id="rId8"/>
    <p:sldId id="283" r:id="rId9"/>
    <p:sldId id="261" r:id="rId10"/>
    <p:sldId id="309" r:id="rId11"/>
    <p:sldId id="262" r:id="rId12"/>
    <p:sldId id="278" r:id="rId13"/>
    <p:sldId id="263" r:id="rId14"/>
    <p:sldId id="264" r:id="rId15"/>
    <p:sldId id="279" r:id="rId16"/>
    <p:sldId id="265" r:id="rId17"/>
    <p:sldId id="266" r:id="rId18"/>
    <p:sldId id="284" r:id="rId19"/>
    <p:sldId id="310" r:id="rId20"/>
    <p:sldId id="267" r:id="rId21"/>
    <p:sldId id="26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9" d="100"/>
          <a:sy n="89" d="100"/>
        </p:scale>
        <p:origin x="108"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D120C-F0DF-4745-A2C5-EF0673FEE718}" type="datetimeFigureOut">
              <a:rPr lang="en-GB" smtClean="0"/>
              <a:t>12/03/2025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2ABD8-B279-47CC-BFCA-5BB16D646481}" type="slidenum">
              <a:rPr lang="en-GB" smtClean="0"/>
              <a:t>‹#›</a:t>
            </a:fld>
            <a:endParaRPr lang="en-GB"/>
          </a:p>
        </p:txBody>
      </p:sp>
    </p:spTree>
    <p:extLst>
      <p:ext uri="{BB962C8B-B14F-4D97-AF65-F5344CB8AC3E}">
        <p14:creationId xmlns:p14="http://schemas.microsoft.com/office/powerpoint/2010/main" val="1132874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E2ABD8-B279-47CC-BFCA-5BB16D646481}" type="slidenum">
              <a:rPr lang="en-GB" smtClean="0"/>
              <a:t>9</a:t>
            </a:fld>
            <a:endParaRPr lang="en-GB"/>
          </a:p>
        </p:txBody>
      </p:sp>
    </p:spTree>
    <p:extLst>
      <p:ext uri="{BB962C8B-B14F-4D97-AF65-F5344CB8AC3E}">
        <p14:creationId xmlns:p14="http://schemas.microsoft.com/office/powerpoint/2010/main" val="146579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E2ABD8-B279-47CC-BFCA-5BB16D646481}" type="slidenum">
              <a:rPr lang="en-GB" smtClean="0"/>
              <a:t>18</a:t>
            </a:fld>
            <a:endParaRPr lang="en-GB"/>
          </a:p>
        </p:txBody>
      </p:sp>
    </p:spTree>
    <p:extLst>
      <p:ext uri="{BB962C8B-B14F-4D97-AF65-F5344CB8AC3E}">
        <p14:creationId xmlns:p14="http://schemas.microsoft.com/office/powerpoint/2010/main" val="202014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1269820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968FBF-BEE6-4B13-A0F3-42B10716F6FD}" type="datetimeFigureOut">
              <a:rPr lang="en-GB" smtClean="0"/>
              <a:t>12/03/2025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117175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2201584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13637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36103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302507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2584083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303350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191518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US"/>
              <a:t>Click to edit Master text styles</a:t>
            </a:r>
          </a:p>
          <a:p>
            <a:pPr lvl="1" rtl="0"/>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US"/>
              <a:t>Click to edit Master text styles</a:t>
            </a:r>
          </a:p>
          <a:p>
            <a:pPr lvl="1" rtl="0"/>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US"/>
              <a:t>Click to edit Master text styles</a:t>
            </a:r>
          </a:p>
          <a:p>
            <a:pPr lvl="1" rtl="0"/>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US"/>
              <a:t>Click to edit Master text styles</a:t>
            </a:r>
          </a:p>
          <a:p>
            <a:pPr lvl="1" rtl="0"/>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US"/>
              <a:t>Click to edit Master text styles</a:t>
            </a:r>
          </a:p>
          <a:p>
            <a:pPr lvl="1" rtl="0"/>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rtlCol="0"/>
          <a:lstStyle>
            <a:lvl1pPr>
              <a:defRPr lang="en-GB" sz="4800"/>
            </a:lvl1pPr>
          </a:lstStyle>
          <a:p>
            <a:pPr rtl="0"/>
            <a:r>
              <a:rPr lang="en-GB"/>
              <a:t>click to edit master title style	</a:t>
            </a:r>
          </a:p>
        </p:txBody>
      </p:sp>
    </p:spTree>
    <p:extLst>
      <p:ext uri="{BB962C8B-B14F-4D97-AF65-F5344CB8AC3E}">
        <p14:creationId xmlns:p14="http://schemas.microsoft.com/office/powerpoint/2010/main" val="416793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345597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184388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68FBF-BEE6-4B13-A0F3-42B10716F6FD}" type="datetimeFigureOut">
              <a:rPr lang="en-GB" smtClean="0"/>
              <a:t>12/03/2025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202766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968FBF-BEE6-4B13-A0F3-42B10716F6FD}" type="datetimeFigureOut">
              <a:rPr lang="en-GB" smtClean="0"/>
              <a:t>12/03/2025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57123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422087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93797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1968FBF-BEE6-4B13-A0F3-42B10716F6FD}" type="datetimeFigureOut">
              <a:rPr lang="en-GB" smtClean="0"/>
              <a:t>12/03/2025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180805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968FBF-BEE6-4B13-A0F3-42B10716F6FD}" type="datetimeFigureOut">
              <a:rPr lang="en-GB" smtClean="0"/>
              <a:t>12/03/2025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CA451C-9E67-4294-B30A-C5279207A82A}" type="slidenum">
              <a:rPr lang="en-GB" smtClean="0"/>
              <a:t>‹#›</a:t>
            </a:fld>
            <a:endParaRPr lang="en-GB"/>
          </a:p>
        </p:txBody>
      </p:sp>
    </p:spTree>
    <p:extLst>
      <p:ext uri="{BB962C8B-B14F-4D97-AF65-F5344CB8AC3E}">
        <p14:creationId xmlns:p14="http://schemas.microsoft.com/office/powerpoint/2010/main" val="69961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1968FBF-BEE6-4B13-A0F3-42B10716F6FD}" type="datetimeFigureOut">
              <a:rPr lang="en-GB" smtClean="0"/>
              <a:t>12/03/2025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6CA451C-9E67-4294-B30A-C5279207A82A}" type="slidenum">
              <a:rPr lang="en-GB" smtClean="0"/>
              <a:t>‹#›</a:t>
            </a:fld>
            <a:endParaRPr lang="en-GB"/>
          </a:p>
        </p:txBody>
      </p:sp>
    </p:spTree>
    <p:extLst>
      <p:ext uri="{BB962C8B-B14F-4D97-AF65-F5344CB8AC3E}">
        <p14:creationId xmlns:p14="http://schemas.microsoft.com/office/powerpoint/2010/main" val="2218174440"/>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1A1C0-FF32-3BA6-677B-142BFD4A7929}"/>
              </a:ext>
            </a:extLst>
          </p:cNvPr>
          <p:cNvSpPr>
            <a:spLocks noGrp="1"/>
          </p:cNvSpPr>
          <p:nvPr>
            <p:ph type="ctrTitle"/>
          </p:nvPr>
        </p:nvSpPr>
        <p:spPr>
          <a:xfrm>
            <a:off x="4881588" y="1103603"/>
            <a:ext cx="6425609" cy="1096372"/>
          </a:xfrm>
        </p:spPr>
        <p:txBody>
          <a:bodyPr>
            <a:normAutofit fontScale="90000"/>
          </a:bodyPr>
          <a:lstStyle/>
          <a:p>
            <a:br>
              <a:rPr lang="en-GB" dirty="0"/>
            </a:br>
            <a:r>
              <a:rPr lang="en-GB" dirty="0"/>
              <a:t>Live Simply Award</a:t>
            </a:r>
          </a:p>
        </p:txBody>
      </p:sp>
      <p:sp>
        <p:nvSpPr>
          <p:cNvPr id="4" name="Rectangle 1">
            <a:extLst>
              <a:ext uri="{FF2B5EF4-FFF2-40B4-BE49-F238E27FC236}">
                <a16:creationId xmlns:a16="http://schemas.microsoft.com/office/drawing/2014/main" id="{421832A4-B833-D5AE-22DF-6B410CC776B8}"/>
              </a:ext>
            </a:extLst>
          </p:cNvPr>
          <p:cNvSpPr>
            <a:spLocks noGrp="1" noChangeArrowheads="1"/>
          </p:cNvSpPr>
          <p:nvPr>
            <p:ph type="subTitle" idx="1"/>
          </p:nvPr>
        </p:nvSpPr>
        <p:spPr bwMode="auto">
          <a:xfrm>
            <a:off x="583777" y="3733564"/>
            <a:ext cx="446668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2">
                    <a:lumMod val="50000"/>
                    <a:lumOff val="50000"/>
                  </a:schemeClr>
                </a:solidFill>
                <a:effectLst/>
                <a:latin typeface="Papyrus" panose="03070502060502030205" pitchFamily="66" charset="0"/>
              </a:rPr>
              <a:t>“What kind of world do we want to leave to those who come after us, to children who are now growing up?”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2">
                    <a:lumMod val="50000"/>
                    <a:lumOff val="50000"/>
                  </a:schemeClr>
                </a:solidFill>
                <a:effectLst/>
                <a:latin typeface="Papyrus" panose="03070502060502030205" pitchFamily="66" charset="0"/>
              </a:rPr>
              <a:t>Pope Francis </a:t>
            </a:r>
          </a:p>
        </p:txBody>
      </p:sp>
      <p:pic>
        <p:nvPicPr>
          <p:cNvPr id="6" name="Picture 5">
            <a:extLst>
              <a:ext uri="{FF2B5EF4-FFF2-40B4-BE49-F238E27FC236}">
                <a16:creationId xmlns:a16="http://schemas.microsoft.com/office/drawing/2014/main" id="{5ACF3987-0060-6841-E671-7E5755C6941D}"/>
              </a:ext>
            </a:extLst>
          </p:cNvPr>
          <p:cNvPicPr>
            <a:picLocks noChangeAspect="1"/>
          </p:cNvPicPr>
          <p:nvPr/>
        </p:nvPicPr>
        <p:blipFill>
          <a:blip r:embed="rId2"/>
          <a:stretch>
            <a:fillRect/>
          </a:stretch>
        </p:blipFill>
        <p:spPr>
          <a:xfrm>
            <a:off x="583777" y="500979"/>
            <a:ext cx="3497943" cy="2623457"/>
          </a:xfrm>
          <a:prstGeom prst="rect">
            <a:avLst/>
          </a:prstGeom>
        </p:spPr>
      </p:pic>
      <p:pic>
        <p:nvPicPr>
          <p:cNvPr id="7" name="Picture 6" descr="A group of children sitting on the floor in a classroom&#10;&#10;Description automatically generated">
            <a:extLst>
              <a:ext uri="{FF2B5EF4-FFF2-40B4-BE49-F238E27FC236}">
                <a16:creationId xmlns:a16="http://schemas.microsoft.com/office/drawing/2014/main" id="{E64198D7-B4AD-C9DD-93C1-4D3E4A285B44}"/>
              </a:ext>
            </a:extLst>
          </p:cNvPr>
          <p:cNvPicPr>
            <a:picLocks noChangeAspect="1"/>
          </p:cNvPicPr>
          <p:nvPr/>
        </p:nvPicPr>
        <p:blipFill>
          <a:blip r:embed="rId3"/>
          <a:stretch>
            <a:fillRect/>
          </a:stretch>
        </p:blipFill>
        <p:spPr>
          <a:xfrm>
            <a:off x="5219341" y="2199975"/>
            <a:ext cx="6087856" cy="4566664"/>
          </a:xfrm>
          <a:prstGeom prst="rect">
            <a:avLst/>
          </a:prstGeom>
        </p:spPr>
      </p:pic>
    </p:spTree>
    <p:extLst>
      <p:ext uri="{BB962C8B-B14F-4D97-AF65-F5344CB8AC3E}">
        <p14:creationId xmlns:p14="http://schemas.microsoft.com/office/powerpoint/2010/main" val="2423035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CF643-B99F-6BB6-02FE-E5DFAB54D89D}"/>
              </a:ext>
            </a:extLst>
          </p:cNvPr>
          <p:cNvSpPr>
            <a:spLocks noGrp="1"/>
          </p:cNvSpPr>
          <p:nvPr>
            <p:ph type="ctrTitle"/>
          </p:nvPr>
        </p:nvSpPr>
        <p:spPr>
          <a:xfrm>
            <a:off x="8201839" y="1447800"/>
            <a:ext cx="3342459" cy="4800597"/>
          </a:xfrm>
        </p:spPr>
        <p:txBody>
          <a:bodyPr>
            <a:normAutofit/>
          </a:bodyPr>
          <a:lstStyle/>
          <a:p>
            <a:pPr>
              <a:lnSpc>
                <a:spcPct val="90000"/>
              </a:lnSpc>
            </a:pPr>
            <a:r>
              <a:rPr lang="en-GB" sz="3300" b="1" dirty="0">
                <a:latin typeface="Bradley Hand ITC" panose="03070402050302030203" pitchFamily="66" charset="0"/>
              </a:rPr>
              <a:t>A big thankyou to all our parents from Fare Share, for your donations for our ‘Reverse Advent Calendar.’  It was lovely to see Evie again.</a:t>
            </a:r>
          </a:p>
        </p:txBody>
      </p:sp>
      <p:pic>
        <p:nvPicPr>
          <p:cNvPr id="1028" name="Picture 4" descr="Image">
            <a:extLst>
              <a:ext uri="{FF2B5EF4-FFF2-40B4-BE49-F238E27FC236}">
                <a16:creationId xmlns:a16="http://schemas.microsoft.com/office/drawing/2014/main" id="{40234F08-74AF-149C-C2A3-05E7822AC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 r="22473"/>
          <a:stretch/>
        </p:blipFill>
        <p:spPr bwMode="auto">
          <a:xfrm>
            <a:off x="607848" y="609601"/>
            <a:ext cx="4137660"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50D31AC2-A42D-F582-1359-219A4CD39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13" r="6" b="10861"/>
          <a:stretch/>
        </p:blipFill>
        <p:spPr bwMode="auto">
          <a:xfrm>
            <a:off x="4896384" y="609601"/>
            <a:ext cx="2657754" cy="274396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A76DD-A13A-9EA5-F35D-B66FBE0F31C9}"/>
              </a:ext>
            </a:extLst>
          </p:cNvPr>
          <p:cNvPicPr>
            <a:picLocks noChangeAspect="1"/>
          </p:cNvPicPr>
          <p:nvPr/>
        </p:nvPicPr>
        <p:blipFill>
          <a:blip r:embed="rId5"/>
          <a:srcRect l="17224" r="23451" b="1"/>
          <a:stretch/>
        </p:blipFill>
        <p:spPr>
          <a:xfrm>
            <a:off x="4896384" y="3504436"/>
            <a:ext cx="2657754" cy="274396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690752922"/>
      </p:ext>
    </p:extLst>
  </p:cSld>
  <p:clrMapOvr>
    <a:masterClrMapping/>
  </p:clrMapOvr>
  <mc:AlternateContent xmlns:mc="http://schemas.openxmlformats.org/markup-compatibility/2006" xmlns:p15="http://schemas.microsoft.com/office/powerpoint/2012/main">
    <mc:Choice Requires="p15">
      <p:transition advClick="0">
        <p15:prstTrans prst="pageCurlDoubl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CF16-8D38-0654-D52F-763D067CEFE8}"/>
              </a:ext>
            </a:extLst>
          </p:cNvPr>
          <p:cNvSpPr>
            <a:spLocks noGrp="1"/>
          </p:cNvSpPr>
          <p:nvPr>
            <p:ph type="title"/>
          </p:nvPr>
        </p:nvSpPr>
        <p:spPr>
          <a:xfrm>
            <a:off x="5991719" y="411852"/>
            <a:ext cx="4397828" cy="2480495"/>
          </a:xfrm>
        </p:spPr>
        <p:txBody>
          <a:bodyPr vert="horz" lIns="91440" tIns="45720" rIns="91440" bIns="45720" rtlCol="0" anchor="b">
            <a:normAutofit/>
          </a:bodyPr>
          <a:lstStyle/>
          <a:p>
            <a:pPr>
              <a:lnSpc>
                <a:spcPct val="90000"/>
              </a:lnSpc>
            </a:pPr>
            <a:r>
              <a:rPr lang="en-US" sz="5600" b="0" i="0" kern="1200" dirty="0">
                <a:solidFill>
                  <a:schemeClr val="tx2"/>
                </a:solidFill>
                <a:latin typeface="Papyrus" panose="03070502060502030205" pitchFamily="66" charset="0"/>
              </a:rPr>
              <a:t>Evidence for action 5 – Litter Picking</a:t>
            </a:r>
          </a:p>
        </p:txBody>
      </p:sp>
      <p:pic>
        <p:nvPicPr>
          <p:cNvPr id="6" name="Content Placeholder 5" descr="A paper with text on it&#10;&#10;AI-generated content may be incorrect.">
            <a:extLst>
              <a:ext uri="{FF2B5EF4-FFF2-40B4-BE49-F238E27FC236}">
                <a16:creationId xmlns:a16="http://schemas.microsoft.com/office/drawing/2014/main" id="{A4AAFF8B-5769-45AE-026B-F8CD8FA0A9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30042" y="1089568"/>
            <a:ext cx="6238486" cy="4678864"/>
          </a:xfrm>
          <a:prstGeom prst="rect">
            <a:avLst/>
          </a:prstGeom>
          <a:effectLst/>
        </p:spPr>
      </p:pic>
      <p:sp>
        <p:nvSpPr>
          <p:cNvPr id="4" name="TextBox 3">
            <a:extLst>
              <a:ext uri="{FF2B5EF4-FFF2-40B4-BE49-F238E27FC236}">
                <a16:creationId xmlns:a16="http://schemas.microsoft.com/office/drawing/2014/main" id="{B7157EBD-39AE-6BD7-AC55-8E04FD4F7B58}"/>
              </a:ext>
            </a:extLst>
          </p:cNvPr>
          <p:cNvSpPr txBox="1"/>
          <p:nvPr/>
        </p:nvSpPr>
        <p:spPr>
          <a:xfrm>
            <a:off x="5358809" y="5760348"/>
            <a:ext cx="6177517" cy="646331"/>
          </a:xfrm>
          <a:prstGeom prst="rect">
            <a:avLst/>
          </a:prstGeom>
          <a:noFill/>
        </p:spPr>
        <p:txBody>
          <a:bodyPr wrap="square" rtlCol="0">
            <a:spAutoFit/>
          </a:bodyPr>
          <a:lstStyle/>
          <a:p>
            <a:r>
              <a:rPr lang="en-GB" b="1" dirty="0">
                <a:latin typeface="Papyrus" panose="03070502060502030205" pitchFamily="66" charset="0"/>
              </a:rPr>
              <a:t>Children recognise that our Earth is special, and that God needs us to look after it and protect it.</a:t>
            </a:r>
          </a:p>
        </p:txBody>
      </p:sp>
      <p:pic>
        <p:nvPicPr>
          <p:cNvPr id="8" name="Picture 7" descr="A certificate of appreciation&#10;&#10;AI-generated content may be incorrect.">
            <a:extLst>
              <a:ext uri="{FF2B5EF4-FFF2-40B4-BE49-F238E27FC236}">
                <a16:creationId xmlns:a16="http://schemas.microsoft.com/office/drawing/2014/main" id="{5A646AA9-3940-16B2-C5DA-ED9162E33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060" y="3118033"/>
            <a:ext cx="3222171" cy="2416628"/>
          </a:xfrm>
          <a:prstGeom prst="rect">
            <a:avLst/>
          </a:prstGeom>
        </p:spPr>
      </p:pic>
      <p:pic>
        <p:nvPicPr>
          <p:cNvPr id="10" name="Picture 9" descr="A certificate on a wooden surface&#10;&#10;AI-generated content may be incorrect.">
            <a:extLst>
              <a:ext uri="{FF2B5EF4-FFF2-40B4-BE49-F238E27FC236}">
                <a16:creationId xmlns:a16="http://schemas.microsoft.com/office/drawing/2014/main" id="{6F2F81ED-BBA1-404C-9A30-271DECB56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336" y="3126007"/>
            <a:ext cx="3222170" cy="2416628"/>
          </a:xfrm>
          <a:prstGeom prst="rect">
            <a:avLst/>
          </a:prstGeom>
        </p:spPr>
      </p:pic>
    </p:spTree>
    <p:extLst>
      <p:ext uri="{BB962C8B-B14F-4D97-AF65-F5344CB8AC3E}">
        <p14:creationId xmlns:p14="http://schemas.microsoft.com/office/powerpoint/2010/main" val="165465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1">
            <a:extLst>
              <a:ext uri="{FF2B5EF4-FFF2-40B4-BE49-F238E27FC236}">
                <a16:creationId xmlns:a16="http://schemas.microsoft.com/office/drawing/2014/main" id="{2118BBFE-44A0-0EEE-1ABC-41D1091E2957}"/>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38463" y="303382"/>
            <a:ext cx="11113306" cy="6251235"/>
          </a:xfrm>
          <a:prstGeom prst="rect">
            <a:avLst/>
          </a:prstGeom>
        </p:spPr>
      </p:pic>
      <p:sp>
        <p:nvSpPr>
          <p:cNvPr id="3" name="TextBox 2">
            <a:extLst>
              <a:ext uri="{FF2B5EF4-FFF2-40B4-BE49-F238E27FC236}">
                <a16:creationId xmlns:a16="http://schemas.microsoft.com/office/drawing/2014/main" id="{D03E3637-8C56-7D34-4C01-A6C160E59B9D}"/>
              </a:ext>
            </a:extLst>
          </p:cNvPr>
          <p:cNvSpPr txBox="1"/>
          <p:nvPr/>
        </p:nvSpPr>
        <p:spPr>
          <a:xfrm>
            <a:off x="839972" y="4986670"/>
            <a:ext cx="3519377" cy="923330"/>
          </a:xfrm>
          <a:prstGeom prst="rect">
            <a:avLst/>
          </a:prstGeom>
          <a:noFill/>
        </p:spPr>
        <p:txBody>
          <a:bodyPr wrap="square" rtlCol="0">
            <a:spAutoFit/>
          </a:bodyPr>
          <a:lstStyle/>
          <a:p>
            <a:r>
              <a:rPr lang="en-GB" dirty="0">
                <a:solidFill>
                  <a:schemeClr val="bg1"/>
                </a:solidFill>
                <a:latin typeface="Papyrus" panose="03070502060502030205" pitchFamily="66" charset="0"/>
              </a:rPr>
              <a:t>We began our Litter Picking with a prayer to remind us why we are taking this action.</a:t>
            </a:r>
          </a:p>
        </p:txBody>
      </p:sp>
    </p:spTree>
    <p:extLst>
      <p:ext uri="{BB962C8B-B14F-4D97-AF65-F5344CB8AC3E}">
        <p14:creationId xmlns:p14="http://schemas.microsoft.com/office/powerpoint/2010/main" val="2420935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5B94-4953-EAAD-A741-C5779029701C}"/>
              </a:ext>
            </a:extLst>
          </p:cNvPr>
          <p:cNvSpPr>
            <a:spLocks noGrp="1"/>
          </p:cNvSpPr>
          <p:nvPr>
            <p:ph type="title"/>
          </p:nvPr>
        </p:nvSpPr>
        <p:spPr>
          <a:xfrm>
            <a:off x="410526" y="327641"/>
            <a:ext cx="9404723" cy="1400530"/>
          </a:xfrm>
        </p:spPr>
        <p:txBody>
          <a:bodyPr>
            <a:normAutofit/>
          </a:bodyPr>
          <a:lstStyle/>
          <a:p>
            <a:r>
              <a:rPr lang="en-GB" dirty="0">
                <a:latin typeface="Papyrus" panose="03070502060502030205" pitchFamily="66" charset="0"/>
              </a:rPr>
              <a:t>Evidence for action 6 – Allotment in our  Prayer garden</a:t>
            </a:r>
          </a:p>
        </p:txBody>
      </p:sp>
      <p:pic>
        <p:nvPicPr>
          <p:cNvPr id="1026" name="Picture 2">
            <a:extLst>
              <a:ext uri="{FF2B5EF4-FFF2-40B4-BE49-F238E27FC236}">
                <a16:creationId xmlns:a16="http://schemas.microsoft.com/office/drawing/2014/main" id="{90416984-369B-F416-4E86-214A18BE28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46814" y="2298599"/>
            <a:ext cx="4087960" cy="30682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B9314E-6D76-3255-750E-2BF6F05DF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54784" y="1505799"/>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kids planting flowers&#10;&#10;Description automatically generated">
            <a:extLst>
              <a:ext uri="{FF2B5EF4-FFF2-40B4-BE49-F238E27FC236}">
                <a16:creationId xmlns:a16="http://schemas.microsoft.com/office/drawing/2014/main" id="{97A3E9F2-E7A5-84EC-F564-65444789A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29678" y="1695405"/>
            <a:ext cx="5699581" cy="42746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4EA6B4-8131-3A74-ACBE-43A373F3DB4D}"/>
              </a:ext>
            </a:extLst>
          </p:cNvPr>
          <p:cNvSpPr txBox="1"/>
          <p:nvPr/>
        </p:nvSpPr>
        <p:spPr>
          <a:xfrm>
            <a:off x="3866920" y="4263528"/>
            <a:ext cx="2886420" cy="1477328"/>
          </a:xfrm>
          <a:prstGeom prst="rect">
            <a:avLst/>
          </a:prstGeom>
          <a:noFill/>
        </p:spPr>
        <p:txBody>
          <a:bodyPr wrap="square" rtlCol="0">
            <a:spAutoFit/>
          </a:bodyPr>
          <a:lstStyle/>
          <a:p>
            <a:r>
              <a:rPr lang="en-GB" b="1" i="1" dirty="0">
                <a:latin typeface="Papyrus" panose="03070502060502030205" pitchFamily="66" charset="0"/>
              </a:rPr>
              <a:t>The children loved learning about nature in their own school.  They brought nature into their Collective Worship.</a:t>
            </a:r>
          </a:p>
        </p:txBody>
      </p:sp>
    </p:spTree>
    <p:extLst>
      <p:ext uri="{BB962C8B-B14F-4D97-AF65-F5344CB8AC3E}">
        <p14:creationId xmlns:p14="http://schemas.microsoft.com/office/powerpoint/2010/main" val="71963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D3E8-2CAC-1057-1881-14D55CF16458}"/>
              </a:ext>
            </a:extLst>
          </p:cNvPr>
          <p:cNvSpPr>
            <a:spLocks noGrp="1"/>
          </p:cNvSpPr>
          <p:nvPr>
            <p:ph type="title"/>
          </p:nvPr>
        </p:nvSpPr>
        <p:spPr/>
        <p:txBody>
          <a:bodyPr/>
          <a:lstStyle/>
          <a:p>
            <a:r>
              <a:rPr lang="en-GB" sz="2400" dirty="0">
                <a:latin typeface="Papyrus" panose="03070502060502030205" pitchFamily="66" charset="0"/>
              </a:rPr>
              <a:t>Be glad, earth and sky! Roar, sea and every creature in you; be glad field and everything in you! The trees in the woods will shout for joy. Psalm 96 11-12</a:t>
            </a:r>
          </a:p>
        </p:txBody>
      </p:sp>
      <p:graphicFrame>
        <p:nvGraphicFramePr>
          <p:cNvPr id="4" name="Content Placeholder 3">
            <a:extLst>
              <a:ext uri="{FF2B5EF4-FFF2-40B4-BE49-F238E27FC236}">
                <a16:creationId xmlns:a16="http://schemas.microsoft.com/office/drawing/2014/main" id="{3FC8502A-1A1E-BEF1-ABBD-03D239886A24}"/>
              </a:ext>
            </a:extLst>
          </p:cNvPr>
          <p:cNvGraphicFramePr>
            <a:graphicFrameLocks noGrp="1" noChangeAspect="1"/>
          </p:cNvGraphicFramePr>
          <p:nvPr>
            <p:ph idx="1"/>
            <p:extLst>
              <p:ext uri="{D42A27DB-BD31-4B8C-83A1-F6EECF244321}">
                <p14:modId xmlns:p14="http://schemas.microsoft.com/office/powerpoint/2010/main" val="1075075207"/>
              </p:ext>
            </p:extLst>
          </p:nvPr>
        </p:nvGraphicFramePr>
        <p:xfrm>
          <a:off x="4935575" y="2209520"/>
          <a:ext cx="2965450" cy="4195762"/>
        </p:xfrm>
        <a:graphic>
          <a:graphicData uri="http://schemas.openxmlformats.org/presentationml/2006/ole">
            <mc:AlternateContent xmlns:mc="http://schemas.openxmlformats.org/markup-compatibility/2006">
              <mc:Choice xmlns:v="urn:schemas-microsoft-com:vml" Requires="v">
                <p:oleObj name="Acrobat Document" r:id="rId2" imgW="3777942" imgH="5346465" progId="Acrobat.Document.DC">
                  <p:embed/>
                </p:oleObj>
              </mc:Choice>
              <mc:Fallback>
                <p:oleObj name="Acrobat Document" r:id="rId2" imgW="3777942" imgH="5346465" progId="Acrobat.Document.DC">
                  <p:embed/>
                  <p:pic>
                    <p:nvPicPr>
                      <p:cNvPr id="4" name="Content Placeholder 3">
                        <a:extLst>
                          <a:ext uri="{FF2B5EF4-FFF2-40B4-BE49-F238E27FC236}">
                            <a16:creationId xmlns:a16="http://schemas.microsoft.com/office/drawing/2014/main" id="{3FC8502A-1A1E-BEF1-ABBD-03D239886A24}"/>
                          </a:ext>
                        </a:extLst>
                      </p:cNvPr>
                      <p:cNvPicPr/>
                      <p:nvPr/>
                    </p:nvPicPr>
                    <p:blipFill>
                      <a:blip r:embed="rId3"/>
                      <a:stretch>
                        <a:fillRect/>
                      </a:stretch>
                    </p:blipFill>
                    <p:spPr>
                      <a:xfrm>
                        <a:off x="4935575" y="2209520"/>
                        <a:ext cx="2965450" cy="4195762"/>
                      </a:xfrm>
                      <a:prstGeom prst="rect">
                        <a:avLst/>
                      </a:prstGeom>
                    </p:spPr>
                  </p:pic>
                </p:oleObj>
              </mc:Fallback>
            </mc:AlternateContent>
          </a:graphicData>
        </a:graphic>
      </p:graphicFrame>
      <p:pic>
        <p:nvPicPr>
          <p:cNvPr id="5" name="Picture 4" descr="A group of kids sitting at a desk in a classroom&#10;&#10;AI-generated content may be incorrect.">
            <a:extLst>
              <a:ext uri="{FF2B5EF4-FFF2-40B4-BE49-F238E27FC236}">
                <a16:creationId xmlns:a16="http://schemas.microsoft.com/office/drawing/2014/main" id="{911E01AF-2750-1BFE-08F5-48BC9BB13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00916" y="2473760"/>
            <a:ext cx="4099835" cy="3074876"/>
          </a:xfrm>
          <a:prstGeom prst="rect">
            <a:avLst/>
          </a:prstGeom>
        </p:spPr>
      </p:pic>
      <p:pic>
        <p:nvPicPr>
          <p:cNvPr id="7" name="Picture 6" descr="A white card with flowers and text&#10;&#10;AI-generated content may be incorrect.">
            <a:extLst>
              <a:ext uri="{FF2B5EF4-FFF2-40B4-BE49-F238E27FC236}">
                <a16:creationId xmlns:a16="http://schemas.microsoft.com/office/drawing/2014/main" id="{5ABEBCA2-B1E6-F05E-92BA-0374E4267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7113" y="2709506"/>
            <a:ext cx="4487531" cy="3365648"/>
          </a:xfrm>
          <a:prstGeom prst="rect">
            <a:avLst/>
          </a:prstGeom>
        </p:spPr>
      </p:pic>
    </p:spTree>
    <p:extLst>
      <p:ext uri="{BB962C8B-B14F-4D97-AF65-F5344CB8AC3E}">
        <p14:creationId xmlns:p14="http://schemas.microsoft.com/office/powerpoint/2010/main" val="326203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9ED0C6D6-D503-7874-9DDD-B83BD1D84322}"/>
              </a:ext>
            </a:extLst>
          </p:cNvPr>
          <p:cNvSpPr>
            <a:spLocks noChangeArrowheads="1"/>
          </p:cNvSpPr>
          <p:nvPr/>
        </p:nvSpPr>
        <p:spPr bwMode="auto">
          <a:xfrm>
            <a:off x="135224" y="1078755"/>
            <a:ext cx="6411817"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Dear Parents/Carers.</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 we work together to achieve our Live Simply Award with CAFOD we have thought about the ways that the children can look at the wonder of the world around them and decided that one of our actions could be is to launch a photography competition.</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Most of the children have either their own phone, or could use their parents, to photograph something in God</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 wonderful world that they see, perhaps when they visit the local park or go to the woods or even just when they are playing in their own garden.</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Inspired by scripture, these photographs can then be shared with their teacher using the school website email system that all children can access.  See attached information as a reminder.</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entries can then be printed and displayed for all the children in the school to see and we will hold an exhibition in our school hall so that the whole school community can see the entries and vote for our winners and 2 runners up.</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look forward to receiving some wonderful photographs for us all to share with our school community.</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Yours sincerely</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Mrs A Heston</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amazement seized them all, and they glorified God and were filled with awe, saying,</a:t>
            </a:r>
            <a:endParaRPr kumimoji="0" lang="en-GB" altLang="en-US" sz="8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“We have seen extraordinary things today.”</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Luke: 5:26</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1D1F1B56-1F4D-11DB-2BEF-B3B3638C4769}"/>
              </a:ext>
            </a:extLst>
          </p:cNvPr>
          <p:cNvSpPr>
            <a:spLocks noChangeArrowheads="1"/>
          </p:cNvSpPr>
          <p:nvPr/>
        </p:nvSpPr>
        <p:spPr bwMode="auto">
          <a:xfrm>
            <a:off x="0" y="216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E8533907-C057-387B-57E5-2D0EE54E449D}"/>
              </a:ext>
            </a:extLst>
          </p:cNvPr>
          <p:cNvSpPr txBox="1"/>
          <p:nvPr/>
        </p:nvSpPr>
        <p:spPr>
          <a:xfrm>
            <a:off x="7320587" y="264516"/>
            <a:ext cx="4871413" cy="6093976"/>
          </a:xfrm>
          <a:prstGeom prst="rect">
            <a:avLst/>
          </a:prstGeom>
          <a:noFill/>
        </p:spPr>
        <p:txBody>
          <a:bodyPr wrap="square" rtlCol="0">
            <a:spAutoFit/>
          </a:bodyPr>
          <a:lstStyle/>
          <a:p>
            <a:r>
              <a:rPr lang="en-GB" sz="2400" b="1" dirty="0">
                <a:latin typeface="Papyrus" panose="03070502060502030205" pitchFamily="66" charset="0"/>
              </a:rPr>
              <a:t>Some of the amazing entries:</a:t>
            </a:r>
          </a:p>
          <a:p>
            <a:endParaRPr lang="en-GB" sz="2400" b="1" dirty="0">
              <a:latin typeface="Papyrus" panose="03070502060502030205" pitchFamily="66" charset="0"/>
            </a:endParaRPr>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p:txBody>
      </p:sp>
      <p:pic>
        <p:nvPicPr>
          <p:cNvPr id="4" name="Picture 3" descr="A bird standing on grass&#10;&#10;AI-generated content may be incorrect.">
            <a:extLst>
              <a:ext uri="{FF2B5EF4-FFF2-40B4-BE49-F238E27FC236}">
                <a16:creationId xmlns:a16="http://schemas.microsoft.com/office/drawing/2014/main" id="{FFC58AE9-8E0A-99E3-BF7D-3DC986DD5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8659" y="1123660"/>
            <a:ext cx="2997655" cy="2124920"/>
          </a:xfrm>
          <a:prstGeom prst="rect">
            <a:avLst/>
          </a:prstGeom>
        </p:spPr>
      </p:pic>
      <p:pic>
        <p:nvPicPr>
          <p:cNvPr id="6" name="Picture 5" descr="A close up of a duckling&#10;&#10;AI-generated content may be incorrect.">
            <a:extLst>
              <a:ext uri="{FF2B5EF4-FFF2-40B4-BE49-F238E27FC236}">
                <a16:creationId xmlns:a16="http://schemas.microsoft.com/office/drawing/2014/main" id="{ECAE93C5-768F-41EC-BC9E-72634A75F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946" y="3311504"/>
            <a:ext cx="2064203" cy="3178629"/>
          </a:xfrm>
          <a:prstGeom prst="rect">
            <a:avLst/>
          </a:prstGeom>
        </p:spPr>
      </p:pic>
      <p:pic>
        <p:nvPicPr>
          <p:cNvPr id="10" name="Picture 9" descr="A hand holding a butterfly&#10;&#10;AI-generated content may be incorrect.">
            <a:extLst>
              <a:ext uri="{FF2B5EF4-FFF2-40B4-BE49-F238E27FC236}">
                <a16:creationId xmlns:a16="http://schemas.microsoft.com/office/drawing/2014/main" id="{135787BB-9A95-B4A8-BECE-FC307A600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2619" y="3360400"/>
            <a:ext cx="2455510" cy="3178629"/>
          </a:xfrm>
          <a:prstGeom prst="rect">
            <a:avLst/>
          </a:prstGeom>
        </p:spPr>
      </p:pic>
      <p:sp>
        <p:nvSpPr>
          <p:cNvPr id="3" name="Title 1">
            <a:extLst>
              <a:ext uri="{FF2B5EF4-FFF2-40B4-BE49-F238E27FC236}">
                <a16:creationId xmlns:a16="http://schemas.microsoft.com/office/drawing/2014/main" id="{04507132-38C8-4D04-55B0-A95380E26FC3}"/>
              </a:ext>
            </a:extLst>
          </p:cNvPr>
          <p:cNvSpPr>
            <a:spLocks noGrp="1"/>
          </p:cNvSpPr>
          <p:nvPr>
            <p:ph type="title"/>
          </p:nvPr>
        </p:nvSpPr>
        <p:spPr>
          <a:xfrm>
            <a:off x="315686" y="37187"/>
            <a:ext cx="5987053" cy="982010"/>
          </a:xfrm>
        </p:spPr>
        <p:txBody>
          <a:bodyPr>
            <a:normAutofit fontScale="90000"/>
          </a:bodyPr>
          <a:lstStyle/>
          <a:p>
            <a:pPr>
              <a:lnSpc>
                <a:spcPct val="90000"/>
              </a:lnSpc>
            </a:pPr>
            <a:r>
              <a:rPr lang="en-GB" sz="2600" b="1" dirty="0">
                <a:latin typeface="Papyrus" panose="03070502060502030205" pitchFamily="66" charset="0"/>
              </a:rPr>
              <a:t>Evidence for action 8 – our school photography competition. </a:t>
            </a:r>
            <a:br>
              <a:rPr lang="en-GB" sz="2600" b="1" dirty="0">
                <a:latin typeface="Papyrus" panose="03070502060502030205" pitchFamily="66" charset="0"/>
              </a:rPr>
            </a:br>
            <a:r>
              <a:rPr lang="en-GB" sz="2600" b="1" dirty="0">
                <a:latin typeface="Papyrus" panose="03070502060502030205" pitchFamily="66" charset="0"/>
              </a:rPr>
              <a:t>God’s wonderful world.</a:t>
            </a:r>
          </a:p>
        </p:txBody>
      </p:sp>
      <p:pic>
        <p:nvPicPr>
          <p:cNvPr id="5" name="Picture 4" descr="Why Your Child Should Try Nature Photography - Childhood By Nature">
            <a:extLst>
              <a:ext uri="{FF2B5EF4-FFF2-40B4-BE49-F238E27FC236}">
                <a16:creationId xmlns:a16="http://schemas.microsoft.com/office/drawing/2014/main" id="{83620D21-190A-FACC-E216-E452033DC2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176" y="5122786"/>
            <a:ext cx="2455510" cy="1637210"/>
          </a:xfrm>
          <a:prstGeom prst="rect">
            <a:avLst/>
          </a:prstGeom>
          <a:noFill/>
          <a:ln>
            <a:noFill/>
          </a:ln>
        </p:spPr>
      </p:pic>
      <p:pic>
        <p:nvPicPr>
          <p:cNvPr id="9" name="Picture 8">
            <a:extLst>
              <a:ext uri="{FF2B5EF4-FFF2-40B4-BE49-F238E27FC236}">
                <a16:creationId xmlns:a16="http://schemas.microsoft.com/office/drawing/2014/main" id="{7BF5F05D-774F-DF81-DA2D-8DB54607E5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56135" y="5131875"/>
            <a:ext cx="2370506" cy="1580337"/>
          </a:xfrm>
          <a:prstGeom prst="rect">
            <a:avLst/>
          </a:prstGeom>
          <a:noFill/>
        </p:spPr>
      </p:pic>
    </p:spTree>
    <p:extLst>
      <p:ext uri="{BB962C8B-B14F-4D97-AF65-F5344CB8AC3E}">
        <p14:creationId xmlns:p14="http://schemas.microsoft.com/office/powerpoint/2010/main" val="3989903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descr="Image">
            <a:extLst>
              <a:ext uri="{FF2B5EF4-FFF2-40B4-BE49-F238E27FC236}">
                <a16:creationId xmlns:a16="http://schemas.microsoft.com/office/drawing/2014/main" id="{EC8FC729-9D27-1AB2-A0DA-50757B9DB07B}"/>
              </a:ext>
            </a:extLst>
          </p:cNvPr>
          <p:cNvPicPr>
            <a:picLocks noChangeAspect="1"/>
          </p:cNvPicPr>
          <p:nvPr/>
        </p:nvPicPr>
        <p:blipFill>
          <a:blip r:embed="rId3" cstate="print">
            <a:extLst>
              <a:ext uri="{28A0092B-C50C-407E-A947-70E740481C1C}">
                <a14:useLocalDpi xmlns:a14="http://schemas.microsoft.com/office/drawing/2010/main" val="0"/>
              </a:ext>
            </a:extLst>
          </a:blip>
          <a:srcRect l="2649" r="5247"/>
          <a:stretch/>
        </p:blipFill>
        <p:spPr bwMode="auto">
          <a:xfrm>
            <a:off x="4978773" y="903513"/>
            <a:ext cx="6924756" cy="5638797"/>
          </a:xfrm>
          <a:prstGeom prst="rect">
            <a:avLst/>
          </a:prstGeom>
          <a:noFill/>
          <a:effectLst>
            <a:outerShdw blurRad="50800" dist="38100" dir="5400000" algn="t" rotWithShape="0">
              <a:prstClr val="black">
                <a:alpha val="43000"/>
              </a:prstClr>
            </a:outerShdw>
          </a:effectLst>
        </p:spPr>
      </p:pic>
      <p:sp>
        <p:nvSpPr>
          <p:cNvPr id="7" name="Content Placeholder 6">
            <a:extLst>
              <a:ext uri="{FF2B5EF4-FFF2-40B4-BE49-F238E27FC236}">
                <a16:creationId xmlns:a16="http://schemas.microsoft.com/office/drawing/2014/main" id="{6EF344C7-B807-6FD7-8C58-2DDE67E8DF40}"/>
              </a:ext>
            </a:extLst>
          </p:cNvPr>
          <p:cNvSpPr>
            <a:spLocks noGrp="1"/>
          </p:cNvSpPr>
          <p:nvPr>
            <p:ph idx="1"/>
          </p:nvPr>
        </p:nvSpPr>
        <p:spPr>
          <a:xfrm>
            <a:off x="130629" y="1197427"/>
            <a:ext cx="4114799" cy="5050971"/>
          </a:xfrm>
        </p:spPr>
        <p:txBody>
          <a:bodyPr>
            <a:normAutofit fontScale="55000" lnSpcReduction="20000"/>
          </a:bodyPr>
          <a:lstStyle/>
          <a:p>
            <a:pPr>
              <a:lnSpc>
                <a:spcPct val="90000"/>
              </a:lnSpc>
              <a:spcAft>
                <a:spcPts val="800"/>
              </a:spcAft>
            </a:pPr>
            <a:endParaRPr lang="en-GB" sz="4000" kern="100" dirty="0">
              <a:effectLst/>
              <a:latin typeface="Papyrus" panose="03070502060502030205" pitchFamily="66" charset="0"/>
              <a:ea typeface="Aptos" panose="020B0004020202020204" pitchFamily="34" charset="0"/>
              <a:cs typeface="Times New Roman" panose="02020603050405020304" pitchFamily="18" charset="0"/>
            </a:endParaRPr>
          </a:p>
          <a:p>
            <a:pPr marL="0" indent="0">
              <a:lnSpc>
                <a:spcPct val="90000"/>
              </a:lnSpc>
              <a:spcAft>
                <a:spcPts val="800"/>
              </a:spcAft>
              <a:buNone/>
            </a:pPr>
            <a:r>
              <a:rPr lang="en-GB" sz="4000" kern="100" dirty="0">
                <a:effectLst/>
                <a:latin typeface="Papyrus" panose="03070502060502030205" pitchFamily="66" charset="0"/>
                <a:ea typeface="Aptos" panose="020B0004020202020204" pitchFamily="34" charset="0"/>
                <a:cs typeface="Times New Roman" panose="02020603050405020304" pitchFamily="18" charset="0"/>
              </a:rPr>
              <a:t>Live Simply Photography Competition.</a:t>
            </a:r>
          </a:p>
          <a:p>
            <a:pPr marL="0" indent="0">
              <a:lnSpc>
                <a:spcPct val="90000"/>
              </a:lnSpc>
              <a:spcAft>
                <a:spcPts val="800"/>
              </a:spcAft>
              <a:buNone/>
            </a:pPr>
            <a:r>
              <a:rPr lang="en-GB" sz="4000" kern="100" dirty="0">
                <a:effectLst/>
                <a:latin typeface="Papyrus" panose="03070502060502030205" pitchFamily="66" charset="0"/>
                <a:ea typeface="Aptos" panose="020B0004020202020204" pitchFamily="34" charset="0"/>
                <a:cs typeface="Times New Roman" panose="02020603050405020304" pitchFamily="18" charset="0"/>
              </a:rPr>
              <a:t>Thank you to all the children who entered our Live Simply Photography competition.  The pictures were beautiful!  They are displayed around the Live Simply Display in the school hall and are so inspiring!  They are also on our school website.  Nature truly is a wonder! </a:t>
            </a:r>
          </a:p>
          <a:p>
            <a:pPr marL="0" indent="0">
              <a:lnSpc>
                <a:spcPct val="90000"/>
              </a:lnSpc>
              <a:spcAft>
                <a:spcPts val="800"/>
              </a:spcAft>
              <a:buNone/>
            </a:pPr>
            <a:endParaRPr lang="en-GB" sz="4000" kern="100" dirty="0">
              <a:effectLst/>
              <a:latin typeface="Papyrus" panose="03070502060502030205" pitchFamily="66" charset="0"/>
              <a:ea typeface="Aptos" panose="020B0004020202020204" pitchFamily="34" charset="0"/>
              <a:cs typeface="Times New Roman" panose="02020603050405020304" pitchFamily="18" charset="0"/>
            </a:endParaRPr>
          </a:p>
          <a:p>
            <a:pPr marL="0" indent="0">
              <a:lnSpc>
                <a:spcPct val="90000"/>
              </a:lnSpc>
              <a:spcAft>
                <a:spcPts val="800"/>
              </a:spcAft>
              <a:buNone/>
            </a:pPr>
            <a:r>
              <a:rPr lang="en-GB" sz="4000" kern="100" dirty="0">
                <a:effectLst/>
                <a:latin typeface="Papyrus" panose="03070502060502030205" pitchFamily="66" charset="0"/>
                <a:ea typeface="Aptos" panose="020B0004020202020204" pitchFamily="34" charset="0"/>
                <a:cs typeface="Times New Roman" panose="02020603050405020304" pitchFamily="18" charset="0"/>
              </a:rPr>
              <a:t>We hope our winners enjoy spending their gift vouchers – well done!</a:t>
            </a:r>
          </a:p>
          <a:p>
            <a:pPr>
              <a:lnSpc>
                <a:spcPct val="90000"/>
              </a:lnSpc>
            </a:pPr>
            <a:endParaRPr lang="en-GB" sz="1600" dirty="0"/>
          </a:p>
        </p:txBody>
      </p:sp>
    </p:spTree>
    <p:extLst>
      <p:ext uri="{BB962C8B-B14F-4D97-AF65-F5344CB8AC3E}">
        <p14:creationId xmlns:p14="http://schemas.microsoft.com/office/powerpoint/2010/main" val="228320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4AA2-5F1C-28D9-26FE-9562B35E7E74}"/>
              </a:ext>
            </a:extLst>
          </p:cNvPr>
          <p:cNvSpPr>
            <a:spLocks noGrp="1"/>
          </p:cNvSpPr>
          <p:nvPr>
            <p:ph type="title"/>
          </p:nvPr>
        </p:nvSpPr>
        <p:spPr/>
        <p:txBody>
          <a:bodyPr/>
          <a:lstStyle/>
          <a:p>
            <a:r>
              <a:rPr lang="en-GB" dirty="0">
                <a:latin typeface="Papyrus" panose="03070502060502030205" pitchFamily="66" charset="0"/>
              </a:rPr>
              <a:t>Evidence for action 9 – our wellbeing garden</a:t>
            </a:r>
          </a:p>
        </p:txBody>
      </p:sp>
      <p:sp>
        <p:nvSpPr>
          <p:cNvPr id="3" name="Content Placeholder 2">
            <a:extLst>
              <a:ext uri="{FF2B5EF4-FFF2-40B4-BE49-F238E27FC236}">
                <a16:creationId xmlns:a16="http://schemas.microsoft.com/office/drawing/2014/main" id="{A02D1C13-6C9C-7C1C-46AD-42DC8D47EF30}"/>
              </a:ext>
            </a:extLst>
          </p:cNvPr>
          <p:cNvSpPr>
            <a:spLocks noGrp="1"/>
          </p:cNvSpPr>
          <p:nvPr>
            <p:ph idx="1"/>
          </p:nvPr>
        </p:nvSpPr>
        <p:spPr/>
        <p:txBody>
          <a:bodyPr/>
          <a:lstStyle/>
          <a:p>
            <a:pPr marL="0" indent="0">
              <a:buNone/>
            </a:pPr>
            <a:r>
              <a:rPr lang="en-GB" dirty="0">
                <a:latin typeface="Papyrus" panose="03070502060502030205" pitchFamily="66" charset="0"/>
              </a:rPr>
              <a:t>It was like this:                                                                      And now…..</a:t>
            </a:r>
          </a:p>
        </p:txBody>
      </p:sp>
      <p:pic>
        <p:nvPicPr>
          <p:cNvPr id="4" name="Picture 2">
            <a:extLst>
              <a:ext uri="{FF2B5EF4-FFF2-40B4-BE49-F238E27FC236}">
                <a16:creationId xmlns:a16="http://schemas.microsoft.com/office/drawing/2014/main" id="{1385E3D7-3F74-9FB9-6F38-1F8C9AC11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12" y="2501900"/>
            <a:ext cx="508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5B160C-C8AE-B57E-11C9-6481677CA12D}"/>
              </a:ext>
            </a:extLst>
          </p:cNvPr>
          <p:cNvPicPr>
            <a:picLocks noChangeAspect="1"/>
          </p:cNvPicPr>
          <p:nvPr/>
        </p:nvPicPr>
        <p:blipFill>
          <a:blip r:embed="rId3"/>
          <a:stretch>
            <a:fillRect/>
          </a:stretch>
        </p:blipFill>
        <p:spPr>
          <a:xfrm>
            <a:off x="8371114" y="1543736"/>
            <a:ext cx="3195178" cy="2398430"/>
          </a:xfrm>
          <a:prstGeom prst="rect">
            <a:avLst/>
          </a:prstGeom>
        </p:spPr>
      </p:pic>
      <p:pic>
        <p:nvPicPr>
          <p:cNvPr id="6" name="Picture 5">
            <a:extLst>
              <a:ext uri="{FF2B5EF4-FFF2-40B4-BE49-F238E27FC236}">
                <a16:creationId xmlns:a16="http://schemas.microsoft.com/office/drawing/2014/main" id="{12BC5D26-D7A6-5B69-349B-B8014AB1899B}"/>
              </a:ext>
            </a:extLst>
          </p:cNvPr>
          <p:cNvPicPr>
            <a:picLocks noChangeAspect="1"/>
          </p:cNvPicPr>
          <p:nvPr/>
        </p:nvPicPr>
        <p:blipFill>
          <a:blip r:embed="rId4"/>
          <a:stretch>
            <a:fillRect/>
          </a:stretch>
        </p:blipFill>
        <p:spPr>
          <a:xfrm rot="5400000">
            <a:off x="5622302" y="4015812"/>
            <a:ext cx="3048676" cy="2286507"/>
          </a:xfrm>
          <a:prstGeom prst="rect">
            <a:avLst/>
          </a:prstGeom>
        </p:spPr>
      </p:pic>
    </p:spTree>
    <p:extLst>
      <p:ext uri="{BB962C8B-B14F-4D97-AF65-F5344CB8AC3E}">
        <p14:creationId xmlns:p14="http://schemas.microsoft.com/office/powerpoint/2010/main" val="3779081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617E91-8C31-6B9A-C6B6-E98F2911A129}"/>
              </a:ext>
            </a:extLst>
          </p:cNvPr>
          <p:cNvPicPr>
            <a:picLocks noGrp="1" noChangeAspect="1"/>
          </p:cNvPicPr>
          <p:nvPr>
            <p:ph idx="1"/>
          </p:nvPr>
        </p:nvPicPr>
        <p:blipFill rotWithShape="1">
          <a:blip r:embed="rId4"/>
          <a:srcRect t="11774" b="13226"/>
          <a:stretch/>
        </p:blipFill>
        <p:spPr>
          <a:xfrm>
            <a:off x="1220142" y="229810"/>
            <a:ext cx="9904115" cy="5571066"/>
          </a:xfrm>
          <a:prstGeom prst="rect">
            <a:avLst/>
          </a:prstGeom>
        </p:spPr>
      </p:pic>
      <p:sp>
        <p:nvSpPr>
          <p:cNvPr id="2" name="TextBox 1">
            <a:extLst>
              <a:ext uri="{FF2B5EF4-FFF2-40B4-BE49-F238E27FC236}">
                <a16:creationId xmlns:a16="http://schemas.microsoft.com/office/drawing/2014/main" id="{DF13C92A-45FB-0C9D-A423-386F990C3EBF}"/>
              </a:ext>
            </a:extLst>
          </p:cNvPr>
          <p:cNvSpPr txBox="1"/>
          <p:nvPr/>
        </p:nvSpPr>
        <p:spPr>
          <a:xfrm>
            <a:off x="566058" y="6085114"/>
            <a:ext cx="10678886" cy="430887"/>
          </a:xfrm>
          <a:prstGeom prst="rect">
            <a:avLst/>
          </a:prstGeom>
          <a:noFill/>
        </p:spPr>
        <p:txBody>
          <a:bodyPr wrap="square" rtlCol="0">
            <a:spAutoFit/>
          </a:bodyPr>
          <a:lstStyle/>
          <a:p>
            <a:r>
              <a:rPr lang="en-GB" dirty="0"/>
              <a:t>‘</a:t>
            </a:r>
            <a:r>
              <a:rPr lang="en-GB" sz="2200" b="1" dirty="0">
                <a:latin typeface="Papyrus" panose="03070502060502030205" pitchFamily="66" charset="0"/>
              </a:rPr>
              <a:t>The Earth is the Lord’s and all that is in it, the world and those who live in it.’  Psalm 24:1</a:t>
            </a:r>
          </a:p>
        </p:txBody>
      </p:sp>
    </p:spTree>
    <p:extLst>
      <p:ext uri="{BB962C8B-B14F-4D97-AF65-F5344CB8AC3E}">
        <p14:creationId xmlns:p14="http://schemas.microsoft.com/office/powerpoint/2010/main" val="3661428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2529-C00C-DED2-0CD2-48CB219F703E}"/>
              </a:ext>
            </a:extLst>
          </p:cNvPr>
          <p:cNvSpPr>
            <a:spLocks noGrp="1"/>
          </p:cNvSpPr>
          <p:nvPr>
            <p:ph type="title"/>
          </p:nvPr>
        </p:nvSpPr>
        <p:spPr>
          <a:xfrm>
            <a:off x="582487" y="5605461"/>
            <a:ext cx="10407602" cy="868026"/>
          </a:xfrm>
        </p:spPr>
        <p:txBody>
          <a:bodyPr vert="horz" lIns="91440" tIns="45720" rIns="91440" bIns="45720" rtlCol="0" anchor="b">
            <a:noAutofit/>
          </a:bodyPr>
          <a:lstStyle/>
          <a:p>
            <a:r>
              <a:rPr lang="en-US" sz="2900" dirty="0">
                <a:solidFill>
                  <a:srgbClr val="EBEBEB"/>
                </a:solidFill>
                <a:latin typeface="Papyrus" panose="03070502060502030205" pitchFamily="66" charset="0"/>
              </a:rPr>
              <a:t>Our wellbeing ambassadors delivered a presentation to Halton Borough Council outlining all that we had done to recycle and reuse - making furniture, plastic bottle plant holders and so much more!  We were so proud of them!</a:t>
            </a:r>
          </a:p>
        </p:txBody>
      </p:sp>
      <p:pic>
        <p:nvPicPr>
          <p:cNvPr id="5" name="Content Placeholder 4" descr="A group of people posing for a photo&#10;&#10;AI-generated content may be incorrect.">
            <a:extLst>
              <a:ext uri="{FF2B5EF4-FFF2-40B4-BE49-F238E27FC236}">
                <a16:creationId xmlns:a16="http://schemas.microsoft.com/office/drawing/2014/main" id="{F90D2FD5-DAD5-FAF8-F4C1-1C2D9D026C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463" r="2465" b="-1"/>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7" name="Picture 6" descr="A group of children on a stage">
            <a:extLst>
              <a:ext uri="{FF2B5EF4-FFF2-40B4-BE49-F238E27FC236}">
                <a16:creationId xmlns:a16="http://schemas.microsoft.com/office/drawing/2014/main" id="{B4667DF9-BB4C-FC22-A060-5044A2C1E050}"/>
              </a:ext>
            </a:extLst>
          </p:cNvPr>
          <p:cNvPicPr>
            <a:picLocks noChangeAspect="1"/>
          </p:cNvPicPr>
          <p:nvPr/>
        </p:nvPicPr>
        <p:blipFill>
          <a:blip r:embed="rId4">
            <a:extLst>
              <a:ext uri="{28A0092B-C50C-407E-A947-70E740481C1C}">
                <a14:useLocalDpi xmlns:a14="http://schemas.microsoft.com/office/drawing/2010/main" val="0"/>
              </a:ext>
            </a:extLst>
          </a:blip>
          <a:srcRect r="247"/>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Tree>
    <p:extLst>
      <p:ext uri="{BB962C8B-B14F-4D97-AF65-F5344CB8AC3E}">
        <p14:creationId xmlns:p14="http://schemas.microsoft.com/office/powerpoint/2010/main" val="111356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94EF-5D4B-1124-7E59-717C5CCD28B7}"/>
              </a:ext>
            </a:extLst>
          </p:cNvPr>
          <p:cNvSpPr>
            <a:spLocks noGrp="1"/>
          </p:cNvSpPr>
          <p:nvPr>
            <p:ph type="title"/>
          </p:nvPr>
        </p:nvSpPr>
        <p:spPr/>
        <p:txBody>
          <a:bodyPr/>
          <a:lstStyle/>
          <a:p>
            <a:r>
              <a:rPr lang="en-GB" dirty="0"/>
              <a:t>Actions</a:t>
            </a:r>
          </a:p>
        </p:txBody>
      </p:sp>
      <p:sp>
        <p:nvSpPr>
          <p:cNvPr id="3" name="Content Placeholder 2">
            <a:extLst>
              <a:ext uri="{FF2B5EF4-FFF2-40B4-BE49-F238E27FC236}">
                <a16:creationId xmlns:a16="http://schemas.microsoft.com/office/drawing/2014/main" id="{FB941C25-72F0-7AA7-DA67-F0FC1C42D40C}"/>
              </a:ext>
            </a:extLst>
          </p:cNvPr>
          <p:cNvSpPr>
            <a:spLocks noGrp="1"/>
          </p:cNvSpPr>
          <p:nvPr>
            <p:ph idx="1"/>
          </p:nvPr>
        </p:nvSpPr>
        <p:spPr>
          <a:xfrm>
            <a:off x="401563" y="1634613"/>
            <a:ext cx="8946541" cy="4195481"/>
          </a:xfrm>
        </p:spPr>
        <p:txBody>
          <a:bodyPr>
            <a:normAutofit/>
          </a:bodyPr>
          <a:lstStyle/>
          <a:p>
            <a:r>
              <a:rPr lang="en-GB" dirty="0">
                <a:latin typeface="Papyrus" panose="03070502060502030205" pitchFamily="66" charset="0"/>
              </a:rPr>
              <a:t>Global action 1 - </a:t>
            </a:r>
            <a:r>
              <a:rPr lang="en-GB" dirty="0" err="1">
                <a:latin typeface="Papyrus" panose="03070502060502030205" pitchFamily="66" charset="0"/>
              </a:rPr>
              <a:t>Cafod’s</a:t>
            </a:r>
            <a:r>
              <a:rPr lang="en-GB" dirty="0">
                <a:latin typeface="Papyrus" panose="03070502060502030205" pitchFamily="66" charset="0"/>
              </a:rPr>
              <a:t> Big Lent Walk</a:t>
            </a:r>
          </a:p>
          <a:p>
            <a:r>
              <a:rPr lang="en-GB" dirty="0">
                <a:latin typeface="Papyrus" panose="03070502060502030205" pitchFamily="66" charset="0"/>
              </a:rPr>
              <a:t>Global action 2 - </a:t>
            </a:r>
            <a:r>
              <a:rPr lang="en-GB" dirty="0" err="1">
                <a:latin typeface="Papyrus" panose="03070502060502030205" pitchFamily="66" charset="0"/>
              </a:rPr>
              <a:t>Cafod</a:t>
            </a:r>
            <a:r>
              <a:rPr lang="en-GB" dirty="0">
                <a:latin typeface="Papyrus" panose="03070502060502030205" pitchFamily="66" charset="0"/>
              </a:rPr>
              <a:t> Tea party/coffee morning</a:t>
            </a:r>
          </a:p>
          <a:p>
            <a:r>
              <a:rPr lang="en-GB" dirty="0">
                <a:latin typeface="Papyrus" panose="03070502060502030205" pitchFamily="66" charset="0"/>
              </a:rPr>
              <a:t>Global action 3 - Harvest Festival assembly</a:t>
            </a:r>
          </a:p>
          <a:p>
            <a:r>
              <a:rPr lang="en-GB" dirty="0">
                <a:latin typeface="Papyrus" panose="03070502060502030205" pitchFamily="66" charset="0"/>
              </a:rPr>
              <a:t>Local action 1 -Local foodbank/</a:t>
            </a:r>
            <a:r>
              <a:rPr lang="en-GB" dirty="0" err="1">
                <a:latin typeface="Papyrus" panose="03070502060502030205" pitchFamily="66" charset="0"/>
              </a:rPr>
              <a:t>FareShare</a:t>
            </a:r>
            <a:endParaRPr lang="en-GB" dirty="0">
              <a:latin typeface="Papyrus" panose="03070502060502030205" pitchFamily="66" charset="0"/>
            </a:endParaRPr>
          </a:p>
          <a:p>
            <a:r>
              <a:rPr lang="en-GB" dirty="0">
                <a:latin typeface="Papyrus" panose="03070502060502030205" pitchFamily="66" charset="0"/>
              </a:rPr>
              <a:t>Local action 2 – Local Litter Pick</a:t>
            </a:r>
          </a:p>
          <a:p>
            <a:r>
              <a:rPr lang="en-GB" dirty="0">
                <a:latin typeface="Papyrus" panose="03070502060502030205" pitchFamily="66" charset="0"/>
              </a:rPr>
              <a:t>Local action 3 - Prayer Garden allotment</a:t>
            </a:r>
          </a:p>
          <a:p>
            <a:r>
              <a:rPr lang="en-GB" dirty="0">
                <a:latin typeface="Papyrus" panose="03070502060502030205" pitchFamily="66" charset="0"/>
              </a:rPr>
              <a:t>School action 1 - Prayer Space/</a:t>
            </a:r>
            <a:r>
              <a:rPr lang="en-GB" dirty="0" err="1">
                <a:latin typeface="Papyrus" panose="03070502060502030205" pitchFamily="66" charset="0"/>
              </a:rPr>
              <a:t>WellbeingGarden</a:t>
            </a:r>
            <a:endParaRPr lang="en-GB" dirty="0">
              <a:latin typeface="Papyrus" panose="03070502060502030205" pitchFamily="66" charset="0"/>
            </a:endParaRPr>
          </a:p>
          <a:p>
            <a:r>
              <a:rPr lang="en-GB" dirty="0">
                <a:latin typeface="Papyrus" panose="03070502060502030205" pitchFamily="66" charset="0"/>
              </a:rPr>
              <a:t>School action 2 - Photography Competition</a:t>
            </a:r>
          </a:p>
          <a:p>
            <a:r>
              <a:rPr lang="en-GB" dirty="0">
                <a:latin typeface="Papyrus" panose="03070502060502030205" pitchFamily="66" charset="0"/>
              </a:rPr>
              <a:t>School action 3 - Wellbeing Area</a:t>
            </a:r>
          </a:p>
        </p:txBody>
      </p:sp>
      <p:pic>
        <p:nvPicPr>
          <p:cNvPr id="5" name="Picture 4">
            <a:extLst>
              <a:ext uri="{FF2B5EF4-FFF2-40B4-BE49-F238E27FC236}">
                <a16:creationId xmlns:a16="http://schemas.microsoft.com/office/drawing/2014/main" id="{AD64CCD7-475D-A811-D1C6-14571B482B28}"/>
              </a:ext>
            </a:extLst>
          </p:cNvPr>
          <p:cNvPicPr>
            <a:picLocks noChangeAspect="1"/>
          </p:cNvPicPr>
          <p:nvPr/>
        </p:nvPicPr>
        <p:blipFill>
          <a:blip r:embed="rId2"/>
          <a:stretch>
            <a:fillRect/>
          </a:stretch>
        </p:blipFill>
        <p:spPr>
          <a:xfrm>
            <a:off x="6739846" y="315525"/>
            <a:ext cx="4806043" cy="3604532"/>
          </a:xfrm>
          <a:prstGeom prst="rect">
            <a:avLst/>
          </a:prstGeom>
        </p:spPr>
      </p:pic>
    </p:spTree>
    <p:extLst>
      <p:ext uri="{BB962C8B-B14F-4D97-AF65-F5344CB8AC3E}">
        <p14:creationId xmlns:p14="http://schemas.microsoft.com/office/powerpoint/2010/main" val="395030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AC87-C039-2E78-75D0-201C6845369E}"/>
              </a:ext>
            </a:extLst>
          </p:cNvPr>
          <p:cNvSpPr>
            <a:spLocks noGrp="1"/>
          </p:cNvSpPr>
          <p:nvPr>
            <p:ph type="title"/>
          </p:nvPr>
        </p:nvSpPr>
        <p:spPr>
          <a:xfrm>
            <a:off x="529153" y="196552"/>
            <a:ext cx="9404723" cy="870674"/>
          </a:xfrm>
        </p:spPr>
        <p:txBody>
          <a:bodyPr/>
          <a:lstStyle/>
          <a:p>
            <a:r>
              <a:rPr lang="en-GB" dirty="0"/>
              <a:t>Quotes from parents/pupils/staff</a:t>
            </a:r>
          </a:p>
        </p:txBody>
      </p:sp>
      <p:sp>
        <p:nvSpPr>
          <p:cNvPr id="5" name="Speech Bubble: Rectangle 4">
            <a:extLst>
              <a:ext uri="{FF2B5EF4-FFF2-40B4-BE49-F238E27FC236}">
                <a16:creationId xmlns:a16="http://schemas.microsoft.com/office/drawing/2014/main" id="{2D5C5B26-00B2-18E6-137C-C4855B60895F}"/>
              </a:ext>
            </a:extLst>
          </p:cNvPr>
          <p:cNvSpPr/>
          <p:nvPr/>
        </p:nvSpPr>
        <p:spPr>
          <a:xfrm>
            <a:off x="212652" y="1186365"/>
            <a:ext cx="3593804" cy="2077831"/>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to all the children and their families for their kind donations to Fare Share!  It really makes a difference to so many people’s lives who live close by!”  Evie -  Fare Share Employee.</a:t>
            </a:r>
          </a:p>
        </p:txBody>
      </p:sp>
      <p:sp>
        <p:nvSpPr>
          <p:cNvPr id="6" name="Speech Bubble: Rectangle with Corners Rounded 5">
            <a:extLst>
              <a:ext uri="{FF2B5EF4-FFF2-40B4-BE49-F238E27FC236}">
                <a16:creationId xmlns:a16="http://schemas.microsoft.com/office/drawing/2014/main" id="{08780A7B-C1BF-664E-C520-53F4B6789136}"/>
              </a:ext>
            </a:extLst>
          </p:cNvPr>
          <p:cNvSpPr/>
          <p:nvPr/>
        </p:nvSpPr>
        <p:spPr>
          <a:xfrm rot="20067590">
            <a:off x="411931" y="4081752"/>
            <a:ext cx="3710763" cy="207783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“Thanks to the wonderful staff at Our Lady’s – I loved the CAFOD coffee morning.  It was great to see so many together chatting and supporting such a great charity!”  Grandparents of a Year 4 child.</a:t>
            </a:r>
          </a:p>
        </p:txBody>
      </p:sp>
      <p:sp>
        <p:nvSpPr>
          <p:cNvPr id="7" name="Speech Bubble: Oval 6">
            <a:extLst>
              <a:ext uri="{FF2B5EF4-FFF2-40B4-BE49-F238E27FC236}">
                <a16:creationId xmlns:a16="http://schemas.microsoft.com/office/drawing/2014/main" id="{01244206-4767-0D69-0834-C9CACB43A138}"/>
              </a:ext>
            </a:extLst>
          </p:cNvPr>
          <p:cNvSpPr/>
          <p:nvPr/>
        </p:nvSpPr>
        <p:spPr>
          <a:xfrm rot="1224224">
            <a:off x="7348215" y="3125972"/>
            <a:ext cx="4890977" cy="357254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 loved presenting to other schools, the Mayor and the Health Improvement Team.  It was great to tell them all about our Prayer and Wellbeing </a:t>
            </a:r>
            <a:r>
              <a:rPr lang="en-GB" kern="100" dirty="0">
                <a:latin typeface="Aptos" panose="020B0004020202020204" pitchFamily="34" charset="0"/>
                <a:ea typeface="Aptos" panose="020B0004020202020204" pitchFamily="34" charset="0"/>
                <a:cs typeface="Times New Roman" panose="02020603050405020304" pitchFamily="18" charset="0"/>
              </a:rPr>
              <a:t>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arden here at school.  I felt very proud!”</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Luna Year 6</a:t>
            </a:r>
          </a:p>
        </p:txBody>
      </p:sp>
      <p:sp>
        <p:nvSpPr>
          <p:cNvPr id="10" name="Speech Bubble: Rectangle with Corners Rounded 9">
            <a:extLst>
              <a:ext uri="{FF2B5EF4-FFF2-40B4-BE49-F238E27FC236}">
                <a16:creationId xmlns:a16="http://schemas.microsoft.com/office/drawing/2014/main" id="{C8280019-6E32-64A7-ED48-8ABBBE376177}"/>
              </a:ext>
            </a:extLst>
          </p:cNvPr>
          <p:cNvSpPr/>
          <p:nvPr/>
        </p:nvSpPr>
        <p:spPr>
          <a:xfrm>
            <a:off x="4389315" y="4053325"/>
            <a:ext cx="2923209" cy="2258584"/>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was good helping to plan the prayer/wellbeing garden. It was fun working with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Naveah</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painting the reels that became seats for us all to use.”  Deacon Year 4.</a:t>
            </a:r>
          </a:p>
        </p:txBody>
      </p:sp>
      <p:sp>
        <p:nvSpPr>
          <p:cNvPr id="11" name="Speech Bubble: Rectangle 10">
            <a:extLst>
              <a:ext uri="{FF2B5EF4-FFF2-40B4-BE49-F238E27FC236}">
                <a16:creationId xmlns:a16="http://schemas.microsoft.com/office/drawing/2014/main" id="{7C5DD728-0F65-701E-0A50-B150E7CFB0CE}"/>
              </a:ext>
            </a:extLst>
          </p:cNvPr>
          <p:cNvSpPr/>
          <p:nvPr/>
        </p:nvSpPr>
        <p:spPr>
          <a:xfrm>
            <a:off x="4187296" y="1009582"/>
            <a:ext cx="5829621" cy="1856926"/>
          </a:xfrm>
          <a:prstGeom prst="wedgeRectCallout">
            <a:avLst>
              <a:gd name="adj1" fmla="val -29770"/>
              <a:gd name="adj2" fmla="val 825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“How great that the children got to take part in a photography competition!  We all have phones so it was something that we could do with ease!  My child loved looking for potential photo opportunities and took so many before deciding on his entry!  It made us all look at the beauty all around us!”  Year 6 parent.</a:t>
            </a:r>
          </a:p>
        </p:txBody>
      </p:sp>
    </p:spTree>
    <p:extLst>
      <p:ext uri="{BB962C8B-B14F-4D97-AF65-F5344CB8AC3E}">
        <p14:creationId xmlns:p14="http://schemas.microsoft.com/office/powerpoint/2010/main" val="839704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43404FA-4356-05BE-85E0-EFD6BB0F4217}"/>
              </a:ext>
            </a:extLst>
          </p:cNvPr>
          <p:cNvPicPr>
            <a:picLocks noGrp="1" noChangeAspect="1"/>
          </p:cNvPicPr>
          <p:nvPr>
            <p:ph idx="1"/>
          </p:nvPr>
        </p:nvPicPr>
        <p:blipFill>
          <a:blip r:embed="rId2"/>
          <a:stretch>
            <a:fillRect/>
          </a:stretch>
        </p:blipFill>
        <p:spPr>
          <a:xfrm>
            <a:off x="381001" y="544540"/>
            <a:ext cx="8968810" cy="5768919"/>
          </a:xfrm>
          <a:prstGeom prst="rect">
            <a:avLst/>
          </a:prstGeom>
        </p:spPr>
      </p:pic>
      <p:pic>
        <p:nvPicPr>
          <p:cNvPr id="10" name="Picture 9">
            <a:extLst>
              <a:ext uri="{FF2B5EF4-FFF2-40B4-BE49-F238E27FC236}">
                <a16:creationId xmlns:a16="http://schemas.microsoft.com/office/drawing/2014/main" id="{7770E1DC-AA22-C253-6331-F3C168CAA2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0493" y="4232247"/>
            <a:ext cx="1778814" cy="2081212"/>
          </a:xfrm>
          <a:prstGeom prst="rect">
            <a:avLst/>
          </a:prstGeom>
          <a:noFill/>
          <a:ln>
            <a:noFill/>
          </a:ln>
        </p:spPr>
      </p:pic>
    </p:spTree>
    <p:extLst>
      <p:ext uri="{BB962C8B-B14F-4D97-AF65-F5344CB8AC3E}">
        <p14:creationId xmlns:p14="http://schemas.microsoft.com/office/powerpoint/2010/main" val="1213735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5" descr="A group of children walking on a road&#10;&#10;Description automatically generated">
            <a:extLst>
              <a:ext uri="{FF2B5EF4-FFF2-40B4-BE49-F238E27FC236}">
                <a16:creationId xmlns:a16="http://schemas.microsoft.com/office/drawing/2014/main" id="{6B677878-7E67-BB69-9B6E-085F2213DFA7}"/>
              </a:ext>
            </a:extLst>
          </p:cNvPr>
          <p:cNvPicPr>
            <a:picLocks noChangeAspect="1"/>
          </p:cNvPicPr>
          <p:nvPr/>
        </p:nvPicPr>
        <p:blipFill>
          <a:blip r:embed="rId3"/>
          <a:srcRect t="19535" b="18700"/>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itle 1">
            <a:extLst>
              <a:ext uri="{FF2B5EF4-FFF2-40B4-BE49-F238E27FC236}">
                <a16:creationId xmlns:a16="http://schemas.microsoft.com/office/drawing/2014/main" id="{C3BC8360-E817-5332-5438-551C06AFA103}"/>
              </a:ext>
            </a:extLst>
          </p:cNvPr>
          <p:cNvSpPr>
            <a:spLocks noGrp="1"/>
          </p:cNvSpPr>
          <p:nvPr>
            <p:ph type="title"/>
          </p:nvPr>
        </p:nvSpPr>
        <p:spPr>
          <a:xfrm>
            <a:off x="180914" y="4992992"/>
            <a:ext cx="6460570" cy="868026"/>
          </a:xfrm>
        </p:spPr>
        <p:txBody>
          <a:bodyPr vert="horz" lIns="91440" tIns="45720" rIns="91440" bIns="45720" rtlCol="0" anchor="b">
            <a:noAutofit/>
          </a:bodyPr>
          <a:lstStyle/>
          <a:p>
            <a:r>
              <a:rPr lang="en-US" sz="2200" b="1" dirty="0">
                <a:solidFill>
                  <a:srgbClr val="EBEBEB"/>
                </a:solidFill>
                <a:latin typeface="Papyrus" panose="03070502060502030205" pitchFamily="66" charset="0"/>
              </a:rPr>
              <a:t>Evidence for Global action 1 – taking part in the Lent Walk fundraising and raising awareness of CAFOD.</a:t>
            </a:r>
          </a:p>
        </p:txBody>
      </p:sp>
      <p:pic>
        <p:nvPicPr>
          <p:cNvPr id="8" name="Content Placeholder 7" descr="A paper with text on it&#10;&#10;AI-generated content may be incorrect.">
            <a:extLst>
              <a:ext uri="{FF2B5EF4-FFF2-40B4-BE49-F238E27FC236}">
                <a16:creationId xmlns:a16="http://schemas.microsoft.com/office/drawing/2014/main" id="{DF25DDD9-13DE-5EE3-C746-AB903AD6AFE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6910810" y="330498"/>
            <a:ext cx="5127261" cy="4574947"/>
          </a:xfrm>
        </p:spPr>
      </p:pic>
      <p:sp>
        <p:nvSpPr>
          <p:cNvPr id="3" name="TextBox 2">
            <a:extLst>
              <a:ext uri="{FF2B5EF4-FFF2-40B4-BE49-F238E27FC236}">
                <a16:creationId xmlns:a16="http://schemas.microsoft.com/office/drawing/2014/main" id="{D4D5ACE5-13DF-C5E0-F1F1-6D438D9CF9FE}"/>
              </a:ext>
            </a:extLst>
          </p:cNvPr>
          <p:cNvSpPr txBox="1"/>
          <p:nvPr/>
        </p:nvSpPr>
        <p:spPr>
          <a:xfrm>
            <a:off x="6344093" y="5419636"/>
            <a:ext cx="5847907" cy="1200329"/>
          </a:xfrm>
          <a:prstGeom prst="rect">
            <a:avLst/>
          </a:prstGeom>
          <a:noFill/>
        </p:spPr>
        <p:txBody>
          <a:bodyPr wrap="square" rtlCol="0">
            <a:spAutoFit/>
          </a:bodyPr>
          <a:lstStyle/>
          <a:p>
            <a:r>
              <a:rPr lang="en-GB" sz="2400" i="1" dirty="0">
                <a:latin typeface="Papyrus" panose="03070502060502030205" pitchFamily="66" charset="0"/>
              </a:rPr>
              <a:t>It is so important to help our Global neighbours.  The children were inspired when we announced The Big Lent Walk.</a:t>
            </a:r>
          </a:p>
        </p:txBody>
      </p:sp>
    </p:spTree>
    <p:extLst>
      <p:ext uri="{BB962C8B-B14F-4D97-AF65-F5344CB8AC3E}">
        <p14:creationId xmlns:p14="http://schemas.microsoft.com/office/powerpoint/2010/main" val="365567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91DAD3-C0C1-E7BA-A660-92EEA5F727A9}"/>
              </a:ext>
            </a:extLst>
          </p:cNvPr>
          <p:cNvSpPr txBox="1"/>
          <p:nvPr/>
        </p:nvSpPr>
        <p:spPr>
          <a:xfrm>
            <a:off x="2944535" y="109057"/>
            <a:ext cx="6123963" cy="1323439"/>
          </a:xfrm>
          <a:prstGeom prst="rect">
            <a:avLst/>
          </a:prstGeom>
          <a:solidFill>
            <a:srgbClr val="0E2641"/>
          </a:solidFill>
        </p:spPr>
        <p:txBody>
          <a:bodyPr wrap="square" rtlCol="0">
            <a:spAutoFit/>
          </a:bodyPr>
          <a:lstStyle/>
          <a:p>
            <a:r>
              <a:rPr lang="en-GB" sz="8000" b="1" dirty="0">
                <a:latin typeface="Montserrat" panose="00000500000000000000" pitchFamily="2" charset="0"/>
              </a:rPr>
              <a:t>Thank you!</a:t>
            </a:r>
          </a:p>
        </p:txBody>
      </p:sp>
      <p:sp>
        <p:nvSpPr>
          <p:cNvPr id="6" name="TextBox 5">
            <a:extLst>
              <a:ext uri="{FF2B5EF4-FFF2-40B4-BE49-F238E27FC236}">
                <a16:creationId xmlns:a16="http://schemas.microsoft.com/office/drawing/2014/main" id="{0A35E550-0627-B86E-0286-1A758372FBAF}"/>
              </a:ext>
            </a:extLst>
          </p:cNvPr>
          <p:cNvSpPr txBox="1"/>
          <p:nvPr/>
        </p:nvSpPr>
        <p:spPr>
          <a:xfrm>
            <a:off x="151555" y="1886436"/>
            <a:ext cx="4936703" cy="707886"/>
          </a:xfrm>
          <a:prstGeom prst="rect">
            <a:avLst/>
          </a:prstGeom>
          <a:solidFill>
            <a:srgbClr val="0E2641"/>
          </a:solidFill>
        </p:spPr>
        <p:txBody>
          <a:bodyPr wrap="square" rtlCol="0">
            <a:spAutoFit/>
          </a:bodyPr>
          <a:lstStyle/>
          <a:p>
            <a:r>
              <a:rPr lang="en-GB" sz="2000" b="1" dirty="0">
                <a:latin typeface="Montserrat" panose="00000500000000000000" pitchFamily="2" charset="0"/>
              </a:rPr>
              <a:t>Together we raised £</a:t>
            </a:r>
            <a:r>
              <a:rPr lang="en-GB" sz="2000" b="1" i="1" dirty="0">
                <a:latin typeface="Montserrat" panose="00000500000000000000" pitchFamily="2" charset="0"/>
              </a:rPr>
              <a:t>240.00 </a:t>
            </a:r>
            <a:r>
              <a:rPr lang="en-GB" sz="2000" b="1" dirty="0">
                <a:latin typeface="Montserrat" panose="00000500000000000000" pitchFamily="2" charset="0"/>
              </a:rPr>
              <a:t>for CAFOD’s Big Lent Walk.</a:t>
            </a:r>
            <a:endParaRPr lang="en-GB" sz="2000" b="1" i="1" dirty="0">
              <a:latin typeface="Montserrat" panose="00000500000000000000" pitchFamily="2" charset="0"/>
            </a:endParaRPr>
          </a:p>
        </p:txBody>
      </p:sp>
      <p:sp>
        <p:nvSpPr>
          <p:cNvPr id="8" name="TextBox 7">
            <a:extLst>
              <a:ext uri="{FF2B5EF4-FFF2-40B4-BE49-F238E27FC236}">
                <a16:creationId xmlns:a16="http://schemas.microsoft.com/office/drawing/2014/main" id="{AB9F0EB5-27B2-5A63-7C5F-A4BEF5A2EBA6}"/>
              </a:ext>
            </a:extLst>
          </p:cNvPr>
          <p:cNvSpPr txBox="1"/>
          <p:nvPr/>
        </p:nvSpPr>
        <p:spPr>
          <a:xfrm>
            <a:off x="0" y="6136799"/>
            <a:ext cx="2446371" cy="461665"/>
          </a:xfrm>
          <a:prstGeom prst="rect">
            <a:avLst/>
          </a:prstGeom>
          <a:solidFill>
            <a:srgbClr val="0E2641"/>
          </a:solidFill>
        </p:spPr>
        <p:txBody>
          <a:bodyPr wrap="square" rtlCol="0">
            <a:spAutoFit/>
          </a:bodyPr>
          <a:lstStyle/>
          <a:p>
            <a:r>
              <a:rPr lang="en-GB" sz="1200" dirty="0">
                <a:latin typeface="Century Gothic" panose="020B0502020202020204" pitchFamily="34" charset="0"/>
              </a:rPr>
              <a:t>£16 could buy a life jacket to keep a fisherman safe at sea </a:t>
            </a:r>
            <a:endParaRPr lang="en-GB" sz="1200" dirty="0">
              <a:latin typeface="Montserrat" panose="00000500000000000000" pitchFamily="2" charset="0"/>
            </a:endParaRPr>
          </a:p>
        </p:txBody>
      </p:sp>
      <p:sp>
        <p:nvSpPr>
          <p:cNvPr id="10" name="TextBox 9">
            <a:extLst>
              <a:ext uri="{FF2B5EF4-FFF2-40B4-BE49-F238E27FC236}">
                <a16:creationId xmlns:a16="http://schemas.microsoft.com/office/drawing/2014/main" id="{8F915730-D362-CED5-B538-407199231814}"/>
              </a:ext>
            </a:extLst>
          </p:cNvPr>
          <p:cNvSpPr txBox="1"/>
          <p:nvPr/>
        </p:nvSpPr>
        <p:spPr>
          <a:xfrm>
            <a:off x="2516591" y="6092473"/>
            <a:ext cx="2228701" cy="646331"/>
          </a:xfrm>
          <a:prstGeom prst="rect">
            <a:avLst/>
          </a:prstGeom>
          <a:solidFill>
            <a:srgbClr val="0E2641"/>
          </a:solidFill>
        </p:spPr>
        <p:txBody>
          <a:bodyPr wrap="square" rtlCol="0">
            <a:spAutoFit/>
          </a:bodyPr>
          <a:lstStyle/>
          <a:p>
            <a:r>
              <a:rPr lang="en-GB" sz="1200" dirty="0">
                <a:latin typeface="Century Gothic" panose="020B0502020202020204" pitchFamily="34" charset="0"/>
              </a:rPr>
              <a:t>£47 could buy a cooler for a fisherman to keep his catch fresh at sea </a:t>
            </a:r>
          </a:p>
        </p:txBody>
      </p:sp>
      <p:sp>
        <p:nvSpPr>
          <p:cNvPr id="11" name="TextBox 10">
            <a:extLst>
              <a:ext uri="{FF2B5EF4-FFF2-40B4-BE49-F238E27FC236}">
                <a16:creationId xmlns:a16="http://schemas.microsoft.com/office/drawing/2014/main" id="{C430A6E7-305C-10A4-364D-159BBCB37729}"/>
              </a:ext>
            </a:extLst>
          </p:cNvPr>
          <p:cNvSpPr txBox="1"/>
          <p:nvPr/>
        </p:nvSpPr>
        <p:spPr>
          <a:xfrm>
            <a:off x="5086915" y="6044465"/>
            <a:ext cx="2446370" cy="646331"/>
          </a:xfrm>
          <a:prstGeom prst="rect">
            <a:avLst/>
          </a:prstGeom>
          <a:solidFill>
            <a:srgbClr val="0E2641"/>
          </a:solidFill>
        </p:spPr>
        <p:txBody>
          <a:bodyPr wrap="square">
            <a:spAutoFit/>
          </a:bodyPr>
          <a:lstStyle/>
          <a:p>
            <a:r>
              <a:rPr lang="en-GB" sz="1200" dirty="0">
                <a:latin typeface="Century Gothic" panose="020B0502020202020204" pitchFamily="34" charset="0"/>
              </a:rPr>
              <a:t>£120 could buy a GPS fish finder to track fish and find shore in a storm</a:t>
            </a:r>
          </a:p>
        </p:txBody>
      </p:sp>
      <p:sp>
        <p:nvSpPr>
          <p:cNvPr id="15" name="TextBox 14">
            <a:extLst>
              <a:ext uri="{FF2B5EF4-FFF2-40B4-BE49-F238E27FC236}">
                <a16:creationId xmlns:a16="http://schemas.microsoft.com/office/drawing/2014/main" id="{8A2FA48C-1A14-2101-C85D-0327312D75B5}"/>
              </a:ext>
            </a:extLst>
          </p:cNvPr>
          <p:cNvSpPr txBox="1"/>
          <p:nvPr/>
        </p:nvSpPr>
        <p:spPr>
          <a:xfrm>
            <a:off x="151555" y="3119065"/>
            <a:ext cx="5416366" cy="1200329"/>
          </a:xfrm>
          <a:prstGeom prst="rect">
            <a:avLst/>
          </a:prstGeom>
          <a:solidFill>
            <a:srgbClr val="0E2641"/>
          </a:solidFill>
        </p:spPr>
        <p:txBody>
          <a:bodyPr wrap="square">
            <a:spAutoFit/>
          </a:bodyPr>
          <a:lstStyle/>
          <a:p>
            <a:r>
              <a:rPr lang="en-GB" sz="1800" b="1" dirty="0">
                <a:latin typeface="Montserrat" panose="00000500000000000000" pitchFamily="2" charset="0"/>
              </a:rPr>
              <a:t>We joined hundreds of schools across England and Wales to help CAFOD support families in extreme poverty around the world.</a:t>
            </a:r>
            <a:endParaRPr lang="en-GB" dirty="0">
              <a:latin typeface="Montserrat" panose="00000500000000000000" pitchFamily="2" charset="0"/>
            </a:endParaRPr>
          </a:p>
        </p:txBody>
      </p:sp>
      <p:sp>
        <p:nvSpPr>
          <p:cNvPr id="16" name="TextBox 15">
            <a:extLst>
              <a:ext uri="{FF2B5EF4-FFF2-40B4-BE49-F238E27FC236}">
                <a16:creationId xmlns:a16="http://schemas.microsoft.com/office/drawing/2014/main" id="{4ADA541C-1951-50E9-60AA-1BED77E45C1C}"/>
              </a:ext>
            </a:extLst>
          </p:cNvPr>
          <p:cNvSpPr txBox="1"/>
          <p:nvPr/>
        </p:nvSpPr>
        <p:spPr>
          <a:xfrm>
            <a:off x="151555" y="4895504"/>
            <a:ext cx="5416366" cy="369332"/>
          </a:xfrm>
          <a:prstGeom prst="rect">
            <a:avLst/>
          </a:prstGeom>
          <a:solidFill>
            <a:srgbClr val="0E2641"/>
          </a:solidFill>
        </p:spPr>
        <p:txBody>
          <a:bodyPr wrap="square">
            <a:spAutoFit/>
          </a:bodyPr>
          <a:lstStyle/>
          <a:p>
            <a:r>
              <a:rPr lang="en-GB" sz="1800" b="1" dirty="0">
                <a:latin typeface="Montserrat" panose="00000500000000000000" pitchFamily="2" charset="0"/>
              </a:rPr>
              <a:t>Here’s what our money could buy:</a:t>
            </a:r>
            <a:endParaRPr lang="en-GB" dirty="0">
              <a:latin typeface="Montserrat" panose="00000500000000000000" pitchFamily="2" charset="0"/>
            </a:endParaRPr>
          </a:p>
        </p:txBody>
      </p:sp>
      <p:pic>
        <p:nvPicPr>
          <p:cNvPr id="3" name="Picture 2" descr="A picture containing text, sign&#10;&#10;Description automatically generated">
            <a:extLst>
              <a:ext uri="{FF2B5EF4-FFF2-40B4-BE49-F238E27FC236}">
                <a16:creationId xmlns:a16="http://schemas.microsoft.com/office/drawing/2014/main" id="{1E2B6253-BB03-675E-D754-172E138E7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760" y="770776"/>
            <a:ext cx="5053090" cy="505309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8F80F939-C488-5F2C-312C-0F542A6D7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563" y="5823257"/>
            <a:ext cx="2514196" cy="1034743"/>
          </a:xfrm>
          <a:prstGeom prst="rect">
            <a:avLst/>
          </a:prstGeom>
        </p:spPr>
      </p:pic>
      <p:pic>
        <p:nvPicPr>
          <p:cNvPr id="2" name="Graphic 1" descr="Life jacket outline">
            <a:extLst>
              <a:ext uri="{FF2B5EF4-FFF2-40B4-BE49-F238E27FC236}">
                <a16:creationId xmlns:a16="http://schemas.microsoft.com/office/drawing/2014/main" id="{A77E1CD7-D23E-19CF-1FE4-23CAC18D40A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867" y="5224531"/>
            <a:ext cx="948984" cy="948984"/>
          </a:xfrm>
          <a:prstGeom prst="rect">
            <a:avLst/>
          </a:prstGeom>
        </p:spPr>
      </p:pic>
      <p:pic>
        <p:nvPicPr>
          <p:cNvPr id="4" name="Graphic 3" descr="Snowflake outline">
            <a:extLst>
              <a:ext uri="{FF2B5EF4-FFF2-40B4-BE49-F238E27FC236}">
                <a16:creationId xmlns:a16="http://schemas.microsoft.com/office/drawing/2014/main" id="{C3CE0705-C93A-8DE3-D707-23D5ECA0311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4535" y="5147031"/>
            <a:ext cx="1063248" cy="1063248"/>
          </a:xfrm>
          <a:prstGeom prst="rect">
            <a:avLst/>
          </a:prstGeom>
        </p:spPr>
      </p:pic>
      <p:pic>
        <p:nvPicPr>
          <p:cNvPr id="13" name="Graphic 12" descr="Smart Phone outline">
            <a:extLst>
              <a:ext uri="{FF2B5EF4-FFF2-40B4-BE49-F238E27FC236}">
                <a16:creationId xmlns:a16="http://schemas.microsoft.com/office/drawing/2014/main" id="{757A4871-D20B-EE83-A5AF-673C7C695AB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75828" y="5224531"/>
            <a:ext cx="793362" cy="793362"/>
          </a:xfrm>
          <a:prstGeom prst="rect">
            <a:avLst/>
          </a:prstGeom>
        </p:spPr>
      </p:pic>
    </p:spTree>
    <p:extLst>
      <p:ext uri="{BB962C8B-B14F-4D97-AF65-F5344CB8AC3E}">
        <p14:creationId xmlns:p14="http://schemas.microsoft.com/office/powerpoint/2010/main" val="4212377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8249-055B-00F1-1D05-5A1EEDBD6541}"/>
              </a:ext>
            </a:extLst>
          </p:cNvPr>
          <p:cNvSpPr>
            <a:spLocks noGrp="1"/>
          </p:cNvSpPr>
          <p:nvPr>
            <p:ph type="title"/>
          </p:nvPr>
        </p:nvSpPr>
        <p:spPr>
          <a:xfrm>
            <a:off x="5297476" y="550018"/>
            <a:ext cx="5403871" cy="2045790"/>
          </a:xfrm>
        </p:spPr>
        <p:txBody>
          <a:bodyPr vert="horz" lIns="91440" tIns="45720" rIns="91440" bIns="45720" rtlCol="0" anchor="b">
            <a:normAutofit fontScale="90000"/>
          </a:bodyPr>
          <a:lstStyle/>
          <a:p>
            <a:pPr>
              <a:lnSpc>
                <a:spcPct val="90000"/>
              </a:lnSpc>
            </a:pPr>
            <a:r>
              <a:rPr lang="en-US" sz="3600" b="0" i="0" kern="1200" dirty="0">
                <a:solidFill>
                  <a:schemeClr val="tx2"/>
                </a:solidFill>
                <a:latin typeface="Papyrus" panose="03070502060502030205" pitchFamily="66" charset="0"/>
              </a:rPr>
              <a:t>Evidence for action 2 –</a:t>
            </a:r>
            <a:br>
              <a:rPr lang="en-US" sz="3600" b="0" i="0" kern="1200" dirty="0">
                <a:solidFill>
                  <a:schemeClr val="tx2"/>
                </a:solidFill>
                <a:latin typeface="Papyrus" panose="03070502060502030205" pitchFamily="66" charset="0"/>
              </a:rPr>
            </a:br>
            <a:br>
              <a:rPr lang="en-US" sz="3600" b="0" i="0" kern="1200" dirty="0">
                <a:solidFill>
                  <a:schemeClr val="tx2"/>
                </a:solidFill>
                <a:latin typeface="Papyrus" panose="03070502060502030205" pitchFamily="66" charset="0"/>
              </a:rPr>
            </a:br>
            <a:r>
              <a:rPr lang="en-US" sz="3600" b="0" i="0" kern="1200" dirty="0">
                <a:solidFill>
                  <a:schemeClr val="tx2"/>
                </a:solidFill>
                <a:latin typeface="Papyrus" panose="03070502060502030205" pitchFamily="66" charset="0"/>
              </a:rPr>
              <a:t>Holding a  CAFOD Tea party</a:t>
            </a:r>
            <a:r>
              <a:rPr lang="en-US" sz="3600" dirty="0">
                <a:latin typeface="Papyrus" panose="03070502060502030205" pitchFamily="66" charset="0"/>
              </a:rPr>
              <a:t> for parents and our local community.</a:t>
            </a:r>
            <a:endParaRPr lang="en-US" sz="3600" b="0" i="0" kern="1200" dirty="0">
              <a:solidFill>
                <a:schemeClr val="tx2"/>
              </a:solidFill>
              <a:latin typeface="Papyrus" panose="03070502060502030205" pitchFamily="66" charset="0"/>
            </a:endParaRPr>
          </a:p>
        </p:txBody>
      </p:sp>
      <p:pic>
        <p:nvPicPr>
          <p:cNvPr id="6" name="Content Placeholder 5" descr="A paper with text on it&#10;&#10;AI-generated content may be incorrect.">
            <a:extLst>
              <a:ext uri="{FF2B5EF4-FFF2-40B4-BE49-F238E27FC236}">
                <a16:creationId xmlns:a16="http://schemas.microsoft.com/office/drawing/2014/main" id="{1437835B-0602-34D1-AD0D-285586C025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30042" y="1181694"/>
            <a:ext cx="6238486" cy="4678864"/>
          </a:xfrm>
          <a:prstGeom prst="rect">
            <a:avLst/>
          </a:prstGeom>
          <a:effectLst/>
        </p:spPr>
      </p:pic>
      <p:sp>
        <p:nvSpPr>
          <p:cNvPr id="3" name="TextBox 2">
            <a:extLst>
              <a:ext uri="{FF2B5EF4-FFF2-40B4-BE49-F238E27FC236}">
                <a16:creationId xmlns:a16="http://schemas.microsoft.com/office/drawing/2014/main" id="{E9729233-5900-1EA8-7138-1500907408B7}"/>
              </a:ext>
            </a:extLst>
          </p:cNvPr>
          <p:cNvSpPr txBox="1"/>
          <p:nvPr/>
        </p:nvSpPr>
        <p:spPr>
          <a:xfrm>
            <a:off x="5681079" y="2993789"/>
            <a:ext cx="5403870" cy="3539430"/>
          </a:xfrm>
          <a:prstGeom prst="rect">
            <a:avLst/>
          </a:prstGeom>
          <a:noFill/>
        </p:spPr>
        <p:txBody>
          <a:bodyPr wrap="square" rtlCol="0">
            <a:spAutoFit/>
          </a:bodyPr>
          <a:lstStyle/>
          <a:p>
            <a:r>
              <a:rPr lang="en-GB" sz="2800" i="1" dirty="0">
                <a:latin typeface="Papyrus" panose="03070502060502030205" pitchFamily="66" charset="0"/>
              </a:rPr>
              <a:t>Children were able to reflect on the importance of being kind, sharing with others and  fundraising to help those in need.  They could think about the importance of living in peace and their contribution to this in the world today.</a:t>
            </a:r>
          </a:p>
        </p:txBody>
      </p:sp>
    </p:spTree>
    <p:extLst>
      <p:ext uri="{BB962C8B-B14F-4D97-AF65-F5344CB8AC3E}">
        <p14:creationId xmlns:p14="http://schemas.microsoft.com/office/powerpoint/2010/main" val="84143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mage">
            <a:extLst>
              <a:ext uri="{FF2B5EF4-FFF2-40B4-BE49-F238E27FC236}">
                <a16:creationId xmlns:a16="http://schemas.microsoft.com/office/drawing/2014/main" id="{60D64201-BDD4-6542-992B-C4710FB4C923}"/>
              </a:ext>
            </a:extLst>
          </p:cNvPr>
          <p:cNvPicPr>
            <a:picLocks noChangeAspect="1"/>
          </p:cNvPicPr>
          <p:nvPr/>
        </p:nvPicPr>
        <p:blipFill>
          <a:blip r:embed="rId2" cstate="print">
            <a:extLst>
              <a:ext uri="{28A0092B-C50C-407E-A947-70E740481C1C}">
                <a14:useLocalDpi xmlns:a14="http://schemas.microsoft.com/office/drawing/2010/main" val="0"/>
              </a:ext>
            </a:extLst>
          </a:blip>
          <a:srcRect t="13619" r="-2" b="13617"/>
          <a:stretch/>
        </p:blipFill>
        <p:spPr bwMode="auto">
          <a:xfrm>
            <a:off x="198739" y="171717"/>
            <a:ext cx="5804105" cy="3167426"/>
          </a:xfrm>
          <a:prstGeom prst="rect">
            <a:avLst/>
          </a:prstGeom>
          <a:noFill/>
        </p:spPr>
      </p:pic>
      <p:pic>
        <p:nvPicPr>
          <p:cNvPr id="9" name="Picture 8" descr="A group of people sitting at a table&#10;&#10;AI-generated content may be incorrect.">
            <a:extLst>
              <a:ext uri="{FF2B5EF4-FFF2-40B4-BE49-F238E27FC236}">
                <a16:creationId xmlns:a16="http://schemas.microsoft.com/office/drawing/2014/main" id="{8CD2AC44-C9A7-2B48-8DFA-0CAED0C44FF2}"/>
              </a:ext>
            </a:extLst>
          </p:cNvPr>
          <p:cNvPicPr>
            <a:picLocks noChangeAspect="1"/>
          </p:cNvPicPr>
          <p:nvPr/>
        </p:nvPicPr>
        <p:blipFill>
          <a:blip r:embed="rId3">
            <a:extLst>
              <a:ext uri="{28A0092B-C50C-407E-A947-70E740481C1C}">
                <a14:useLocalDpi xmlns:a14="http://schemas.microsoft.com/office/drawing/2010/main" val="0"/>
              </a:ext>
            </a:extLst>
          </a:blip>
          <a:srcRect t="11346" r="2" b="15814"/>
          <a:stretch/>
        </p:blipFill>
        <p:spPr>
          <a:xfrm>
            <a:off x="6195373" y="171717"/>
            <a:ext cx="5797883" cy="3167426"/>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B633C062-EA78-3C29-A0CB-5F4CC7E6F2D1}"/>
              </a:ext>
            </a:extLst>
          </p:cNvPr>
          <p:cNvPicPr>
            <a:picLocks noChangeAspect="1"/>
          </p:cNvPicPr>
          <p:nvPr/>
        </p:nvPicPr>
        <p:blipFill>
          <a:blip r:embed="rId4"/>
          <a:srcRect t="35909" r="-2" b="-2"/>
          <a:stretch/>
        </p:blipFill>
        <p:spPr>
          <a:xfrm>
            <a:off x="198739" y="3510858"/>
            <a:ext cx="5804105" cy="2789948"/>
          </a:xfrm>
          <a:prstGeom prst="rect">
            <a:avLst/>
          </a:prstGeom>
        </p:spPr>
      </p:pic>
      <p:pic>
        <p:nvPicPr>
          <p:cNvPr id="7" name="Picture 6" descr="A group of people sitting on a bench&#10;&#10;AI-generated content may be incorrect.">
            <a:extLst>
              <a:ext uri="{FF2B5EF4-FFF2-40B4-BE49-F238E27FC236}">
                <a16:creationId xmlns:a16="http://schemas.microsoft.com/office/drawing/2014/main" id="{76BE138B-CBBE-44AD-4381-B8CC894A7F82}"/>
              </a:ext>
            </a:extLst>
          </p:cNvPr>
          <p:cNvPicPr>
            <a:picLocks noChangeAspect="1"/>
          </p:cNvPicPr>
          <p:nvPr/>
        </p:nvPicPr>
        <p:blipFill>
          <a:blip r:embed="rId5">
            <a:extLst>
              <a:ext uri="{28A0092B-C50C-407E-A947-70E740481C1C}">
                <a14:useLocalDpi xmlns:a14="http://schemas.microsoft.com/office/drawing/2010/main" val="0"/>
              </a:ext>
            </a:extLst>
          </a:blip>
          <a:srcRect t="10568" r="2" b="25274"/>
          <a:stretch/>
        </p:blipFill>
        <p:spPr>
          <a:xfrm>
            <a:off x="6195372" y="3510858"/>
            <a:ext cx="5797883" cy="2789948"/>
          </a:xfrm>
          <a:prstGeom prst="rect">
            <a:avLst/>
          </a:prstGeom>
        </p:spPr>
      </p:pic>
    </p:spTree>
    <p:extLst>
      <p:ext uri="{BB962C8B-B14F-4D97-AF65-F5344CB8AC3E}">
        <p14:creationId xmlns:p14="http://schemas.microsoft.com/office/powerpoint/2010/main" val="14267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F10F-0CC9-4F83-714F-181D07E9E778}"/>
              </a:ext>
            </a:extLst>
          </p:cNvPr>
          <p:cNvSpPr>
            <a:spLocks noGrp="1"/>
          </p:cNvSpPr>
          <p:nvPr>
            <p:ph type="title"/>
          </p:nvPr>
        </p:nvSpPr>
        <p:spPr>
          <a:xfrm>
            <a:off x="733197" y="214922"/>
            <a:ext cx="7855632" cy="1639498"/>
          </a:xfrm>
        </p:spPr>
        <p:txBody>
          <a:bodyPr/>
          <a:lstStyle/>
          <a:p>
            <a:r>
              <a:rPr lang="en-GB" sz="5500" dirty="0">
                <a:latin typeface="Papyrus" panose="03070502060502030205" pitchFamily="66" charset="0"/>
              </a:rPr>
              <a:t>Evidence for action 3 – Harvest Festival</a:t>
            </a:r>
          </a:p>
        </p:txBody>
      </p:sp>
      <p:pic>
        <p:nvPicPr>
          <p:cNvPr id="1030" name="Picture 6" descr="Harvest Background Images, HD Pictures and Wallpaper For Free Download |  Pngtree">
            <a:extLst>
              <a:ext uri="{FF2B5EF4-FFF2-40B4-BE49-F238E27FC236}">
                <a16:creationId xmlns:a16="http://schemas.microsoft.com/office/drawing/2014/main" id="{7B55FB38-C230-2876-7B73-14DAEF614B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2190749"/>
            <a:ext cx="5357571" cy="3008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32240D-FCF9-8BC1-EE6C-5A57F8D3B648}"/>
              </a:ext>
            </a:extLst>
          </p:cNvPr>
          <p:cNvSpPr txBox="1"/>
          <p:nvPr/>
        </p:nvSpPr>
        <p:spPr>
          <a:xfrm>
            <a:off x="276896" y="2538591"/>
            <a:ext cx="6096000" cy="1200329"/>
          </a:xfrm>
          <a:prstGeom prst="rect">
            <a:avLst/>
          </a:prstGeom>
          <a:noFill/>
        </p:spPr>
        <p:txBody>
          <a:bodyPr wrap="square">
            <a:spAutoFit/>
          </a:bodyPr>
          <a:lstStyle/>
          <a:p>
            <a:pPr algn="ctr" rtl="0"/>
            <a:r>
              <a:rPr lang="en-GB" sz="1800" b="0" i="0" u="none" strike="noStrike" dirty="0">
                <a:solidFill>
                  <a:srgbClr val="000000"/>
                </a:solidFill>
                <a:effectLst/>
                <a:latin typeface="Comic Sans MS" panose="030F0702030302020204" pitchFamily="66" charset="0"/>
              </a:rPr>
              <a:t>Welcome to our Year 1 </a:t>
            </a:r>
            <a:endParaRPr lang="en-GB" b="0" dirty="0">
              <a:effectLst/>
            </a:endParaRPr>
          </a:p>
          <a:p>
            <a:pPr algn="ctr" rtl="0"/>
            <a:r>
              <a:rPr lang="en-GB" sz="1800" b="0" i="0" u="none" strike="noStrike" dirty="0">
                <a:solidFill>
                  <a:srgbClr val="000000"/>
                </a:solidFill>
                <a:effectLst/>
                <a:latin typeface="Comic Sans MS" panose="030F0702030302020204" pitchFamily="66" charset="0"/>
              </a:rPr>
              <a:t>Harvest Assembly</a:t>
            </a:r>
            <a:endParaRPr lang="en-GB" b="0" dirty="0">
              <a:effectLst/>
            </a:endParaRPr>
          </a:p>
          <a:p>
            <a:br>
              <a:rPr lang="en-GB" dirty="0"/>
            </a:br>
            <a:endParaRPr lang="en-GB" dirty="0"/>
          </a:p>
        </p:txBody>
      </p:sp>
      <p:pic>
        <p:nvPicPr>
          <p:cNvPr id="1040" name="Picture 16" descr="Harvest Background Images, HD Pictures and Wallpaper For Free Download |  Pngtree">
            <a:extLst>
              <a:ext uri="{FF2B5EF4-FFF2-40B4-BE49-F238E27FC236}">
                <a16:creationId xmlns:a16="http://schemas.microsoft.com/office/drawing/2014/main" id="{4851C4CF-96AC-03DB-8FFF-B62D257AF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211" y="2120042"/>
            <a:ext cx="5357571" cy="30085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ve One Another Plaque">
            <a:extLst>
              <a:ext uri="{FF2B5EF4-FFF2-40B4-BE49-F238E27FC236}">
                <a16:creationId xmlns:a16="http://schemas.microsoft.com/office/drawing/2014/main" id="{21965E0E-6D3A-A5C2-2A26-18E6F0AE8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7639" y="3784363"/>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34B23B-0845-0A73-432A-5BE57B142867}"/>
              </a:ext>
            </a:extLst>
          </p:cNvPr>
          <p:cNvSpPr txBox="1"/>
          <p:nvPr/>
        </p:nvSpPr>
        <p:spPr>
          <a:xfrm>
            <a:off x="6421211" y="2274838"/>
            <a:ext cx="6096000" cy="2308324"/>
          </a:xfrm>
          <a:prstGeom prst="rect">
            <a:avLst/>
          </a:prstGeom>
          <a:noFill/>
        </p:spPr>
        <p:txBody>
          <a:bodyPr wrap="square">
            <a:spAutoFit/>
          </a:bodyPr>
          <a:lstStyle/>
          <a:p>
            <a:pPr rtl="0"/>
            <a:r>
              <a:rPr lang="en-GB" sz="1800" b="0" i="0" u="none" strike="noStrike" dirty="0">
                <a:solidFill>
                  <a:srgbClr val="000000"/>
                </a:solidFill>
                <a:effectLst/>
                <a:latin typeface="Comic Sans MS" panose="030F0702030302020204" pitchFamily="66" charset="0"/>
              </a:rPr>
              <a:t>Welcome to our class assembly all about Harvest.</a:t>
            </a:r>
            <a:endParaRPr lang="en-GB" b="0" dirty="0">
              <a:effectLst/>
            </a:endParaRPr>
          </a:p>
          <a:p>
            <a:pPr rtl="0"/>
            <a:br>
              <a:rPr lang="en-GB" b="0" dirty="0">
                <a:effectLst/>
              </a:rPr>
            </a:br>
            <a:r>
              <a:rPr lang="en-GB" sz="1800" b="0" i="0" u="none" strike="noStrike" dirty="0">
                <a:solidFill>
                  <a:srgbClr val="000000"/>
                </a:solidFill>
                <a:effectLst/>
                <a:latin typeface="Comic Sans MS" panose="030F0702030302020204" pitchFamily="66" charset="0"/>
              </a:rPr>
              <a:t>Let us begin by making the sign of the cross.</a:t>
            </a:r>
            <a:endParaRPr lang="en-GB" b="0" dirty="0">
              <a:effectLst/>
            </a:endParaRPr>
          </a:p>
          <a:p>
            <a:pPr rtl="0"/>
            <a:br>
              <a:rPr lang="en-GB" b="0" dirty="0">
                <a:effectLst/>
              </a:rPr>
            </a:br>
            <a:r>
              <a:rPr lang="en-GB" sz="1800" b="0" i="0" u="none" strike="noStrike" dirty="0">
                <a:solidFill>
                  <a:srgbClr val="000000"/>
                </a:solidFill>
                <a:effectLst/>
                <a:latin typeface="Comic Sans MS" panose="030F0702030302020204" pitchFamily="66" charset="0"/>
              </a:rPr>
              <a:t>Please bring up your class plaque as we sing</a:t>
            </a:r>
          </a:p>
          <a:p>
            <a:pPr rtl="0"/>
            <a:r>
              <a:rPr lang="en-GB" sz="1800" b="0" i="0" u="none" strike="noStrike" dirty="0">
                <a:solidFill>
                  <a:srgbClr val="000000"/>
                </a:solidFill>
                <a:effectLst/>
                <a:latin typeface="Comic Sans MS" panose="030F0702030302020204" pitchFamily="66" charset="0"/>
              </a:rPr>
              <a:t>‘Gather together’.</a:t>
            </a:r>
            <a:endParaRPr lang="en-GB" b="0" dirty="0">
              <a:effectLst/>
            </a:endParaRPr>
          </a:p>
          <a:p>
            <a:br>
              <a:rPr lang="en-GB" b="0" dirty="0">
                <a:effectLst/>
              </a:rPr>
            </a:br>
            <a:endParaRPr lang="en-GB" dirty="0"/>
          </a:p>
        </p:txBody>
      </p:sp>
      <p:pic>
        <p:nvPicPr>
          <p:cNvPr id="11" name="Picture 10">
            <a:extLst>
              <a:ext uri="{FF2B5EF4-FFF2-40B4-BE49-F238E27FC236}">
                <a16:creationId xmlns:a16="http://schemas.microsoft.com/office/drawing/2014/main" id="{66BED358-C5B9-1DB3-0B47-860CC80098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791" y="3307506"/>
            <a:ext cx="1031897" cy="1207643"/>
          </a:xfrm>
          <a:prstGeom prst="rect">
            <a:avLst/>
          </a:prstGeom>
          <a:noFill/>
          <a:ln>
            <a:noFill/>
          </a:ln>
        </p:spPr>
      </p:pic>
      <p:sp>
        <p:nvSpPr>
          <p:cNvPr id="3" name="TextBox 2">
            <a:extLst>
              <a:ext uri="{FF2B5EF4-FFF2-40B4-BE49-F238E27FC236}">
                <a16:creationId xmlns:a16="http://schemas.microsoft.com/office/drawing/2014/main" id="{CEBC1B42-5273-72A0-F4C9-96E6A73DA284}"/>
              </a:ext>
            </a:extLst>
          </p:cNvPr>
          <p:cNvSpPr txBox="1"/>
          <p:nvPr/>
        </p:nvSpPr>
        <p:spPr>
          <a:xfrm>
            <a:off x="2521519" y="5574362"/>
            <a:ext cx="8549252" cy="830997"/>
          </a:xfrm>
          <a:prstGeom prst="rect">
            <a:avLst/>
          </a:prstGeom>
          <a:noFill/>
        </p:spPr>
        <p:txBody>
          <a:bodyPr wrap="square" rtlCol="0">
            <a:spAutoFit/>
          </a:bodyPr>
          <a:lstStyle/>
          <a:p>
            <a:r>
              <a:rPr lang="en-GB" sz="2400" b="1" dirty="0">
                <a:latin typeface="Papyrus" panose="03070502060502030205" pitchFamily="66" charset="0"/>
              </a:rPr>
              <a:t>For I was hungry, and you fed me, thirsty and you gave me drink - </a:t>
            </a:r>
            <a:r>
              <a:rPr lang="en-GB" sz="2400" b="1" i="1" dirty="0">
                <a:latin typeface="Papyrus" panose="03070502060502030205" pitchFamily="66" charset="0"/>
              </a:rPr>
              <a:t>Matthew 25:35</a:t>
            </a:r>
          </a:p>
        </p:txBody>
      </p:sp>
    </p:spTree>
    <p:extLst>
      <p:ext uri="{BB962C8B-B14F-4D97-AF65-F5344CB8AC3E}">
        <p14:creationId xmlns:p14="http://schemas.microsoft.com/office/powerpoint/2010/main" val="4257922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60F08C-1919-8680-F5B9-E08F8D4DDDBC}"/>
              </a:ext>
            </a:extLst>
          </p:cNvPr>
          <p:cNvSpPr>
            <a:spLocks noGrp="1"/>
          </p:cNvSpPr>
          <p:nvPr>
            <p:ph type="body" sz="quarter" idx="13"/>
          </p:nvPr>
        </p:nvSpPr>
        <p:spPr>
          <a:xfrm>
            <a:off x="818971" y="4626670"/>
            <a:ext cx="2764202" cy="1795395"/>
          </a:xfrm>
        </p:spPr>
        <p:txBody>
          <a:bodyPr/>
          <a:lstStyle/>
          <a:p>
            <a:r>
              <a:rPr lang="en-GB" b="1" dirty="0">
                <a:solidFill>
                  <a:schemeClr val="bg1">
                    <a:lumMod val="95000"/>
                    <a:lumOff val="5000"/>
                  </a:schemeClr>
                </a:solidFill>
                <a:latin typeface="Papyrus" panose="03070502060502030205" pitchFamily="66" charset="0"/>
              </a:rPr>
              <a:t>Gather together to celebrate.</a:t>
            </a:r>
          </a:p>
        </p:txBody>
      </p:sp>
      <p:pic>
        <p:nvPicPr>
          <p:cNvPr id="10244" name="Picture 4" descr="Image">
            <a:extLst>
              <a:ext uri="{FF2B5EF4-FFF2-40B4-BE49-F238E27FC236}">
                <a16:creationId xmlns:a16="http://schemas.microsoft.com/office/drawing/2014/main" id="{EA9C25A7-C6A7-18C6-6E40-B65F223FF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164" y="3380800"/>
            <a:ext cx="4636265" cy="347719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a:extLst>
              <a:ext uri="{FF2B5EF4-FFF2-40B4-BE49-F238E27FC236}">
                <a16:creationId xmlns:a16="http://schemas.microsoft.com/office/drawing/2014/main" id="{F95916CD-8FF9-5880-F56B-AAA12C3A0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37" y="163318"/>
            <a:ext cx="5041736" cy="413602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a:extLst>
              <a:ext uri="{FF2B5EF4-FFF2-40B4-BE49-F238E27FC236}">
                <a16:creationId xmlns:a16="http://schemas.microsoft.com/office/drawing/2014/main" id="{98CF6876-E2BE-CBC6-9780-413AE51E6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338" y="251208"/>
            <a:ext cx="3721911" cy="2791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76261C-90D1-6ED9-E72B-917FDB2BB4C9}"/>
              </a:ext>
            </a:extLst>
          </p:cNvPr>
          <p:cNvSpPr txBox="1"/>
          <p:nvPr/>
        </p:nvSpPr>
        <p:spPr>
          <a:xfrm>
            <a:off x="9303488" y="372140"/>
            <a:ext cx="2530549" cy="3046988"/>
          </a:xfrm>
          <a:prstGeom prst="rect">
            <a:avLst/>
          </a:prstGeom>
          <a:noFill/>
        </p:spPr>
        <p:txBody>
          <a:bodyPr wrap="square" rtlCol="0">
            <a:spAutoFit/>
          </a:bodyPr>
          <a:lstStyle/>
          <a:p>
            <a:r>
              <a:rPr lang="en-GB" sz="2400" dirty="0">
                <a:latin typeface="Papyrus" panose="03070502060502030205" pitchFamily="66" charset="0"/>
              </a:rPr>
              <a:t>Children were able to understand the importance of Fair Trade and how it helps farmers to get a better deal.</a:t>
            </a:r>
          </a:p>
        </p:txBody>
      </p:sp>
    </p:spTree>
    <p:extLst>
      <p:ext uri="{BB962C8B-B14F-4D97-AF65-F5344CB8AC3E}">
        <p14:creationId xmlns:p14="http://schemas.microsoft.com/office/powerpoint/2010/main" val="197109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90E9-F714-33F0-382C-16DC4A057499}"/>
              </a:ext>
            </a:extLst>
          </p:cNvPr>
          <p:cNvSpPr>
            <a:spLocks noGrp="1"/>
          </p:cNvSpPr>
          <p:nvPr>
            <p:ph type="title"/>
          </p:nvPr>
        </p:nvSpPr>
        <p:spPr>
          <a:xfrm>
            <a:off x="279118" y="202281"/>
            <a:ext cx="9404723" cy="1400530"/>
          </a:xfrm>
        </p:spPr>
        <p:txBody>
          <a:bodyPr>
            <a:normAutofit/>
          </a:bodyPr>
          <a:lstStyle/>
          <a:p>
            <a:r>
              <a:rPr lang="en-GB" b="1" dirty="0">
                <a:latin typeface="Papyrus" panose="03070502060502030205" pitchFamily="66" charset="0"/>
              </a:rPr>
              <a:t>Evidence for action 4 – Local Foodbank/Fare Share</a:t>
            </a:r>
          </a:p>
        </p:txBody>
      </p:sp>
      <p:pic>
        <p:nvPicPr>
          <p:cNvPr id="4" name="Picture 6" descr="Image">
            <a:extLst>
              <a:ext uri="{FF2B5EF4-FFF2-40B4-BE49-F238E27FC236}">
                <a16:creationId xmlns:a16="http://schemas.microsoft.com/office/drawing/2014/main" id="{641BCA24-9743-7538-C907-D07C856D9E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271657" y="3189723"/>
            <a:ext cx="4532368" cy="3399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a:extLst>
              <a:ext uri="{FF2B5EF4-FFF2-40B4-BE49-F238E27FC236}">
                <a16:creationId xmlns:a16="http://schemas.microsoft.com/office/drawing/2014/main" id="{C18989BF-A1AD-2F62-7E0C-522744482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118" y="3728594"/>
            <a:ext cx="2148396" cy="28645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4C965FE9-254B-8954-691B-17526E5F6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7656" y="32787"/>
            <a:ext cx="4532368" cy="2453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preview">
            <a:extLst>
              <a:ext uri="{FF2B5EF4-FFF2-40B4-BE49-F238E27FC236}">
                <a16:creationId xmlns:a16="http://schemas.microsoft.com/office/drawing/2014/main" id="{B920EF60-A7F3-931D-6076-0226FBE1B0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80" y="1562814"/>
            <a:ext cx="3355615" cy="1816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D74911-8967-76F9-DE14-54059747A447}"/>
              </a:ext>
            </a:extLst>
          </p:cNvPr>
          <p:cNvSpPr txBox="1"/>
          <p:nvPr/>
        </p:nvSpPr>
        <p:spPr>
          <a:xfrm>
            <a:off x="2766236" y="4465341"/>
            <a:ext cx="4430486" cy="2123658"/>
          </a:xfrm>
          <a:prstGeom prst="rect">
            <a:avLst/>
          </a:prstGeom>
          <a:noFill/>
        </p:spPr>
        <p:txBody>
          <a:bodyPr wrap="square" rtlCol="0">
            <a:spAutoFit/>
          </a:bodyPr>
          <a:lstStyle/>
          <a:p>
            <a:r>
              <a:rPr lang="en-GB" sz="2200" dirty="0">
                <a:latin typeface="Papyrus" panose="03070502060502030205" pitchFamily="66" charset="0"/>
              </a:rPr>
              <a:t>Fare Share and Widnes Foodbank were able to explain about their work.</a:t>
            </a:r>
          </a:p>
          <a:p>
            <a:r>
              <a:rPr lang="en-GB" sz="2200" dirty="0">
                <a:latin typeface="Papyrus" panose="03070502060502030205" pitchFamily="66" charset="0"/>
              </a:rPr>
              <a:t>Evie from Fare Share was even able to tell us all about when she met King Charles! </a:t>
            </a:r>
          </a:p>
        </p:txBody>
      </p:sp>
      <p:pic>
        <p:nvPicPr>
          <p:cNvPr id="8" name="Picture 2" descr="A group of people standing around each other&#10;&#10;Description automatically generated">
            <a:extLst>
              <a:ext uri="{FF2B5EF4-FFF2-40B4-BE49-F238E27FC236}">
                <a16:creationId xmlns:a16="http://schemas.microsoft.com/office/drawing/2014/main" id="{6AC47A40-0F17-766B-1A4B-79BF887FDB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706" t="5750" r="17929"/>
          <a:stretch>
            <a:fillRect/>
          </a:stretch>
        </p:blipFill>
        <p:spPr bwMode="auto">
          <a:xfrm>
            <a:off x="3711528" y="1602811"/>
            <a:ext cx="3367498" cy="252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2794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279</TotalTime>
  <Words>1203</Words>
  <Application>Microsoft Office PowerPoint</Application>
  <PresentationFormat>Widescreen</PresentationFormat>
  <Paragraphs>95</Paragraphs>
  <Slides>21</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3" baseType="lpstr">
      <vt:lpstr>Aptos</vt:lpstr>
      <vt:lpstr>Arial</vt:lpstr>
      <vt:lpstr>Bradley Hand ITC</vt:lpstr>
      <vt:lpstr>Calibri</vt:lpstr>
      <vt:lpstr>Century Gothic</vt:lpstr>
      <vt:lpstr>Comic Sans MS</vt:lpstr>
      <vt:lpstr>Gill Sans Nova</vt:lpstr>
      <vt:lpstr>Montserrat</vt:lpstr>
      <vt:lpstr>Papyrus</vt:lpstr>
      <vt:lpstr>Wingdings 3</vt:lpstr>
      <vt:lpstr>Ion</vt:lpstr>
      <vt:lpstr>Acrobat Document</vt:lpstr>
      <vt:lpstr> Live Simply Award</vt:lpstr>
      <vt:lpstr>Actions</vt:lpstr>
      <vt:lpstr>Evidence for Global action 1 – taking part in the Lent Walk fundraising and raising awareness of CAFOD.</vt:lpstr>
      <vt:lpstr>PowerPoint Presentation</vt:lpstr>
      <vt:lpstr>Evidence for action 2 –  Holding a  CAFOD Tea party for parents and our local community.</vt:lpstr>
      <vt:lpstr>PowerPoint Presentation</vt:lpstr>
      <vt:lpstr>Evidence for action 3 – Harvest Festival</vt:lpstr>
      <vt:lpstr>PowerPoint Presentation</vt:lpstr>
      <vt:lpstr>Evidence for action 4 – Local Foodbank/Fare Share</vt:lpstr>
      <vt:lpstr>A big thankyou to all our parents from Fare Share, for your donations for our ‘Reverse Advent Calendar.’  It was lovely to see Evie again.</vt:lpstr>
      <vt:lpstr>Evidence for action 5 – Litter Picking</vt:lpstr>
      <vt:lpstr>PowerPoint Presentation</vt:lpstr>
      <vt:lpstr>Evidence for action 6 – Allotment in our  Prayer garden</vt:lpstr>
      <vt:lpstr>Be glad, earth and sky! Roar, sea and every creature in you; be glad field and everything in you! The trees in the woods will shout for joy. Psalm 96 11-12</vt:lpstr>
      <vt:lpstr>Evidence for action 8 – our school photography competition.  God’s wonderful world.</vt:lpstr>
      <vt:lpstr>PowerPoint Presentation</vt:lpstr>
      <vt:lpstr>Evidence for action 9 – our wellbeing garden</vt:lpstr>
      <vt:lpstr>PowerPoint Presentation</vt:lpstr>
      <vt:lpstr>Our wellbeing ambassadors delivered a presentation to Halton Borough Council outlining all that we had done to recycle and reuse - making furniture, plastic bottle plant holders and so much more!  We were so proud of them!</vt:lpstr>
      <vt:lpstr>Quotes from parents/pupils/staff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Alison Heston</dc:creator>
  <cp:lastModifiedBy>OLPS - Head Teacher</cp:lastModifiedBy>
  <cp:revision>15</cp:revision>
  <dcterms:created xsi:type="dcterms:W3CDTF">2025-02-23T11:26:17Z</dcterms:created>
  <dcterms:modified xsi:type="dcterms:W3CDTF">2025-03-12T14:29:11Z</dcterms:modified>
</cp:coreProperties>
</file>