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332" r:id="rId4"/>
    <p:sldId id="327" r:id="rId5"/>
    <p:sldId id="328" r:id="rId6"/>
    <p:sldId id="329" r:id="rId7"/>
    <p:sldId id="330" r:id="rId8"/>
    <p:sldId id="33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35F4F-D749-A41C-65A8-60E40453E3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6CF301-78A0-56D8-8977-4C96C8B65D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C2CDB8-C2FA-41C5-6944-0C46E95B9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C4E42-834A-49B2-A1C6-5544F2B93BAB}" type="datetimeFigureOut">
              <a:rPr lang="en-GB" smtClean="0"/>
              <a:t>06/02/2024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AC3F85-C5DD-A24B-A881-BE5FA1B6E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B95058-1B99-125C-04D9-EFCA4B7A2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6AA3D-4B66-4A5F-91A5-DD915BDF85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6829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38305-58CC-A6A2-90CB-3926AA123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1132CE-3595-23CA-DEBE-C38157C4AA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F5E98F-8276-E759-C2D2-B5953EB45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C4E42-834A-49B2-A1C6-5544F2B93BAB}" type="datetimeFigureOut">
              <a:rPr lang="en-GB" smtClean="0"/>
              <a:t>06/02/2024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28CE8B-610C-C66B-6C76-A06F6A8E2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3B46DA-6E05-8D77-50F7-02F8C33FE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6AA3D-4B66-4A5F-91A5-DD915BDF85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1903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E32458-18C6-F640-22FA-36142FD10A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FA82E2-4C7A-569F-1A2D-BFEF90D594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62CBA1-C25A-1173-E0D4-CE6E6D7CF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C4E42-834A-49B2-A1C6-5544F2B93BAB}" type="datetimeFigureOut">
              <a:rPr lang="en-GB" smtClean="0"/>
              <a:t>06/02/2024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82347F-29B3-9EFA-894C-D664DCE51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309AFA-6A3B-EE89-03C8-BF3A491FA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6AA3D-4B66-4A5F-91A5-DD915BDF85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4023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9DE73-92DC-4140-B7F2-2FBEEC8A6D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04FF71-F576-DE41-A375-CC49F95FD6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74F1A8-5AEF-B147-AC67-9DD077A3EB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45D776-DFD8-C74E-B559-F6294627FA72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492104-CB65-9D4B-9350-3CF2F1C77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987B8D-6964-7445-9283-EAE034E86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EF8711-DCBC-F943-822A-6EFFA44D1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090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58441-4DDD-314C-BFDA-103C29401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F60981-51AB-914E-9451-941DCF9AA0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54724E-07E3-F540-9D31-E1ADFF47AE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45D776-DFD8-C74E-B559-F6294627FA72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B48C02-C3BA-6A4D-88C2-7B371567A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18FD4D-EBA8-1A4F-98EE-861B00F9F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EF8711-DCBC-F943-822A-6EFFA44D1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8183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28B40-B045-6745-9F58-EB9D2301F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4C13D6-BB86-4545-B3CB-D9D52ABF55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B7AB6F-CA06-014D-A7B5-0C5F7C6979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45D776-DFD8-C74E-B559-F6294627FA72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A4CA93-5102-C34E-94BC-626184EA4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A1AF01-D61A-6D42-9827-3EB7358BC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EF8711-DCBC-F943-822A-6EFFA44D1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2447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31128-0589-0C48-B9CE-32E582352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4A26B1-68FA-6E4C-86F7-4ED0321967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DC7C88-E4D3-8A4B-BF09-7E46723718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218D45-D9EC-3C4D-8581-52288690CC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45D776-DFD8-C74E-B559-F6294627FA72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6C6106-FCC6-1240-8AFC-BBEA46649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29E613-077F-7E49-8212-B36CA1011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EF8711-DCBC-F943-822A-6EFFA44D1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5820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80A5C-4B13-D843-9D2F-77449D96A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D3E4E1-0D3B-834F-B466-ACAEB53F7F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283946-D703-8244-947A-3B57AD6B2A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723229-C28D-884E-92BE-B142E52A6B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2CA841-AC29-9F4E-8353-EA8D987711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13D9D3-344E-1943-AFCE-13F9FAFBDF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45D776-DFD8-C74E-B559-F6294627FA72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C99634-0882-7F48-AC39-14184867F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92B88B-691F-5743-9134-3F56AA2A2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EF8711-DCBC-F943-822A-6EFFA44D1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7186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F578E-ED6B-D44E-9A43-08C95ED35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DACC21-D220-1A47-B6A0-5B8B88461E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45D776-DFD8-C74E-B559-F6294627FA72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E64B37-D14D-7E4A-A5F3-897068053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83F3F2-E9FD-3D41-B961-4A0D68442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EF8711-DCBC-F943-822A-6EFFA44D1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6248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946955-64CF-744B-B042-7F3C4E4E81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45D776-DFD8-C74E-B559-F6294627FA72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2D99E7-D382-4548-8CB3-06B8EED7A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2224C-B5C2-D749-82A2-BFBE2914B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EF8711-DCBC-F943-822A-6EFFA44D1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1810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FEBE6-14E4-B74A-A89F-802AC3CC4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123F17-8553-734D-B654-8C66A7E23D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1BF492-8004-F845-9F46-C1F4FAC353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A451F2-6EB9-8141-85E1-73A867E452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45D776-DFD8-C74E-B559-F6294627FA72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D5730E-C722-9641-B7DC-219DD6548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9E8620-D066-7241-A9FE-1BF1BB443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EF8711-DCBC-F943-822A-6EFFA44D1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541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D4498-4AFB-87BC-C697-8D90BBD97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F5A9A-725E-2F2C-B9DE-BA334F474D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E337E0-4214-08C1-FB5C-29EFCA68D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C4E42-834A-49B2-A1C6-5544F2B93BAB}" type="datetimeFigureOut">
              <a:rPr lang="en-GB" smtClean="0"/>
              <a:t>06/02/2024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646ADE-086F-6F36-C69D-DB3A919A6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78C740-858F-C180-C2E3-B70071AE7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6AA3D-4B66-4A5F-91A5-DD915BDF85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3109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64BFC-046D-3A43-8BD4-BE3972421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10218B-6EBF-9042-83D9-D03272487C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007F58-0119-B942-9A3B-35E9CEA9A7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4478C2-4790-0945-916E-1D961791EC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45D776-DFD8-C74E-B559-F6294627FA72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DCA4CF-41B6-A541-862D-73C6E8720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27246A-7A05-3D43-9462-A8327CD4D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EF8711-DCBC-F943-822A-6EFFA44D1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7713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E5A4A-F407-FB4A-B4AB-A335DB51C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483DF5-91A4-C649-80C0-2847F2505F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ADAB90-51E2-E64F-8AA2-11F010AEAD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45D776-DFD8-C74E-B559-F6294627FA72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5CFC8-0554-9C45-8D60-DD130C6EE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E783C7-AA4E-E845-AE01-09FD4D852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EF8711-DCBC-F943-822A-6EFFA44D1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3876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089230-AE71-F34E-90E7-155B05D1B3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CDDD53-7084-AA42-A4BF-88F3C6EBB6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68FB29-9560-8C44-A404-642098F5D7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45D776-DFD8-C74E-B559-F6294627FA72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E7DB45-416E-0B41-BC61-1C9F12DAA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1C1DA2-B3C4-D34F-9FE7-9BF47B7A0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EF8711-DCBC-F943-822A-6EFFA44D1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693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3B7F7-5BB1-03F4-1EA4-136DE0627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82CB41-0FF3-DD97-0807-6A96B8ABE8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749C26-AB57-6B16-EE41-571DCD181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C4E42-834A-49B2-A1C6-5544F2B93BAB}" type="datetimeFigureOut">
              <a:rPr lang="en-GB" smtClean="0"/>
              <a:t>06/02/2024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AFFECC-B222-552C-8535-2D678612B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24CE22-F273-492B-FB28-C97EABDFE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6AA3D-4B66-4A5F-91A5-DD915BDF85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3264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64B63-6B67-F6D2-AF5D-0A4228D7E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5CCF0-1A3B-4BB6-A39E-EA370D3AB7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7A754B-A5C9-AFEA-64C3-B1F672A280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56BA51-BFE8-E810-8939-4C31A3278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C4E42-834A-49B2-A1C6-5544F2B93BAB}" type="datetimeFigureOut">
              <a:rPr lang="en-GB" smtClean="0"/>
              <a:t>06/02/2024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526A84-8DDC-B628-5456-D4524C258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F36A74-DAE0-3C1C-BEB4-DD3E9D712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6AA3D-4B66-4A5F-91A5-DD915BDF85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8848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570C6-A5D8-390C-1834-092DD2B7B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2982B5-BC39-5B41-11F7-C231058382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2A7A39-76A0-22EC-5DBD-74956BF8E7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257BAA-5FED-E5F6-C2FE-3070039B68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91735D-823B-C9B5-327B-963BA18C40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899C95-4C74-CBEF-D08C-1E836E257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C4E42-834A-49B2-A1C6-5544F2B93BAB}" type="datetimeFigureOut">
              <a:rPr lang="en-GB" smtClean="0"/>
              <a:t>06/02/2024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48EB8C-3F20-3C91-44DB-363C3505A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6C26E4-1F9A-46EA-6C7B-BBE5B8D92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6AA3D-4B66-4A5F-91A5-DD915BDF85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3203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02289-E0F7-D81C-109A-6079DB895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717A20-FBAB-0053-3A5D-CCBAFD296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C4E42-834A-49B2-A1C6-5544F2B93BAB}" type="datetimeFigureOut">
              <a:rPr lang="en-GB" smtClean="0"/>
              <a:t>06/02/2024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2683E5-6399-CF58-1C39-1396E4C76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A45C68-42D5-8E36-1FDB-F9D9803B3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6AA3D-4B66-4A5F-91A5-DD915BDF85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8965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B42EB7-8E0E-71FD-4EB0-1120826DE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C4E42-834A-49B2-A1C6-5544F2B93BAB}" type="datetimeFigureOut">
              <a:rPr lang="en-GB" smtClean="0"/>
              <a:t>06/02/2024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AE294B-CB3D-4D09-6EF9-26E3D8F1E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655885-0C1E-C660-13CD-78508E3F2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6AA3D-4B66-4A5F-91A5-DD915BDF85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7438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AAF54-EF27-B657-ACAE-E3D2A2270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F0EEC0-6E76-5BC7-61AE-396E867533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CEAE69-EB6C-2017-77A7-8005C99CD3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BB0A70-524C-0E5F-340D-94F50AB9F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C4E42-834A-49B2-A1C6-5544F2B93BAB}" type="datetimeFigureOut">
              <a:rPr lang="en-GB" smtClean="0"/>
              <a:t>06/02/2024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8B4072-FBB8-3D29-9D93-4A2A51C55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8E0725-38B3-73BD-E519-F8E5273F3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6AA3D-4B66-4A5F-91A5-DD915BDF85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3245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A3257-A90E-044B-0B3A-568E3E6F0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D2F99A-956A-BD6A-2952-79C53F11CF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660442-4A13-1F23-57B4-ABCE37052D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EEF09F-C84F-C752-C233-C8071F7CB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C4E42-834A-49B2-A1C6-5544F2B93BAB}" type="datetimeFigureOut">
              <a:rPr lang="en-GB" smtClean="0"/>
              <a:t>06/02/2024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1A77BC-4B62-232F-808B-D510F3B24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A5E36E-4BAE-C7EF-2DB1-3BC9DC928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6AA3D-4B66-4A5F-91A5-DD915BDF85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6028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699D43-2ED5-FC1A-3A09-BE637EDB2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CC1B29-D29F-5CF7-545C-6C552E34A3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A64DB8-38EC-8AE5-3F18-4EBE6B2CFF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4C4E42-834A-49B2-A1C6-5544F2B93BAB}" type="datetimeFigureOut">
              <a:rPr lang="en-GB" smtClean="0"/>
              <a:t>06/02/2024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D4A4D8-B6D5-B9C0-1D4F-3F53905915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BDD998-C232-C242-AF5C-8F18485639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6AA3D-4B66-4A5F-91A5-DD915BDF85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1865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circle&#10;&#10;Description automatically generated">
            <a:extLst>
              <a:ext uri="{FF2B5EF4-FFF2-40B4-BE49-F238E27FC236}">
                <a16:creationId xmlns:a16="http://schemas.microsoft.com/office/drawing/2014/main" id="{2CCF4305-5030-8F4E-8B20-D52ABC950D66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730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-lfh.org.uk/programmes/children-and-young-peoples-asthma/" TargetMode="Externa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6F2170-7772-1A7C-A6E4-1821FA760A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610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430E9-C9C9-1ED1-D31B-8A54ADE91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337" y="-381749"/>
            <a:ext cx="10515600" cy="1325563"/>
          </a:xfrm>
        </p:spPr>
        <p:txBody>
          <a:bodyPr/>
          <a:lstStyle/>
          <a:p>
            <a:br>
              <a:rPr lang="en-GB" dirty="0"/>
            </a:br>
            <a:r>
              <a:rPr lang="en-GB" dirty="0"/>
              <a:t>   </a:t>
            </a:r>
            <a:r>
              <a:rPr lang="en-GB" b="1" dirty="0">
                <a:solidFill>
                  <a:srgbClr val="7030A0"/>
                </a:solidFill>
              </a:rPr>
              <a:t>Asthma Friendly schools accreditation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AE6E4A-982F-7F4F-720A-615FBD9C45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337" y="1981742"/>
            <a:ext cx="10515600" cy="4351338"/>
          </a:xfrm>
        </p:spPr>
        <p:txBody>
          <a:bodyPr/>
          <a:lstStyle/>
          <a:p>
            <a:r>
              <a:rPr lang="en-GB" b="1" dirty="0">
                <a:solidFill>
                  <a:srgbClr val="7030A0"/>
                </a:solidFill>
              </a:rPr>
              <a:t>Your child’s school has signed up to become an asthma friendly school</a:t>
            </a:r>
          </a:p>
          <a:p>
            <a:r>
              <a:rPr lang="en-GB" b="1" dirty="0">
                <a:solidFill>
                  <a:srgbClr val="7030A0"/>
                </a:solidFill>
              </a:rPr>
              <a:t>What does this mean for you and your child?</a:t>
            </a:r>
          </a:p>
          <a:p>
            <a:endParaRPr lang="en-GB" dirty="0">
              <a:solidFill>
                <a:srgbClr val="7030A0"/>
              </a:solidFill>
            </a:endParaRPr>
          </a:p>
          <a:p>
            <a:pPr lvl="1"/>
            <a:r>
              <a:rPr lang="en-GB" dirty="0">
                <a:solidFill>
                  <a:srgbClr val="7030A0"/>
                </a:solidFill>
              </a:rPr>
              <a:t>Staff will be trained and updated on asthma and management</a:t>
            </a:r>
          </a:p>
          <a:p>
            <a:pPr lvl="1"/>
            <a:r>
              <a:rPr lang="en-GB" dirty="0">
                <a:solidFill>
                  <a:srgbClr val="7030A0"/>
                </a:solidFill>
              </a:rPr>
              <a:t>An asthma policy in place</a:t>
            </a:r>
          </a:p>
          <a:p>
            <a:pPr lvl="1"/>
            <a:r>
              <a:rPr lang="en-GB" dirty="0">
                <a:solidFill>
                  <a:srgbClr val="7030A0"/>
                </a:solidFill>
              </a:rPr>
              <a:t>Storage of medication and accessibility</a:t>
            </a:r>
          </a:p>
          <a:p>
            <a:pPr lvl="1"/>
            <a:r>
              <a:rPr lang="en-GB" dirty="0">
                <a:solidFill>
                  <a:srgbClr val="7030A0"/>
                </a:solidFill>
              </a:rPr>
              <a:t>Communicating with you around your child’s asthma in school</a:t>
            </a:r>
          </a:p>
          <a:p>
            <a:pPr lvl="1"/>
            <a:r>
              <a:rPr lang="en-GB" dirty="0">
                <a:solidFill>
                  <a:srgbClr val="7030A0"/>
                </a:solidFill>
              </a:rPr>
              <a:t>Please ask to read the asthma school’s policy if you would like more</a:t>
            </a:r>
          </a:p>
          <a:p>
            <a:pPr marL="457200" lvl="1" indent="0">
              <a:buNone/>
            </a:pPr>
            <a:r>
              <a:rPr lang="en-GB" dirty="0">
                <a:solidFill>
                  <a:srgbClr val="7030A0"/>
                </a:solidFill>
              </a:rPr>
              <a:t>   information</a:t>
            </a:r>
          </a:p>
          <a:p>
            <a:pPr lvl="1"/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81EB7B-E8DE-51E7-4DD9-FE45EA5C53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006" y="1040573"/>
            <a:ext cx="2228304" cy="844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050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7EDCE-B5F3-173B-481C-3E94481046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33350" y="0"/>
            <a:ext cx="10974659" cy="6595540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7030A0"/>
                </a:solidFill>
              </a:rPr>
              <a:t>   About 1 in every 10 school-age children has asthma. If asthma</a:t>
            </a:r>
          </a:p>
          <a:p>
            <a:pPr marL="0" indent="0">
              <a:buNone/>
            </a:pPr>
            <a:r>
              <a:rPr lang="en-GB" dirty="0">
                <a:solidFill>
                  <a:srgbClr val="7030A0"/>
                </a:solidFill>
              </a:rPr>
              <a:t>   is not well controlled, the symptoms can keep your child from </a:t>
            </a:r>
          </a:p>
          <a:p>
            <a:pPr marL="0" indent="0">
              <a:buNone/>
            </a:pPr>
            <a:r>
              <a:rPr lang="en-GB" dirty="0">
                <a:solidFill>
                  <a:srgbClr val="7030A0"/>
                </a:solidFill>
              </a:rPr>
              <a:t>   being active or even from going to school. In fact asthma is one</a:t>
            </a:r>
          </a:p>
          <a:p>
            <a:pPr marL="0" indent="0">
              <a:buNone/>
            </a:pPr>
            <a:r>
              <a:rPr lang="en-GB" dirty="0">
                <a:solidFill>
                  <a:srgbClr val="7030A0"/>
                </a:solidFill>
              </a:rPr>
              <a:t>   of the most common reasons for missing school. Planning ahead can</a:t>
            </a:r>
          </a:p>
          <a:p>
            <a:pPr marL="0" indent="0">
              <a:buNone/>
            </a:pPr>
            <a:r>
              <a:rPr lang="en-GB" dirty="0">
                <a:solidFill>
                  <a:srgbClr val="7030A0"/>
                </a:solidFill>
              </a:rPr>
              <a:t>   help your child stay healthy and active in school. Here are some tips</a:t>
            </a:r>
          </a:p>
          <a:p>
            <a:pPr marL="0" indent="0">
              <a:buNone/>
            </a:pPr>
            <a:r>
              <a:rPr lang="en-GB" dirty="0">
                <a:solidFill>
                  <a:srgbClr val="7030A0"/>
                </a:solidFill>
              </a:rPr>
              <a:t>   to help you and your child:</a:t>
            </a:r>
          </a:p>
          <a:p>
            <a:pPr marL="0" indent="0">
              <a:buNone/>
            </a:pPr>
            <a:endParaRPr lang="en-GB" dirty="0">
              <a:solidFill>
                <a:srgbClr val="7030A0"/>
              </a:solidFill>
            </a:endParaRPr>
          </a:p>
          <a:p>
            <a:pPr marL="514350" indent="-514350">
              <a:buAutoNum type="arabicPeriod"/>
            </a:pPr>
            <a:r>
              <a:rPr lang="en-GB" sz="2400" b="1" dirty="0">
                <a:solidFill>
                  <a:srgbClr val="0070C0"/>
                </a:solidFill>
              </a:rPr>
              <a:t>Ensure your child has an up to date asthma action plan to share with your child’s school, this should include:</a:t>
            </a:r>
          </a:p>
          <a:p>
            <a:pPr marL="0" indent="0">
              <a:buNone/>
            </a:pPr>
            <a:endParaRPr lang="en-GB" sz="2400" b="1" dirty="0">
              <a:solidFill>
                <a:srgbClr val="0070C0"/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2000" dirty="0">
                <a:solidFill>
                  <a:srgbClr val="0070C0"/>
                </a:solidFill>
              </a:rPr>
              <a:t>A list of medicines when to be taken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2000" dirty="0">
                <a:solidFill>
                  <a:srgbClr val="0070C0"/>
                </a:solidFill>
              </a:rPr>
              <a:t>A list of the things called triggers that make your child’s asthma worse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2000" dirty="0">
                <a:solidFill>
                  <a:srgbClr val="0070C0"/>
                </a:solidFill>
              </a:rPr>
              <a:t>What to do when asthma symptoms get worse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2000" dirty="0">
                <a:solidFill>
                  <a:srgbClr val="0070C0"/>
                </a:solidFill>
              </a:rPr>
              <a:t>What to do during an asthma attack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2000" dirty="0">
                <a:solidFill>
                  <a:srgbClr val="0070C0"/>
                </a:solidFill>
              </a:rPr>
              <a:t>When your child is due another review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2000" dirty="0">
                <a:solidFill>
                  <a:srgbClr val="0070C0"/>
                </a:solidFill>
              </a:rPr>
              <a:t>Asthma nurse contact number</a:t>
            </a:r>
            <a:endParaRPr lang="en-GB" sz="2000" dirty="0">
              <a:solidFill>
                <a:srgbClr val="15BDEB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304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B16F57-E96C-36B2-A450-00309E32A3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546" y="424152"/>
            <a:ext cx="10515600" cy="6009695"/>
          </a:xfrm>
        </p:spPr>
        <p:txBody>
          <a:bodyPr/>
          <a:lstStyle/>
          <a:p>
            <a:r>
              <a:rPr lang="en-GB" dirty="0">
                <a:solidFill>
                  <a:srgbClr val="F1274D"/>
                </a:solidFill>
              </a:rPr>
              <a:t>2</a:t>
            </a:r>
            <a:r>
              <a:rPr lang="en-GB" b="1" dirty="0">
                <a:solidFill>
                  <a:srgbClr val="F1274D"/>
                </a:solidFill>
              </a:rPr>
              <a:t>. Talk with school staff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F1274D"/>
                </a:solidFill>
              </a:rPr>
              <a:t>At the start of each school year talk with your child’s teacher /school</a:t>
            </a:r>
          </a:p>
          <a:p>
            <a:pPr marL="457200" lvl="1" indent="0">
              <a:buNone/>
            </a:pPr>
            <a:r>
              <a:rPr lang="en-GB" dirty="0">
                <a:solidFill>
                  <a:srgbClr val="F1274D"/>
                </a:solidFill>
              </a:rPr>
              <a:t>   nurse about your child’s asthma and action plan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F1274D"/>
                </a:solidFill>
              </a:rPr>
              <a:t>Give them copies of the action plan and review it with them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F1274D"/>
                </a:solidFill>
              </a:rPr>
              <a:t>Talk about how your child can safely join in on physical education and</a:t>
            </a:r>
          </a:p>
          <a:p>
            <a:pPr marL="457200" lvl="1" indent="0">
              <a:buNone/>
            </a:pPr>
            <a:r>
              <a:rPr lang="en-GB" dirty="0">
                <a:solidFill>
                  <a:srgbClr val="F1274D"/>
                </a:solidFill>
              </a:rPr>
              <a:t>    activities</a:t>
            </a:r>
          </a:p>
          <a:p>
            <a:pPr marL="457200" lvl="1" indent="0">
              <a:buNone/>
            </a:pPr>
            <a:endParaRPr lang="en-GB" dirty="0">
              <a:solidFill>
                <a:srgbClr val="F1274D"/>
              </a:solidFill>
            </a:endParaRPr>
          </a:p>
          <a:p>
            <a:pPr marL="457200" lvl="1" indent="0">
              <a:buNone/>
            </a:pPr>
            <a:endParaRPr lang="en-GB" dirty="0">
              <a:solidFill>
                <a:srgbClr val="F1274D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0189BC-A522-B9E1-1081-10F4D54948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101" y="3088888"/>
            <a:ext cx="4103649" cy="30777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26A7853-FF25-6394-96D0-4596EEFF8F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5051" y="2665606"/>
            <a:ext cx="2752725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651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46D405-0020-E598-7B35-A79B32CD7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941" y="401444"/>
            <a:ext cx="10515600" cy="5574797"/>
          </a:xfrm>
        </p:spPr>
        <p:txBody>
          <a:bodyPr/>
          <a:lstStyle/>
          <a:p>
            <a:r>
              <a:rPr lang="en-GB" b="1" dirty="0">
                <a:solidFill>
                  <a:schemeClr val="accent6"/>
                </a:solidFill>
              </a:rPr>
              <a:t>3.Find out about your school’s asthma policies. </a:t>
            </a:r>
          </a:p>
          <a:p>
            <a:pPr marL="0" indent="0">
              <a:buNone/>
            </a:pPr>
            <a:r>
              <a:rPr lang="en-GB" b="1" dirty="0">
                <a:solidFill>
                  <a:schemeClr val="accent6"/>
                </a:solidFill>
              </a:rPr>
              <a:t>      Each asthma friendly school has a asthma policy in place </a:t>
            </a:r>
          </a:p>
          <a:p>
            <a:pPr marL="0" indent="0">
              <a:buNone/>
            </a:pPr>
            <a:r>
              <a:rPr lang="en-GB" b="1" dirty="0">
                <a:solidFill>
                  <a:schemeClr val="accent6"/>
                </a:solidFill>
              </a:rPr>
              <a:t>      which includes:</a:t>
            </a:r>
            <a:r>
              <a:rPr lang="en-GB" dirty="0">
                <a:solidFill>
                  <a:schemeClr val="accent6"/>
                </a:solidFill>
              </a:rPr>
              <a:t> 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GB" dirty="0">
              <a:solidFill>
                <a:schemeClr val="accent6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GB" dirty="0">
                <a:solidFill>
                  <a:schemeClr val="accent6"/>
                </a:solidFill>
              </a:rPr>
              <a:t>A plan to help children with asthma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dirty="0">
                <a:solidFill>
                  <a:schemeClr val="accent6"/>
                </a:solidFill>
              </a:rPr>
              <a:t>A medication policy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dirty="0">
                <a:solidFill>
                  <a:schemeClr val="accent6"/>
                </a:solidFill>
              </a:rPr>
              <a:t>Management of emergency treatment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dirty="0">
                <a:solidFill>
                  <a:schemeClr val="accent6"/>
                </a:solidFill>
              </a:rPr>
              <a:t>A procedure of Informing you are when </a:t>
            </a:r>
          </a:p>
          <a:p>
            <a:pPr marL="457200" lvl="1" indent="0">
              <a:buNone/>
            </a:pPr>
            <a:r>
              <a:rPr lang="en-GB" dirty="0">
                <a:solidFill>
                  <a:schemeClr val="accent6"/>
                </a:solidFill>
              </a:rPr>
              <a:t>   your child has needed to use their</a:t>
            </a:r>
          </a:p>
          <a:p>
            <a:pPr marL="457200" lvl="1" indent="0">
              <a:buNone/>
            </a:pPr>
            <a:r>
              <a:rPr lang="en-GB" dirty="0">
                <a:solidFill>
                  <a:schemeClr val="accent6"/>
                </a:solidFill>
              </a:rPr>
              <a:t>   reliever </a:t>
            </a:r>
          </a:p>
          <a:p>
            <a:pPr marL="457200" lvl="1" indent="0">
              <a:buNone/>
            </a:pPr>
            <a:endParaRPr lang="en-GB" dirty="0">
              <a:solidFill>
                <a:schemeClr val="accent6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en-GB" dirty="0">
              <a:solidFill>
                <a:schemeClr val="accent6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en-GB" dirty="0">
              <a:solidFill>
                <a:schemeClr val="accent6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55789D-3B5C-5655-4E22-CB7B62856B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4372" y="1806497"/>
            <a:ext cx="2864552" cy="404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637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1444E7-794F-8EF6-5CDE-9489A00EF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66" y="479502"/>
            <a:ext cx="10751634" cy="5697461"/>
          </a:xfrm>
        </p:spPr>
        <p:txBody>
          <a:bodyPr/>
          <a:lstStyle/>
          <a:p>
            <a:r>
              <a:rPr lang="en-GB" b="1" dirty="0">
                <a:solidFill>
                  <a:srgbClr val="FFC000"/>
                </a:solidFill>
              </a:rPr>
              <a:t>Talk with your child about his or her asthma.</a:t>
            </a:r>
          </a:p>
          <a:p>
            <a:pPr marL="0" indent="0">
              <a:buNone/>
            </a:pPr>
            <a:r>
              <a:rPr lang="en-GB" b="1" dirty="0">
                <a:solidFill>
                  <a:srgbClr val="FFC000"/>
                </a:solidFill>
              </a:rPr>
              <a:t>   Make sure your child knows:</a:t>
            </a:r>
          </a:p>
          <a:p>
            <a:pPr marL="0" indent="0">
              <a:buNone/>
            </a:pPr>
            <a:endParaRPr lang="en-GB" b="1" dirty="0">
              <a:solidFill>
                <a:srgbClr val="FFC00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solidFill>
                  <a:srgbClr val="FFC000"/>
                </a:solidFill>
              </a:rPr>
              <a:t>	Many other kids have asthma too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solidFill>
                  <a:srgbClr val="FFC000"/>
                </a:solidFill>
              </a:rPr>
              <a:t>        How and when to safely use medication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solidFill>
                  <a:srgbClr val="FFC000"/>
                </a:solidFill>
              </a:rPr>
              <a:t>        Takes their preventer every day as directed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solidFill>
                  <a:srgbClr val="FFC000"/>
                </a:solidFill>
              </a:rPr>
              <a:t>        How to avoid triggers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solidFill>
                  <a:srgbClr val="FFC000"/>
                </a:solidFill>
              </a:rPr>
              <a:t>        Healthy habits like getting enough sleep, being active, eating</a:t>
            </a:r>
          </a:p>
          <a:p>
            <a:pPr marL="457200" lvl="1" indent="0">
              <a:buNone/>
            </a:pPr>
            <a:r>
              <a:rPr lang="en-GB" sz="2800" dirty="0">
                <a:solidFill>
                  <a:srgbClr val="FFC000"/>
                </a:solidFill>
              </a:rPr>
              <a:t>      well and washing hands which is important for staying healthy</a:t>
            </a:r>
          </a:p>
          <a:p>
            <a:pPr marL="457200" lvl="1" indent="0">
              <a:buNone/>
            </a:pPr>
            <a:endParaRPr lang="en-GB" sz="2800" dirty="0">
              <a:solidFill>
                <a:srgbClr val="FFC000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en-GB" b="1" dirty="0">
              <a:solidFill>
                <a:srgbClr val="FFC000"/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endParaRPr lang="en-GB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909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DED326-7276-554D-A885-6E3AFAAFF0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746" y="669073"/>
            <a:ext cx="10930054" cy="5507890"/>
          </a:xfrm>
        </p:spPr>
        <p:txBody>
          <a:bodyPr/>
          <a:lstStyle/>
          <a:p>
            <a:r>
              <a:rPr lang="en-GB" sz="3600" b="1" dirty="0">
                <a:solidFill>
                  <a:srgbClr val="15BDEB"/>
                </a:solidFill>
              </a:rPr>
              <a:t>For further training on asthma, parents can </a:t>
            </a:r>
          </a:p>
          <a:p>
            <a:pPr marL="0" indent="0">
              <a:buNone/>
            </a:pPr>
            <a:r>
              <a:rPr lang="en-GB" sz="3600" b="1" dirty="0">
                <a:solidFill>
                  <a:srgbClr val="15BDEB"/>
                </a:solidFill>
              </a:rPr>
              <a:t>  access elearning for health Tier 1 on the link</a:t>
            </a:r>
          </a:p>
          <a:p>
            <a:pPr marL="0" indent="0">
              <a:buNone/>
            </a:pPr>
            <a:r>
              <a:rPr lang="en-GB" sz="3600" b="1" dirty="0">
                <a:solidFill>
                  <a:srgbClr val="15BDEB"/>
                </a:solidFill>
              </a:rPr>
              <a:t>  below:</a:t>
            </a:r>
          </a:p>
          <a:p>
            <a:pPr marL="0" indent="0">
              <a:buNone/>
            </a:pPr>
            <a:endParaRPr lang="en-GB" b="1" dirty="0">
              <a:solidFill>
                <a:srgbClr val="15BDEB"/>
              </a:solidFill>
            </a:endParaRPr>
          </a:p>
          <a:p>
            <a:r>
              <a:rPr lang="en-GB" dirty="0">
                <a:hlinkClick r:id="rId2"/>
              </a:rPr>
              <a:t>Asthma (Children and young people) - elearning for healthcare (e-lfh.org.uk)</a:t>
            </a:r>
            <a:endParaRPr lang="en-GB" b="1" dirty="0">
              <a:solidFill>
                <a:srgbClr val="15BDEB"/>
              </a:solidFill>
            </a:endParaRPr>
          </a:p>
          <a:p>
            <a:endParaRPr lang="en-GB" b="1" dirty="0">
              <a:solidFill>
                <a:srgbClr val="15BDE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3979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437</Words>
  <Application>Microsoft Office PowerPoint</Application>
  <PresentationFormat>Widescreen</PresentationFormat>
  <Paragraphs>58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Courier New</vt:lpstr>
      <vt:lpstr>Wingdings</vt:lpstr>
      <vt:lpstr>Office Theme</vt:lpstr>
      <vt:lpstr>2_Office Theme</vt:lpstr>
      <vt:lpstr>PowerPoint Presentation</vt:lpstr>
      <vt:lpstr>    Asthma Friendly schools accreditation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Alder Hey Children's NHS Foundation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Senior Alison</dc:creator>
  <cp:lastModifiedBy>Alison Heston</cp:lastModifiedBy>
  <cp:revision>2</cp:revision>
  <dcterms:created xsi:type="dcterms:W3CDTF">2023-05-05T08:47:44Z</dcterms:created>
  <dcterms:modified xsi:type="dcterms:W3CDTF">2024-02-06T10:43:41Z</dcterms:modified>
</cp:coreProperties>
</file>