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99" r:id="rId2"/>
    <p:sldId id="256" r:id="rId3"/>
    <p:sldId id="301" r:id="rId4"/>
    <p:sldId id="30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330E-C99E-4702-9445-C10DB8A60B6D}" type="datetimeFigureOut">
              <a:rPr lang="en-GB" smtClean="0"/>
              <a:t>24/01/2026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F52A0-1F7A-4C0B-B278-1C6753BE8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3629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330E-C99E-4702-9445-C10DB8A60B6D}" type="datetimeFigureOut">
              <a:rPr lang="en-GB" smtClean="0"/>
              <a:t>24/01/2026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F52A0-1F7A-4C0B-B278-1C6753BE8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4625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330E-C99E-4702-9445-C10DB8A60B6D}" type="datetimeFigureOut">
              <a:rPr lang="en-GB" smtClean="0"/>
              <a:t>24/01/2026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F52A0-1F7A-4C0B-B278-1C6753BE84D7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11129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330E-C99E-4702-9445-C10DB8A60B6D}" type="datetimeFigureOut">
              <a:rPr lang="en-GB" smtClean="0"/>
              <a:t>24/01/2026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F52A0-1F7A-4C0B-B278-1C6753BE8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45340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330E-C99E-4702-9445-C10DB8A60B6D}" type="datetimeFigureOut">
              <a:rPr lang="en-GB" smtClean="0"/>
              <a:t>24/01/2026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F52A0-1F7A-4C0B-B278-1C6753BE84D7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194127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330E-C99E-4702-9445-C10DB8A60B6D}" type="datetimeFigureOut">
              <a:rPr lang="en-GB" smtClean="0"/>
              <a:t>24/01/2026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F52A0-1F7A-4C0B-B278-1C6753BE8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3611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330E-C99E-4702-9445-C10DB8A60B6D}" type="datetimeFigureOut">
              <a:rPr lang="en-GB" smtClean="0"/>
              <a:t>24/01/2026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F52A0-1F7A-4C0B-B278-1C6753BE8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79723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330E-C99E-4702-9445-C10DB8A60B6D}" type="datetimeFigureOut">
              <a:rPr lang="en-GB" smtClean="0"/>
              <a:t>24/01/2026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F52A0-1F7A-4C0B-B278-1C6753BE8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2631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330E-C99E-4702-9445-C10DB8A60B6D}" type="datetimeFigureOut">
              <a:rPr lang="en-GB" smtClean="0"/>
              <a:t>24/01/2026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F52A0-1F7A-4C0B-B278-1C6753BE8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8481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330E-C99E-4702-9445-C10DB8A60B6D}" type="datetimeFigureOut">
              <a:rPr lang="en-GB" smtClean="0"/>
              <a:t>24/01/2026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F52A0-1F7A-4C0B-B278-1C6753BE8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2104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330E-C99E-4702-9445-C10DB8A60B6D}" type="datetimeFigureOut">
              <a:rPr lang="en-GB" smtClean="0"/>
              <a:t>24/01/2026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F52A0-1F7A-4C0B-B278-1C6753BE8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191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330E-C99E-4702-9445-C10DB8A60B6D}" type="datetimeFigureOut">
              <a:rPr lang="en-GB" smtClean="0"/>
              <a:t>24/01/2026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F52A0-1F7A-4C0B-B278-1C6753BE8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868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330E-C99E-4702-9445-C10DB8A60B6D}" type="datetimeFigureOut">
              <a:rPr lang="en-GB" smtClean="0"/>
              <a:t>24/01/2026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F52A0-1F7A-4C0B-B278-1C6753BE8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0036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330E-C99E-4702-9445-C10DB8A60B6D}" type="datetimeFigureOut">
              <a:rPr lang="en-GB" smtClean="0"/>
              <a:t>24/01/2026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F52A0-1F7A-4C0B-B278-1C6753BE8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4080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330E-C99E-4702-9445-C10DB8A60B6D}" type="datetimeFigureOut">
              <a:rPr lang="en-GB" smtClean="0"/>
              <a:t>24/01/2026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F52A0-1F7A-4C0B-B278-1C6753BE8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5286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F52A0-1F7A-4C0B-B278-1C6753BE84D7}" type="slidenum">
              <a:rPr lang="en-GB" smtClean="0"/>
              <a:t>‹#›</a:t>
            </a:fld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330E-C99E-4702-9445-C10DB8A60B6D}" type="datetimeFigureOut">
              <a:rPr lang="en-GB" smtClean="0"/>
              <a:t>24/01/2026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8797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4330E-C99E-4702-9445-C10DB8A60B6D}" type="datetimeFigureOut">
              <a:rPr lang="en-GB" smtClean="0"/>
              <a:t>24/01/2026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6FF52A0-1F7A-4C0B-B278-1C6753BE8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405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8BB0BFA-C01C-76CE-E5AC-1DE7B542CF0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6429" t="47296" r="5844"/>
          <a:stretch>
            <a:fillRect/>
          </a:stretch>
        </p:blipFill>
        <p:spPr>
          <a:xfrm>
            <a:off x="3300330" y="1809374"/>
            <a:ext cx="5824836" cy="161223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748ABE0-69A5-89A7-F40B-318D0286BE5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24185" b="51182"/>
          <a:stretch>
            <a:fillRect/>
          </a:stretch>
        </p:blipFill>
        <p:spPr>
          <a:xfrm>
            <a:off x="3145915" y="0"/>
            <a:ext cx="6133667" cy="1612231"/>
          </a:xfrm>
          <a:prstGeom prst="rect">
            <a:avLst/>
          </a:prstGeom>
        </p:spPr>
      </p:pic>
      <p:pic>
        <p:nvPicPr>
          <p:cNvPr id="2050" name="Picture 2" descr="Classic Bingo | Neon Entertainment">
            <a:extLst>
              <a:ext uri="{FF2B5EF4-FFF2-40B4-BE49-F238E27FC236}">
                <a16:creationId xmlns:a16="http://schemas.microsoft.com/office/drawing/2014/main" id="{1AD98D9C-1765-7F4F-AE2D-F1E3D20EC5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8464" y="3811254"/>
            <a:ext cx="8515072" cy="2852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50B4390-7E91-A694-FD75-B4AEC9EB29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15575" y="4962149"/>
            <a:ext cx="1876425" cy="185737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1BDB2D9-66AC-A6B8-3D9D-885B1B6CCEA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18546" y="125579"/>
            <a:ext cx="1876425" cy="185737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8B4A861-E757-76EE-D58B-6D3F92914EF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353536" y="2615489"/>
            <a:ext cx="1397717" cy="144704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ADAA4F1-4E2E-7580-9427-F73A3A3E69B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2" y="2615489"/>
            <a:ext cx="1878327" cy="161223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B14AF44-3E0E-5820-4DF2-44636BDC8A2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97029" y="125579"/>
            <a:ext cx="2304549" cy="165556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D0E727D-948D-058E-6693-432A6C0DCFC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98431" y="5062063"/>
            <a:ext cx="1863444" cy="1770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3486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EB62E0BC-4B67-F410-24FC-8F1C607A68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30149" y="2961752"/>
            <a:ext cx="9144000" cy="1655762"/>
          </a:xfrm>
        </p:spPr>
        <p:txBody>
          <a:bodyPr>
            <a:normAutofit/>
          </a:bodyPr>
          <a:lstStyle/>
          <a:p>
            <a:r>
              <a:rPr lang="en-GB" sz="6400" dirty="0"/>
              <a:t> </a:t>
            </a:r>
          </a:p>
          <a:p>
            <a:endParaRPr lang="en-GB" sz="6400" dirty="0"/>
          </a:p>
          <a:p>
            <a:endParaRPr lang="en-GB" sz="6400" dirty="0"/>
          </a:p>
          <a:p>
            <a:endParaRPr lang="en-GB" sz="80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427EBF1-7DDE-FC3A-EDD5-C5394FD3BBD1}"/>
              </a:ext>
            </a:extLst>
          </p:cNvPr>
          <p:cNvSpPr/>
          <p:nvPr/>
        </p:nvSpPr>
        <p:spPr>
          <a:xfrm>
            <a:off x="6003638" y="284096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endParaRPr lang="en-US" sz="5400" b="1" cap="none" spc="0" dirty="0">
              <a:ln/>
              <a:solidFill>
                <a:schemeClr val="accent4"/>
              </a:solidFill>
              <a:effectLst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A12779E-B263-9CD6-F28B-6FD22109B968}"/>
              </a:ext>
            </a:extLst>
          </p:cNvPr>
          <p:cNvSpPr/>
          <p:nvPr/>
        </p:nvSpPr>
        <p:spPr>
          <a:xfrm>
            <a:off x="2934110" y="222541"/>
            <a:ext cx="6917278" cy="273921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>
              <a:spcBef>
                <a:spcPct val="0"/>
              </a:spcBef>
              <a:spcAft>
                <a:spcPts val="600"/>
              </a:spcAft>
            </a:pPr>
            <a:r>
              <a:rPr lang="en-US" sz="54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</a:rPr>
              <a:t>Starting today</a:t>
            </a:r>
          </a:p>
          <a:p>
            <a:pPr algn="ctr">
              <a:spcBef>
                <a:spcPct val="0"/>
              </a:spcBef>
              <a:spcAft>
                <a:spcPts val="600"/>
              </a:spcAft>
            </a:pPr>
            <a:r>
              <a:rPr lang="en-US" sz="54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</a:rPr>
              <a:t>Monday 19</a:t>
            </a:r>
            <a:r>
              <a:rPr lang="en-US" sz="5400" b="1" baseline="30000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</a:rPr>
              <a:t>th</a:t>
            </a:r>
            <a:r>
              <a:rPr lang="en-US" sz="54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</a:rPr>
              <a:t> January</a:t>
            </a:r>
          </a:p>
          <a:p>
            <a:pPr algn="ctr">
              <a:spcBef>
                <a:spcPct val="0"/>
              </a:spcBef>
              <a:spcAft>
                <a:spcPts val="600"/>
              </a:spcAft>
            </a:pPr>
            <a:endParaRPr lang="en-US" sz="5400" b="1" dirty="0">
              <a:solidFill>
                <a:schemeClr val="accent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DC6EBCB-1D3F-B3E1-6B4E-FE129EF02049}"/>
              </a:ext>
            </a:extLst>
          </p:cNvPr>
          <p:cNvSpPr txBox="1"/>
          <p:nvPr/>
        </p:nvSpPr>
        <p:spPr>
          <a:xfrm>
            <a:off x="2532076" y="2130755"/>
            <a:ext cx="7721345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b="0" i="0" dirty="0">
                <a:solidFill>
                  <a:srgbClr val="333333"/>
                </a:solidFill>
                <a:effectLst/>
                <a:latin typeface="+mj-lt"/>
              </a:rPr>
              <a:t>We will be collecting resources for two new upcoming zones, a </a:t>
            </a:r>
            <a:r>
              <a:rPr lang="en-GB" sz="2800" b="1" i="0" dirty="0">
                <a:solidFill>
                  <a:srgbClr val="333333"/>
                </a:solidFill>
                <a:effectLst/>
                <a:latin typeface="+mj-lt"/>
              </a:rPr>
              <a:t>Water Zone and a Digging Zon</a:t>
            </a:r>
            <a:r>
              <a:rPr lang="en-GB" sz="2800" b="0" i="0" dirty="0">
                <a:solidFill>
                  <a:srgbClr val="333333"/>
                </a:solidFill>
                <a:effectLst/>
                <a:latin typeface="+mj-lt"/>
              </a:rPr>
              <a:t>e that will be introduced in the coming weeks and for our existing zones too.</a:t>
            </a:r>
            <a:endParaRPr lang="en-GB" sz="2800" dirty="0">
              <a:latin typeface="+mj-lt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7C1338C-ED9F-12CB-1E34-C33E95BCCF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4110" y="4031152"/>
            <a:ext cx="2604307" cy="260430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632F52D-6DB4-0866-CDE8-F31E2D7B7F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4202419"/>
            <a:ext cx="4025416" cy="2261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26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Group 60">
            <a:extLst>
              <a:ext uri="{FF2B5EF4-FFF2-40B4-BE49-F238E27FC236}">
                <a16:creationId xmlns:a16="http://schemas.microsoft.com/office/drawing/2014/main" id="{6CC33B2B-B475-4189-BA8F-3CF8248DC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62" name="Freeform 14">
              <a:extLst>
                <a:ext uri="{FF2B5EF4-FFF2-40B4-BE49-F238E27FC236}">
                  <a16:creationId xmlns:a16="http://schemas.microsoft.com/office/drawing/2014/main" id="{A59AAC92-4932-4D74-A545-BA3EEE56D4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B8446528-FA87-4017-B061-CF7EE79FA2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34D4B4D0-2493-42A2-AEEB-9970A64E8B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Rectangle 23">
              <a:extLst>
                <a:ext uri="{FF2B5EF4-FFF2-40B4-BE49-F238E27FC236}">
                  <a16:creationId xmlns:a16="http://schemas.microsoft.com/office/drawing/2014/main" id="{676E13B7-7CB7-4489-914B-4012EE6EBF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66" name="Rectangle 25">
              <a:extLst>
                <a:ext uri="{FF2B5EF4-FFF2-40B4-BE49-F238E27FC236}">
                  <a16:creationId xmlns:a16="http://schemas.microsoft.com/office/drawing/2014/main" id="{F2159841-C096-430C-B748-E8D2A5C994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67" name="Isosceles Triangle 66">
              <a:extLst>
                <a:ext uri="{FF2B5EF4-FFF2-40B4-BE49-F238E27FC236}">
                  <a16:creationId xmlns:a16="http://schemas.microsoft.com/office/drawing/2014/main" id="{B4F167EF-5A0C-487E-8776-97310E39E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68" name="Rectangle 27">
              <a:extLst>
                <a:ext uri="{FF2B5EF4-FFF2-40B4-BE49-F238E27FC236}">
                  <a16:creationId xmlns:a16="http://schemas.microsoft.com/office/drawing/2014/main" id="{9D8C053F-F025-4CB6-94C4-2841A20D68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69" name="Rectangle 28">
              <a:extLst>
                <a:ext uri="{FF2B5EF4-FFF2-40B4-BE49-F238E27FC236}">
                  <a16:creationId xmlns:a16="http://schemas.microsoft.com/office/drawing/2014/main" id="{78581BD0-3E75-48CB-A2A3-44DB1ACB66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70" name="Rectangle 29">
              <a:extLst>
                <a:ext uri="{FF2B5EF4-FFF2-40B4-BE49-F238E27FC236}">
                  <a16:creationId xmlns:a16="http://schemas.microsoft.com/office/drawing/2014/main" id="{E90D466A-AB95-4676-82CB-3BEC98AFF8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71" name="Isosceles Triangle 70">
              <a:extLst>
                <a:ext uri="{FF2B5EF4-FFF2-40B4-BE49-F238E27FC236}">
                  <a16:creationId xmlns:a16="http://schemas.microsoft.com/office/drawing/2014/main" id="{3AFED863-874C-49D9-AE2F-B9DFF00D56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79231626-CF0C-EEEE-26D7-EA85D371EC12}"/>
              </a:ext>
            </a:extLst>
          </p:cNvPr>
          <p:cNvSpPr txBox="1"/>
          <p:nvPr/>
        </p:nvSpPr>
        <p:spPr>
          <a:xfrm>
            <a:off x="1510076" y="684002"/>
            <a:ext cx="9171848" cy="111215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20000"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400" dirty="0">
                <a:latin typeface="+mj-lt"/>
                <a:ea typeface="+mj-ea"/>
                <a:cs typeface="+mj-cs"/>
              </a:rPr>
              <a:t>Each class will work as a team to collect items on the bingo board. 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400" b="1" dirty="0">
                <a:latin typeface="+mj-lt"/>
                <a:ea typeface="+mj-ea"/>
                <a:cs typeface="+mj-cs"/>
              </a:rPr>
              <a:t>Below are the class bingo cards. 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CF1A3D7-4488-3B21-B684-56761C92B6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22994" y="2409929"/>
            <a:ext cx="6048023" cy="420337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671A8CA-3090-C0BB-5BC9-30BA70EFCA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207" y="2627419"/>
            <a:ext cx="6048023" cy="3961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6027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41A120-0883-F127-9A81-A2DE73627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</a:rPr>
              <a:t>OPAL Bingo Challenge</a:t>
            </a:r>
            <a:br>
              <a:rPr lang="en-GB" b="1" u="sng" dirty="0">
                <a:solidFill>
                  <a:schemeClr val="tx1"/>
                </a:solidFill>
              </a:rPr>
            </a:br>
            <a:br>
              <a:rPr lang="en-GB" dirty="0">
                <a:solidFill>
                  <a:schemeClr val="tx1"/>
                </a:solidFill>
              </a:rPr>
            </a:br>
            <a:r>
              <a:rPr lang="en-GB" sz="3300" b="1" dirty="0">
                <a:solidFill>
                  <a:schemeClr val="tx1"/>
                </a:solidFill>
              </a:rPr>
              <a:t>To win this challenge:</a:t>
            </a:r>
            <a:br>
              <a:rPr lang="en-GB" sz="3300" b="1" dirty="0">
                <a:solidFill>
                  <a:schemeClr val="tx1"/>
                </a:solidFill>
              </a:rPr>
            </a:br>
            <a:br>
              <a:rPr lang="en-GB" sz="3300" dirty="0">
                <a:solidFill>
                  <a:schemeClr val="tx1"/>
                </a:solidFill>
              </a:rPr>
            </a:br>
            <a:r>
              <a:rPr lang="en-GB" sz="3300" dirty="0">
                <a:solidFill>
                  <a:schemeClr val="tx1"/>
                </a:solidFill>
              </a:rPr>
              <a:t>Working as a class, collect all the items on your bingo card</a:t>
            </a:r>
            <a:br>
              <a:rPr lang="en-GB" sz="3300" dirty="0">
                <a:solidFill>
                  <a:schemeClr val="tx1"/>
                </a:solidFill>
              </a:rPr>
            </a:br>
            <a:r>
              <a:rPr lang="en-GB" sz="3300" dirty="0">
                <a:solidFill>
                  <a:schemeClr val="tx1"/>
                </a:solidFill>
              </a:rPr>
              <a:t>.</a:t>
            </a:r>
            <a:br>
              <a:rPr lang="en-GB" sz="3300" dirty="0">
                <a:solidFill>
                  <a:schemeClr val="tx1"/>
                </a:solidFill>
              </a:rPr>
            </a:br>
            <a:r>
              <a:rPr lang="en-GB" sz="3300" b="1" dirty="0">
                <a:solidFill>
                  <a:schemeClr val="tx1"/>
                </a:solidFill>
              </a:rPr>
              <a:t>1 line-</a:t>
            </a:r>
            <a:r>
              <a:rPr lang="en-GB" sz="3300" dirty="0">
                <a:solidFill>
                  <a:schemeClr val="tx1"/>
                </a:solidFill>
              </a:rPr>
              <a:t> 5 in a row- </a:t>
            </a:r>
            <a:r>
              <a:rPr lang="en-GB" sz="3300" b="1" dirty="0">
                <a:solidFill>
                  <a:schemeClr val="tx1"/>
                </a:solidFill>
              </a:rPr>
              <a:t>10 minutes</a:t>
            </a:r>
            <a:r>
              <a:rPr lang="en-GB" sz="3300" dirty="0">
                <a:solidFill>
                  <a:schemeClr val="tx1"/>
                </a:solidFill>
              </a:rPr>
              <a:t> OPAL playtime</a:t>
            </a:r>
            <a:br>
              <a:rPr lang="en-GB" sz="3300" dirty="0">
                <a:solidFill>
                  <a:schemeClr val="tx1"/>
                </a:solidFill>
              </a:rPr>
            </a:br>
            <a:br>
              <a:rPr lang="en-GB" sz="3300" dirty="0">
                <a:solidFill>
                  <a:schemeClr val="tx1"/>
                </a:solidFill>
              </a:rPr>
            </a:br>
            <a:r>
              <a:rPr lang="en-GB" sz="3300" b="1" dirty="0">
                <a:solidFill>
                  <a:schemeClr val="tx1"/>
                </a:solidFill>
              </a:rPr>
              <a:t>2 lines- </a:t>
            </a:r>
            <a:r>
              <a:rPr lang="en-GB" sz="3300" dirty="0">
                <a:solidFill>
                  <a:schemeClr val="tx1"/>
                </a:solidFill>
              </a:rPr>
              <a:t>10 in a row- </a:t>
            </a:r>
            <a:r>
              <a:rPr lang="en-GB" sz="3300" b="1" dirty="0">
                <a:solidFill>
                  <a:schemeClr val="tx1"/>
                </a:solidFill>
              </a:rPr>
              <a:t>15 minutes</a:t>
            </a:r>
            <a:r>
              <a:rPr lang="en-GB" sz="3300" dirty="0">
                <a:solidFill>
                  <a:schemeClr val="tx1"/>
                </a:solidFill>
              </a:rPr>
              <a:t> OPAL playtime</a:t>
            </a:r>
            <a:br>
              <a:rPr lang="en-GB" sz="3300" dirty="0">
                <a:solidFill>
                  <a:schemeClr val="tx1"/>
                </a:solidFill>
              </a:rPr>
            </a:br>
            <a:br>
              <a:rPr lang="en-GB" sz="3300" dirty="0">
                <a:solidFill>
                  <a:schemeClr val="tx1"/>
                </a:solidFill>
              </a:rPr>
            </a:br>
            <a:r>
              <a:rPr lang="en-GB" sz="3300" b="1" dirty="0">
                <a:solidFill>
                  <a:schemeClr val="tx1"/>
                </a:solidFill>
              </a:rPr>
              <a:t>Full house</a:t>
            </a:r>
            <a:r>
              <a:rPr lang="en-GB" sz="3300" dirty="0">
                <a:solidFill>
                  <a:schemeClr val="tx1"/>
                </a:solidFill>
              </a:rPr>
              <a:t>- </a:t>
            </a:r>
            <a:r>
              <a:rPr lang="en-GB" sz="3300" b="1" dirty="0">
                <a:solidFill>
                  <a:schemeClr val="tx1"/>
                </a:solidFill>
              </a:rPr>
              <a:t>30 minutes</a:t>
            </a:r>
            <a:r>
              <a:rPr lang="en-GB" sz="3300" dirty="0">
                <a:solidFill>
                  <a:schemeClr val="tx1"/>
                </a:solidFill>
              </a:rPr>
              <a:t> OPAL playtime</a:t>
            </a:r>
            <a:br>
              <a:rPr lang="en-GB" sz="3300" dirty="0">
                <a:solidFill>
                  <a:schemeClr val="tx1"/>
                </a:solidFill>
              </a:rPr>
            </a:br>
            <a:br>
              <a:rPr lang="en-GB" sz="3300" dirty="0">
                <a:solidFill>
                  <a:schemeClr val="tx1"/>
                </a:solidFill>
              </a:rPr>
            </a:br>
            <a:r>
              <a:rPr lang="en-GB" sz="3300" b="1" dirty="0">
                <a:solidFill>
                  <a:schemeClr val="tx1"/>
                </a:solidFill>
              </a:rPr>
              <a:t>Bonus- </a:t>
            </a:r>
            <a:r>
              <a:rPr lang="en-GB" sz="3300" dirty="0">
                <a:solidFill>
                  <a:schemeClr val="tx1"/>
                </a:solidFill>
              </a:rPr>
              <a:t>If you collect the stared       item your class will get a</a:t>
            </a:r>
            <a:r>
              <a:rPr lang="en-GB" sz="3300" b="1" dirty="0">
                <a:solidFill>
                  <a:schemeClr val="tx1"/>
                </a:solidFill>
              </a:rPr>
              <a:t> 20-minute </a:t>
            </a:r>
            <a:r>
              <a:rPr lang="en-GB" sz="3300" dirty="0">
                <a:solidFill>
                  <a:schemeClr val="tx1"/>
                </a:solidFill>
              </a:rPr>
              <a:t>OPAL playtime</a:t>
            </a:r>
          </a:p>
        </p:txBody>
      </p:sp>
      <p:sp>
        <p:nvSpPr>
          <p:cNvPr id="4" name="Star: 5 Points 3">
            <a:extLst>
              <a:ext uri="{FF2B5EF4-FFF2-40B4-BE49-F238E27FC236}">
                <a16:creationId xmlns:a16="http://schemas.microsoft.com/office/drawing/2014/main" id="{FF77E2BA-34BD-2512-6C6A-37F3C182F813}"/>
              </a:ext>
            </a:extLst>
          </p:cNvPr>
          <p:cNvSpPr/>
          <p:nvPr/>
        </p:nvSpPr>
        <p:spPr>
          <a:xfrm>
            <a:off x="6415790" y="4826835"/>
            <a:ext cx="854439" cy="764498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572249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</TotalTime>
  <Words>136</Words>
  <Application>Microsoft Office PowerPoint</Application>
  <PresentationFormat>Widescreen</PresentationFormat>
  <Paragraphs>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OPAL Bingo Challenge  To win this challenge:  Working as a class, collect all the items on your bingo card . 1 line- 5 in a row- 10 minutes OPAL playtime  2 lines- 10 in a row- 15 minutes OPAL playtime  Full house- 30 minutes OPAL playtime  Bonus- If you collect the stared       item your class will get a 20-minute OPAL playtime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Clare Poulson</dc:creator>
  <cp:lastModifiedBy>Clare Poulson</cp:lastModifiedBy>
  <cp:revision>1</cp:revision>
  <dcterms:created xsi:type="dcterms:W3CDTF">2026-01-24T14:47:52Z</dcterms:created>
  <dcterms:modified xsi:type="dcterms:W3CDTF">2026-01-24T15:07:19Z</dcterms:modified>
</cp:coreProperties>
</file>