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76" r:id="rId2"/>
    <p:sldId id="275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77" r:id="rId19"/>
  </p:sldIdLst>
  <p:sldSz cx="9144000" cy="6858000" type="screen4x3"/>
  <p:notesSz cx="6858000" cy="9144000"/>
  <p:embeddedFontLst>
    <p:embeddedFont>
      <p:font typeface="Twinkl" panose="020B0604020202020204" charset="0"/>
      <p:regular r:id="rId22"/>
      <p:bold r:id="rId23"/>
    </p:embeddedFont>
    <p:embeddedFont>
      <p:font typeface="Sassoon Infant Md" panose="02000603050000020003" charset="0"/>
      <p:regular r:id="rId24"/>
    </p:embeddedFont>
    <p:embeddedFont>
      <p:font typeface="Twinkl SemiBold" charset="0"/>
      <p:bold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  <p:embeddedFont>
      <p:font typeface="Sassoon Infant Rg" panose="02000503030000020003" charset="0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65A1"/>
    <a:srgbClr val="F35D7A"/>
    <a:srgbClr val="DE1E5A"/>
    <a:srgbClr val="F15A78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294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curriculum-for-excellence-second-religious-and-moral-education/curriculum-for-excellence-second-religious-and-moral-education-world-religions/curriculum-for-excellence-second-religious-and-moral-education-world-religions-beliefs-judaism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um-for-excellence-second-religious-and-moral-education/curriculum-for-excellence-second-religious-and-moral-education-world-religions/curriculum-for-excellence-second-religious-and-moral-education-world-religions-beliefs-judaism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curriculum-for-excellence-second-religious-and-moral-education/curriculum-for-excellence-second-religious-and-moral-education-world-religions/curriculum-for-excellence-second-religious-and-moral-education-world-religions-beliefs-judaism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1B5F534C-1D5C-4A84-A2EA-B370FE17B74C}"/>
              </a:ext>
            </a:extLst>
          </p:cNvPr>
          <p:cNvSpPr/>
          <p:nvPr userDrawn="1"/>
        </p:nvSpPr>
        <p:spPr>
          <a:xfrm>
            <a:off x="8367386" y="6100175"/>
            <a:ext cx="776614" cy="75782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7359F69-5DB1-4DD7-ABF9-7B1AE330316F}"/>
              </a:ext>
            </a:extLst>
          </p:cNvPr>
          <p:cNvSpPr/>
          <p:nvPr userDrawn="1"/>
        </p:nvSpPr>
        <p:spPr>
          <a:xfrm>
            <a:off x="-1" y="5873662"/>
            <a:ext cx="1415441" cy="903182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85F51966-9656-4ED2-8F6E-251B1A906670}"/>
              </a:ext>
            </a:extLst>
          </p:cNvPr>
          <p:cNvSpPr/>
          <p:nvPr userDrawn="1"/>
        </p:nvSpPr>
        <p:spPr>
          <a:xfrm>
            <a:off x="8220074" y="6517938"/>
            <a:ext cx="1415441" cy="340062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7E0C46E9-859A-42FD-B655-E2765091FC35}"/>
              </a:ext>
            </a:extLst>
          </p:cNvPr>
          <p:cNvSpPr/>
          <p:nvPr userDrawn="1"/>
        </p:nvSpPr>
        <p:spPr>
          <a:xfrm>
            <a:off x="-1" y="5873662"/>
            <a:ext cx="1415441" cy="903182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A943D2AC-81D9-4A6C-84AB-FD3B9BC51C57}"/>
              </a:ext>
            </a:extLst>
          </p:cNvPr>
          <p:cNvSpPr/>
          <p:nvPr userDrawn="1"/>
        </p:nvSpPr>
        <p:spPr>
          <a:xfrm>
            <a:off x="7815046" y="6034893"/>
            <a:ext cx="1415441" cy="903182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/2.0/uk/" TargetMode="External"/><Relationship Id="rId5" Type="http://schemas.openxmlformats.org/officeDocument/2006/relationships/hyperlink" Target="https://www.flickr.com/photos/52328772@N05/" TargetMode="External"/><Relationship Id="rId4" Type="http://schemas.openxmlformats.org/officeDocument/2006/relationships/hyperlink" Target="https://www.flickr.com/photos/52328772@N05/12241315084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643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13">
            <a:extLst>
              <a:ext uri="{FF2B5EF4-FFF2-40B4-BE49-F238E27FC236}">
                <a16:creationId xmlns:a16="http://schemas.microsoft.com/office/drawing/2014/main" id="{185F7249-6CED-4B8A-8A8F-15D2AA150E92}"/>
              </a:ext>
            </a:extLst>
          </p:cNvPr>
          <p:cNvSpPr/>
          <p:nvPr/>
        </p:nvSpPr>
        <p:spPr>
          <a:xfrm>
            <a:off x="3667760" y="4142146"/>
            <a:ext cx="3068320" cy="1414631"/>
          </a:xfrm>
          <a:prstGeom prst="roundRect">
            <a:avLst>
              <a:gd name="adj" fmla="val 0"/>
            </a:avLst>
          </a:prstGeom>
          <a:solidFill>
            <a:srgbClr val="7765A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sz="2200" b="1" dirty="0">
                <a:solidFill>
                  <a:schemeClr val="bg1"/>
                </a:solidFill>
                <a:latin typeface="Twinkl" pitchFamily="50" charset="0"/>
              </a:rPr>
              <a:t>Did You Know…?</a:t>
            </a:r>
          </a:p>
          <a:p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Rabbi means ‘teacher’</a:t>
            </a:r>
            <a:br>
              <a:rPr lang="en-GB" dirty="0">
                <a:solidFill>
                  <a:schemeClr val="bg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in Hebrew.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035499B-5C6B-4E34-814E-0D0FB2AFCD8A}"/>
              </a:ext>
            </a:extLst>
          </p:cNvPr>
          <p:cNvSpPr/>
          <p:nvPr/>
        </p:nvSpPr>
        <p:spPr>
          <a:xfrm>
            <a:off x="106750" y="619049"/>
            <a:ext cx="8930500" cy="63499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31D2F-218F-4B68-9321-9EB30D12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9" y="712290"/>
            <a:ext cx="9101019" cy="994306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Who Leads the Synagogue Service?</a:t>
            </a:r>
            <a:br>
              <a:rPr lang="en-GB" dirty="0">
                <a:solidFill>
                  <a:schemeClr val="bg1"/>
                </a:solidFill>
                <a:latin typeface="Twinkl" pitchFamily="50" charset="0"/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951055" y="1648668"/>
            <a:ext cx="3842617" cy="172260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sz="2200" b="1" dirty="0">
                <a:solidFill>
                  <a:srgbClr val="7765A1"/>
                </a:solidFill>
              </a:rPr>
              <a:t>Rabbi</a:t>
            </a:r>
          </a:p>
          <a:p>
            <a:r>
              <a:rPr lang="en-GB" dirty="0">
                <a:solidFill>
                  <a:schemeClr val="tx1"/>
                </a:solidFill>
              </a:rPr>
              <a:t>A Rabbi is a Jewish spiritual leader who will often lead services at the synagogue on the holy day (Shabbat) and during festivals.</a:t>
            </a:r>
          </a:p>
        </p:txBody>
      </p:sp>
      <p:pic>
        <p:nvPicPr>
          <p:cNvPr id="6" name="Rabbi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78" t="1744" r="25505" b="2805"/>
          <a:stretch>
            <a:fillRect/>
          </a:stretch>
        </p:blipFill>
        <p:spPr bwMode="auto">
          <a:xfrm>
            <a:off x="5902036" y="1347129"/>
            <a:ext cx="2401455" cy="540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07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ynagogue, Religion, Judaism, Jews, Hebrew, Jew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050" y="917970"/>
            <a:ext cx="8255527" cy="5503686"/>
          </a:xfrm>
          <a:prstGeom prst="roundRect">
            <a:avLst>
              <a:gd name="adj" fmla="val 290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arallelogram 3">
            <a:extLst>
              <a:ext uri="{FF2B5EF4-FFF2-40B4-BE49-F238E27FC236}">
                <a16:creationId xmlns:a16="http://schemas.microsoft.com/office/drawing/2014/main" id="{2035499B-5C6B-4E34-814E-0D0FB2AFCD8A}"/>
              </a:ext>
            </a:extLst>
          </p:cNvPr>
          <p:cNvSpPr/>
          <p:nvPr/>
        </p:nvSpPr>
        <p:spPr>
          <a:xfrm>
            <a:off x="106750" y="619049"/>
            <a:ext cx="8930500" cy="119127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D31D2F-218F-4B68-9321-9EB30D12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9" y="712290"/>
            <a:ext cx="9101019" cy="994306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Can You Find Some Jewish Symbols in This Synagogue?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1349" y="4705362"/>
            <a:ext cx="1337736" cy="369332"/>
          </a:xfrm>
          <a:prstGeom prst="rect">
            <a:avLst/>
          </a:prstGeom>
          <a:solidFill>
            <a:srgbClr val="7765A1"/>
          </a:solidFill>
          <a:ln w="28575">
            <a:solidFill>
              <a:srgbClr val="F35D7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menorah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2704" y="3635844"/>
            <a:ext cx="1784448" cy="369332"/>
          </a:xfrm>
          <a:prstGeom prst="rect">
            <a:avLst/>
          </a:prstGeom>
          <a:solidFill>
            <a:srgbClr val="7765A1"/>
          </a:solidFill>
          <a:ln w="28575">
            <a:solidFill>
              <a:srgbClr val="F35D7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Star of David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60848" y="4890028"/>
            <a:ext cx="504056" cy="0"/>
          </a:xfrm>
          <a:prstGeom prst="straightConnector1">
            <a:avLst/>
          </a:prstGeom>
          <a:ln w="76200">
            <a:solidFill>
              <a:srgbClr val="F35D7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408941" y="3828288"/>
            <a:ext cx="413763" cy="10546"/>
          </a:xfrm>
          <a:prstGeom prst="straightConnector1">
            <a:avLst/>
          </a:prstGeom>
          <a:ln w="76200">
            <a:solidFill>
              <a:srgbClr val="F35D7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2"/>
          </p:cNvCxnSpPr>
          <p:nvPr/>
        </p:nvCxnSpPr>
        <p:spPr>
          <a:xfrm>
            <a:off x="2714928" y="4005176"/>
            <a:ext cx="2504772" cy="1742209"/>
          </a:xfrm>
          <a:prstGeom prst="straightConnector1">
            <a:avLst/>
          </a:prstGeom>
          <a:ln w="57150">
            <a:solidFill>
              <a:srgbClr val="F35D7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35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2035499B-5C6B-4E34-814E-0D0FB2AFCD8A}"/>
              </a:ext>
            </a:extLst>
          </p:cNvPr>
          <p:cNvSpPr/>
          <p:nvPr/>
        </p:nvSpPr>
        <p:spPr>
          <a:xfrm>
            <a:off x="106750" y="619049"/>
            <a:ext cx="8930500" cy="63499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31D2F-218F-4B68-9321-9EB30D12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9" y="439395"/>
            <a:ext cx="9101019" cy="994306"/>
          </a:xfrm>
        </p:spPr>
        <p:txBody>
          <a:bodyPr/>
          <a:lstStyle/>
          <a:p>
            <a:r>
              <a:rPr lang="en-GB" sz="3800" dirty="0">
                <a:solidFill>
                  <a:schemeClr val="bg1"/>
                </a:solidFill>
                <a:latin typeface="Twinkl" pitchFamily="50" charset="0"/>
              </a:rPr>
              <a:t>What Do Jewish People Often Wear?</a:t>
            </a:r>
            <a:endParaRPr lang="en-GB" sz="38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0908" y="1613354"/>
            <a:ext cx="5300499" cy="4627973"/>
            <a:chOff x="700908" y="1613354"/>
            <a:chExt cx="5300499" cy="4627973"/>
          </a:xfrm>
        </p:grpSpPr>
        <p:sp>
          <p:nvSpPr>
            <p:cNvPr id="5" name="Rectangle: Rounded Corners 9">
              <a:extLst>
                <a:ext uri="{FF2B5EF4-FFF2-40B4-BE49-F238E27FC236}">
                  <a16:creationId xmlns:a16="http://schemas.microsoft.com/office/drawing/2014/main" id="{661BBDA7-5DA3-4A6B-9B20-E6A8763F417B}"/>
                </a:ext>
              </a:extLst>
            </p:cNvPr>
            <p:cNvSpPr/>
            <p:nvPr/>
          </p:nvSpPr>
          <p:spPr>
            <a:xfrm>
              <a:off x="2359441" y="1663150"/>
              <a:ext cx="3641966" cy="156749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rgbClr val="F15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r>
                <a:rPr lang="en-GB" sz="2200" b="1" dirty="0">
                  <a:solidFill>
                    <a:srgbClr val="7765A1"/>
                  </a:solidFill>
                </a:rPr>
                <a:t>Tallit</a:t>
              </a:r>
            </a:p>
            <a:p>
              <a:r>
                <a:rPr lang="en-GB" dirty="0">
                  <a:solidFill>
                    <a:schemeClr val="tx1"/>
                  </a:solidFill>
                </a:rPr>
                <a:t>Some Jews will put on a shawl, called a tallit, to pray. The fringes are a reminder of the commandments of the Torah.</a:t>
              </a:r>
            </a:p>
          </p:txBody>
        </p:sp>
        <p:pic>
          <p:nvPicPr>
            <p:cNvPr id="9" name="Talli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908" y="1613354"/>
              <a:ext cx="1811064" cy="4627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2956560" y="2728651"/>
            <a:ext cx="5247248" cy="3107875"/>
            <a:chOff x="2956560" y="2728651"/>
            <a:chExt cx="5247248" cy="3107875"/>
          </a:xfrm>
        </p:grpSpPr>
        <p:sp>
          <p:nvSpPr>
            <p:cNvPr id="8" name="Rectangle: Rounded Corners 9">
              <a:extLst>
                <a:ext uri="{FF2B5EF4-FFF2-40B4-BE49-F238E27FC236}">
                  <a16:creationId xmlns:a16="http://schemas.microsoft.com/office/drawing/2014/main" id="{661BBDA7-5DA3-4A6B-9B20-E6A8763F417B}"/>
                </a:ext>
              </a:extLst>
            </p:cNvPr>
            <p:cNvSpPr/>
            <p:nvPr/>
          </p:nvSpPr>
          <p:spPr>
            <a:xfrm>
              <a:off x="2956560" y="4541576"/>
              <a:ext cx="5083854" cy="129495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rgbClr val="F15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r>
                <a:rPr lang="en-GB" sz="2200" b="1" dirty="0">
                  <a:solidFill>
                    <a:srgbClr val="7765A1"/>
                  </a:solidFill>
                </a:rPr>
                <a:t>Kippah</a:t>
              </a:r>
            </a:p>
            <a:p>
              <a:r>
                <a:rPr lang="en-GB" dirty="0">
                  <a:solidFill>
                    <a:schemeClr val="tx1"/>
                  </a:solidFill>
                </a:rPr>
                <a:t>When in the synagogue, men cover their heads. The kippah reminds Jews of their faith.</a:t>
              </a:r>
            </a:p>
          </p:txBody>
        </p:sp>
        <p:pic>
          <p:nvPicPr>
            <p:cNvPr id="10" name="Kippah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3158" y="2728651"/>
              <a:ext cx="1390650" cy="181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47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740"/>
          <a:stretch/>
        </p:blipFill>
        <p:spPr>
          <a:xfrm>
            <a:off x="430923" y="1674870"/>
            <a:ext cx="7157545" cy="4741633"/>
          </a:xfrm>
          <a:prstGeom prst="roundRect">
            <a:avLst>
              <a:gd name="adj" fmla="val 2788"/>
            </a:avLst>
          </a:prstGeom>
        </p:spPr>
      </p:pic>
      <p:sp>
        <p:nvSpPr>
          <p:cNvPr id="4" name="Parallelogram 3">
            <a:extLst>
              <a:ext uri="{FF2B5EF4-FFF2-40B4-BE49-F238E27FC236}">
                <a16:creationId xmlns:a16="http://schemas.microsoft.com/office/drawing/2014/main" id="{2035499B-5C6B-4E34-814E-0D0FB2AFCD8A}"/>
              </a:ext>
            </a:extLst>
          </p:cNvPr>
          <p:cNvSpPr/>
          <p:nvPr/>
        </p:nvSpPr>
        <p:spPr>
          <a:xfrm>
            <a:off x="106750" y="619048"/>
            <a:ext cx="8930500" cy="1185701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5039580" y="2011704"/>
            <a:ext cx="3463289" cy="204202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Jewish boys and girls celebrate becoming adults at about the age of 12 or 13. At this age, Jews believe that children can tell the difference between right or wrong.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7D31D2F-218F-4B68-9321-9EB30D129F9F}"/>
              </a:ext>
            </a:extLst>
          </p:cNvPr>
          <p:cNvSpPr txBox="1">
            <a:spLocks/>
          </p:cNvSpPr>
          <p:nvPr/>
        </p:nvSpPr>
        <p:spPr>
          <a:xfrm>
            <a:off x="10339" y="722604"/>
            <a:ext cx="9101019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800">
                <a:solidFill>
                  <a:schemeClr val="bg1"/>
                </a:solidFill>
                <a:latin typeface="Twinkl" pitchFamily="50" charset="0"/>
              </a:rPr>
              <a:t>What Is the Jewish Coming of Age Ceremony Called?</a:t>
            </a:r>
            <a:endParaRPr lang="en-GB" sz="3800" dirty="0">
              <a:solidFill>
                <a:schemeClr val="bg1"/>
              </a:solidFill>
              <a:latin typeface="Twinkl" pitchFamily="50" charset="0"/>
            </a:endParaRPr>
          </a:p>
        </p:txBody>
      </p:sp>
      <p:sp>
        <p:nvSpPr>
          <p:cNvPr id="14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5502035" y="4243650"/>
            <a:ext cx="2885220" cy="170520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Boys have a Bar Mitzvah and girls have a Bat Mitzvah. The names mean ‘son’ or ‘daughter’ of the commandment. </a:t>
            </a:r>
          </a:p>
        </p:txBody>
      </p:sp>
    </p:spTree>
    <p:extLst>
      <p:ext uri="{BB962C8B-B14F-4D97-AF65-F5344CB8AC3E}">
        <p14:creationId xmlns:p14="http://schemas.microsoft.com/office/powerpoint/2010/main" val="147963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10" y="2882519"/>
            <a:ext cx="4534043" cy="3022695"/>
          </a:xfrm>
          <a:prstGeom prst="rect">
            <a:avLst/>
          </a:prstGeom>
        </p:spPr>
      </p:pic>
      <p:sp>
        <p:nvSpPr>
          <p:cNvPr id="4" name="Parallelogram 3">
            <a:extLst>
              <a:ext uri="{FF2B5EF4-FFF2-40B4-BE49-F238E27FC236}">
                <a16:creationId xmlns:a16="http://schemas.microsoft.com/office/drawing/2014/main" id="{2035499B-5C6B-4E34-814E-0D0FB2AFCD8A}"/>
              </a:ext>
            </a:extLst>
          </p:cNvPr>
          <p:cNvSpPr/>
          <p:nvPr/>
        </p:nvSpPr>
        <p:spPr>
          <a:xfrm>
            <a:off x="106750" y="619049"/>
            <a:ext cx="8930500" cy="63499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31D2F-218F-4B68-9321-9EB30D12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9" y="439395"/>
            <a:ext cx="9101019" cy="994306"/>
          </a:xfrm>
        </p:spPr>
        <p:txBody>
          <a:bodyPr/>
          <a:lstStyle/>
          <a:p>
            <a:r>
              <a:rPr lang="en-GB" sz="3800" dirty="0">
                <a:solidFill>
                  <a:schemeClr val="bg1"/>
                </a:solidFill>
                <a:latin typeface="Twinkl" pitchFamily="50" charset="0"/>
              </a:rPr>
              <a:t>What Happens During a Bar Mitzvah?</a:t>
            </a:r>
          </a:p>
        </p:txBody>
      </p: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721710" y="1536476"/>
            <a:ext cx="7700579" cy="124326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For a boy’s Bar Mitzvah, he is called up to read from the Torah for the very first time. He reads a special part from the Torah and, as he reads it, he sings it in a way that has taken a long time to learn.</a:t>
            </a:r>
          </a:p>
        </p:txBody>
      </p:sp>
      <p:sp>
        <p:nvSpPr>
          <p:cNvPr id="11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5358392" y="2908414"/>
            <a:ext cx="3063897" cy="168643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Later, the boy may give a speech, relating to his Jewish life and future. At this point it is traditional to thank his parents.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58392" y="4723523"/>
            <a:ext cx="3919440" cy="1289082"/>
            <a:chOff x="5358392" y="4723523"/>
            <a:chExt cx="3919440" cy="128908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85F7249-6CED-4B8A-8A8F-15D2AA150E92}"/>
                </a:ext>
              </a:extLst>
            </p:cNvPr>
            <p:cNvSpPr/>
            <p:nvPr/>
          </p:nvSpPr>
          <p:spPr>
            <a:xfrm>
              <a:off x="5358392" y="4723523"/>
              <a:ext cx="3919440" cy="1102823"/>
            </a:xfrm>
            <a:prstGeom prst="roundRect">
              <a:avLst>
                <a:gd name="adj" fmla="val 0"/>
              </a:avLst>
            </a:prstGeom>
            <a:solidFill>
              <a:srgbClr val="7765A1"/>
            </a:solidFill>
            <a:ln w="38100">
              <a:solidFill>
                <a:srgbClr val="F15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endParaRPr lang="en-GB" dirty="0">
                <a:solidFill>
                  <a:schemeClr val="bg1"/>
                </a:solidFill>
                <a:latin typeface="Twinkl" pitchFamily="50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358392" y="4812276"/>
              <a:ext cx="282566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Twinkl" pitchFamily="2" charset="0"/>
                </a:rPr>
                <a:t>After the ceremony, many families gather for a party to celebrate.</a:t>
              </a:r>
              <a:r>
                <a:rPr lang="en-GB" dirty="0">
                  <a:solidFill>
                    <a:schemeClr val="bg1"/>
                  </a:solidFill>
                </a:rPr>
                <a:t/>
              </a:r>
              <a:br>
                <a:rPr lang="en-GB" dirty="0">
                  <a:solidFill>
                    <a:schemeClr val="bg1"/>
                  </a:solidFill>
                </a:rPr>
              </a:b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2789545" y="6275957"/>
            <a:ext cx="3564910" cy="9757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4"/>
              </a:rPr>
              <a:t>IMG_7537</a:t>
            </a:r>
            <a:r>
              <a:rPr lang="en-GB" altLang="en-US" sz="5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GB" altLang="en-US" sz="5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by </a:t>
            </a:r>
            <a:r>
              <a:rPr lang="en-GB" altLang="en-US" sz="5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5"/>
              </a:rPr>
              <a:t>Michele Pace</a:t>
            </a:r>
            <a:r>
              <a:rPr lang="en-GB" altLang="en-US" sz="5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5"/>
              </a:rPr>
              <a:t> </a:t>
            </a:r>
            <a:r>
              <a:rPr lang="en-GB" altLang="en-US" sz="500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is licensed under </a:t>
            </a:r>
            <a:r>
              <a:rPr lang="en-GB" altLang="en-US" sz="500" b="1" dirty="0"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  <a:hlinkClick r:id="rId6"/>
              </a:rPr>
              <a:t>CC BY 2.0</a:t>
            </a:r>
            <a:endParaRPr lang="en-GB" altLang="en-US" sz="5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3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2035499B-5C6B-4E34-814E-0D0FB2AFCD8A}"/>
              </a:ext>
            </a:extLst>
          </p:cNvPr>
          <p:cNvSpPr/>
          <p:nvPr/>
        </p:nvSpPr>
        <p:spPr>
          <a:xfrm>
            <a:off x="106750" y="619049"/>
            <a:ext cx="8133360" cy="63499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31D2F-218F-4B68-9321-9EB30D12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9" y="439395"/>
            <a:ext cx="8524061" cy="994306"/>
          </a:xfrm>
        </p:spPr>
        <p:txBody>
          <a:bodyPr/>
          <a:lstStyle/>
          <a:p>
            <a:r>
              <a:rPr lang="en-GB" sz="3800" dirty="0">
                <a:solidFill>
                  <a:schemeClr val="bg1"/>
                </a:solidFill>
                <a:latin typeface="Twinkl" pitchFamily="50" charset="0"/>
              </a:rPr>
              <a:t>What Are Some Jewish Holidays?</a:t>
            </a:r>
          </a:p>
        </p:txBody>
      </p: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652560" y="1433701"/>
            <a:ext cx="6347680" cy="101485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sz="2200" b="1" dirty="0">
                <a:solidFill>
                  <a:srgbClr val="7765A1"/>
                </a:solidFill>
              </a:rPr>
              <a:t>Shabbat (Sabbath)</a:t>
            </a:r>
          </a:p>
          <a:p>
            <a:r>
              <a:rPr lang="en-GB" dirty="0">
                <a:solidFill>
                  <a:schemeClr val="tx1"/>
                </a:solidFill>
              </a:rPr>
              <a:t>From Friday sunset until Saturday nightfall, Jewish people take a special day of rest, known as the Shabbat.</a:t>
            </a: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652560" y="2591644"/>
            <a:ext cx="7160480" cy="103954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Jews remember that God created the world and on the seventh day he rested. Jews believe God's day of rest was a Saturday. On this day, Jews visit the synagogue as part of their celebration.</a:t>
            </a:r>
          </a:p>
        </p:txBody>
      </p: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656637" y="5064297"/>
            <a:ext cx="3265123" cy="11028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Shabbat is a time without television, phones, shopping, cleaning or cooking.</a:t>
            </a:r>
          </a:p>
        </p:txBody>
      </p:sp>
      <p:sp>
        <p:nvSpPr>
          <p:cNvPr id="9" name="Rectangle: Rounded Corners 13">
            <a:extLst>
              <a:ext uri="{FF2B5EF4-FFF2-40B4-BE49-F238E27FC236}">
                <a16:creationId xmlns:a16="http://schemas.microsoft.com/office/drawing/2014/main" id="{185F7249-6CED-4B8A-8A8F-15D2AA150E92}"/>
              </a:ext>
            </a:extLst>
          </p:cNvPr>
          <p:cNvSpPr/>
          <p:nvPr/>
        </p:nvSpPr>
        <p:spPr>
          <a:xfrm>
            <a:off x="4046000" y="5064297"/>
            <a:ext cx="3919440" cy="1102823"/>
          </a:xfrm>
          <a:prstGeom prst="roundRect">
            <a:avLst>
              <a:gd name="adj" fmla="val 0"/>
            </a:avLst>
          </a:prstGeom>
          <a:solidFill>
            <a:srgbClr val="7765A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sz="2200" b="1" dirty="0">
                <a:solidFill>
                  <a:schemeClr val="bg1"/>
                </a:solidFill>
                <a:latin typeface="Twinkl" pitchFamily="50" charset="0"/>
              </a:rPr>
              <a:t>Did You Know…?</a:t>
            </a:r>
          </a:p>
          <a:p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You can say ‘Shabbat Shalom’ to wish someone a happy Shabbat.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53067" y="150361"/>
            <a:ext cx="8354123" cy="6394717"/>
            <a:chOff x="652560" y="130041"/>
            <a:chExt cx="8354123" cy="6394717"/>
          </a:xfrm>
        </p:grpSpPr>
        <p:sp>
          <p:nvSpPr>
            <p:cNvPr id="8" name="Rectangle: Rounded Corners 9">
              <a:extLst>
                <a:ext uri="{FF2B5EF4-FFF2-40B4-BE49-F238E27FC236}">
                  <a16:creationId xmlns:a16="http://schemas.microsoft.com/office/drawing/2014/main" id="{661BBDA7-5DA3-4A6B-9B20-E6A8763F417B}"/>
                </a:ext>
              </a:extLst>
            </p:cNvPr>
            <p:cNvSpPr/>
            <p:nvPr/>
          </p:nvSpPr>
          <p:spPr>
            <a:xfrm>
              <a:off x="652560" y="3764114"/>
              <a:ext cx="7485600" cy="114693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rgbClr val="F15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r>
                <a:rPr lang="en-GB" dirty="0">
                  <a:solidFill>
                    <a:schemeClr val="tx1"/>
                  </a:solidFill>
                </a:rPr>
                <a:t>Sabbath candles are lit at sunset on Friday and placed into candlesticks. Then, families drink wine from a special goblet </a:t>
              </a:r>
              <a:br>
                <a:rPr lang="en-GB" dirty="0">
                  <a:solidFill>
                    <a:schemeClr val="tx1"/>
                  </a:solidFill>
                </a:rPr>
              </a:br>
              <a:r>
                <a:rPr lang="en-GB" dirty="0">
                  <a:solidFill>
                    <a:schemeClr val="tx1"/>
                  </a:solidFill>
                </a:rPr>
                <a:t>called the Kiddush Cup and eat challah (a soft, plaited bread).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3536" y="130041"/>
              <a:ext cx="1533147" cy="63947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195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13">
            <a:extLst>
              <a:ext uri="{FF2B5EF4-FFF2-40B4-BE49-F238E27FC236}">
                <a16:creationId xmlns:a16="http://schemas.microsoft.com/office/drawing/2014/main" id="{185F7249-6CED-4B8A-8A8F-15D2AA150E92}"/>
              </a:ext>
            </a:extLst>
          </p:cNvPr>
          <p:cNvSpPr/>
          <p:nvPr/>
        </p:nvSpPr>
        <p:spPr>
          <a:xfrm>
            <a:off x="630403" y="4198419"/>
            <a:ext cx="6583197" cy="1475329"/>
          </a:xfrm>
          <a:prstGeom prst="roundRect">
            <a:avLst>
              <a:gd name="adj" fmla="val 0"/>
            </a:avLst>
          </a:prstGeom>
          <a:solidFill>
            <a:srgbClr val="7765A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sz="2200" b="1" dirty="0">
                <a:solidFill>
                  <a:schemeClr val="bg1"/>
                </a:solidFill>
                <a:latin typeface="Twinkl" pitchFamily="50" charset="0"/>
              </a:rPr>
              <a:t>Did You Know…?</a:t>
            </a:r>
          </a:p>
          <a:p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Easter happens around the same time as Pesach.</a:t>
            </a:r>
          </a:p>
          <a:p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The ancient Greek word for Easter is ‘Pascha’</a:t>
            </a:r>
            <a:br>
              <a:rPr lang="en-GB" dirty="0">
                <a:solidFill>
                  <a:schemeClr val="bg1"/>
                </a:solidFill>
                <a:latin typeface="Twinkl" pitchFamily="50" charset="0"/>
              </a:rPr>
            </a:b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 which comes from the word ‘Pesach’.</a:t>
            </a:r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035499B-5C6B-4E34-814E-0D0FB2AFCD8A}"/>
              </a:ext>
            </a:extLst>
          </p:cNvPr>
          <p:cNvSpPr/>
          <p:nvPr/>
        </p:nvSpPr>
        <p:spPr>
          <a:xfrm>
            <a:off x="106750" y="619049"/>
            <a:ext cx="8133360" cy="63499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31D2F-218F-4B68-9321-9EB30D12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9" y="439395"/>
            <a:ext cx="8524061" cy="994306"/>
          </a:xfrm>
        </p:spPr>
        <p:txBody>
          <a:bodyPr/>
          <a:lstStyle/>
          <a:p>
            <a:r>
              <a:rPr lang="en-GB" sz="3800" dirty="0">
                <a:solidFill>
                  <a:schemeClr val="bg1"/>
                </a:solidFill>
                <a:latin typeface="Twinkl" pitchFamily="50" charset="0"/>
              </a:rPr>
              <a:t>What Are Some Jewish Holidays?</a:t>
            </a:r>
          </a:p>
        </p:txBody>
      </p: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630402" y="1433701"/>
            <a:ext cx="7802398" cy="18174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sz="2200" b="1" dirty="0">
                <a:solidFill>
                  <a:srgbClr val="7765A1"/>
                </a:solidFill>
              </a:rPr>
              <a:t>Passover (Pesach in Hebrew)</a:t>
            </a:r>
          </a:p>
          <a:p>
            <a:r>
              <a:rPr lang="en-GB" dirty="0">
                <a:solidFill>
                  <a:schemeClr val="tx1"/>
                </a:solidFill>
              </a:rPr>
              <a:t>This festival lasts for seven or eight days each spring. </a:t>
            </a:r>
          </a:p>
          <a:p>
            <a:r>
              <a:rPr lang="en-GB" dirty="0">
                <a:solidFill>
                  <a:schemeClr val="tx1"/>
                </a:solidFill>
              </a:rPr>
              <a:t>Matzah (unleavened bread) is eaten throughout the festival. Challah bread is not allowed. At the beginning, a special Seder meal is held in each family’s home. There are six parts on the Seder plate: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850" y="3580999"/>
            <a:ext cx="2713550" cy="271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12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2035499B-5C6B-4E34-814E-0D0FB2AFCD8A}"/>
              </a:ext>
            </a:extLst>
          </p:cNvPr>
          <p:cNvSpPr/>
          <p:nvPr/>
        </p:nvSpPr>
        <p:spPr>
          <a:xfrm>
            <a:off x="106750" y="619049"/>
            <a:ext cx="8133360" cy="63499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D31D2F-218F-4B68-9321-9EB30D12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9" y="439395"/>
            <a:ext cx="8524061" cy="994306"/>
          </a:xfrm>
        </p:spPr>
        <p:txBody>
          <a:bodyPr/>
          <a:lstStyle/>
          <a:p>
            <a:r>
              <a:rPr lang="en-GB" sz="3800" dirty="0">
                <a:solidFill>
                  <a:schemeClr val="bg1"/>
                </a:solidFill>
                <a:latin typeface="Twinkl" pitchFamily="50" charset="0"/>
              </a:rPr>
              <a:t>What Are Some Jewish Holidays?</a:t>
            </a:r>
          </a:p>
        </p:txBody>
      </p: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581440" y="1433701"/>
            <a:ext cx="8013920" cy="138061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sz="2200" b="1" dirty="0">
                <a:solidFill>
                  <a:srgbClr val="7765A1"/>
                </a:solidFill>
              </a:rPr>
              <a:t>Rosh Hashanah – Jewish New Year</a:t>
            </a:r>
          </a:p>
          <a:p>
            <a:r>
              <a:rPr lang="en-GB" dirty="0">
                <a:solidFill>
                  <a:schemeClr val="tx1"/>
                </a:solidFill>
              </a:rPr>
              <a:t>This festival celebrates the creation of the world. It is also known as the Day of Judgment. Special services are held in the synagogue and a musical instrument called a Shofar is blown to remind Jews of God’s power.</a:t>
            </a: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581440" y="2993974"/>
            <a:ext cx="8013920" cy="119194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sz="2200" b="1" dirty="0">
                <a:solidFill>
                  <a:srgbClr val="7765A1"/>
                </a:solidFill>
              </a:rPr>
              <a:t>Yom Kippur – The Day of Atonement</a:t>
            </a:r>
          </a:p>
          <a:p>
            <a:r>
              <a:rPr lang="en-GB" dirty="0">
                <a:solidFill>
                  <a:schemeClr val="tx1"/>
                </a:solidFill>
              </a:rPr>
              <a:t>This day is the most sacred day in the entire Jewish year. Jews must fast for 25 hours and spend the day praying, asking God for forgiveness.</a:t>
            </a:r>
          </a:p>
        </p:txBody>
      </p: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581440" y="4365574"/>
            <a:ext cx="8011600" cy="92458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sz="2200" b="1" dirty="0">
                <a:solidFill>
                  <a:srgbClr val="7765A1"/>
                </a:solidFill>
              </a:rPr>
              <a:t>Sukkot</a:t>
            </a:r>
            <a:br>
              <a:rPr lang="en-GB" sz="2200" b="1" dirty="0">
                <a:solidFill>
                  <a:srgbClr val="7765A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This is a festival about giving thanks for the autumn harvest.</a:t>
            </a:r>
          </a:p>
        </p:txBody>
      </p:sp>
      <p:sp>
        <p:nvSpPr>
          <p:cNvPr id="8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581440" y="5469813"/>
            <a:ext cx="8011600" cy="7785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sz="2200" b="1" dirty="0">
                <a:solidFill>
                  <a:srgbClr val="7765A1"/>
                </a:solidFill>
              </a:rPr>
              <a:t>Hanukkah</a:t>
            </a:r>
            <a:br>
              <a:rPr lang="en-GB" sz="2200" b="1" dirty="0">
                <a:solidFill>
                  <a:srgbClr val="7765A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This holiday lasts for eight days and is known as the Festival of Light.</a:t>
            </a:r>
          </a:p>
        </p:txBody>
      </p:sp>
    </p:spTree>
    <p:extLst>
      <p:ext uri="{BB962C8B-B14F-4D97-AF65-F5344CB8AC3E}">
        <p14:creationId xmlns:p14="http://schemas.microsoft.com/office/powerpoint/2010/main" val="173079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9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437AD91C-0C81-41E9-8014-332691417BEB}"/>
              </a:ext>
            </a:extLst>
          </p:cNvPr>
          <p:cNvSpPr/>
          <p:nvPr/>
        </p:nvSpPr>
        <p:spPr>
          <a:xfrm>
            <a:off x="247647" y="641353"/>
            <a:ext cx="2314575" cy="63499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BE6309-5A56-4EC7-A46C-36E6FF138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05104" y="476501"/>
            <a:ext cx="8220075" cy="994306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+mn-lt"/>
              </a:rPr>
              <a:t>Aim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9E4F97-0BE9-4BB1-858C-C764656563D3}"/>
              </a:ext>
            </a:extLst>
          </p:cNvPr>
          <p:cNvSpPr/>
          <p:nvPr/>
        </p:nvSpPr>
        <p:spPr>
          <a:xfrm>
            <a:off x="682284" y="1525855"/>
            <a:ext cx="4467225" cy="8508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2ABFEFBD-6E2C-45EA-AF3B-959C295FE767}"/>
              </a:ext>
            </a:extLst>
          </p:cNvPr>
          <p:cNvSpPr/>
          <p:nvPr/>
        </p:nvSpPr>
        <p:spPr>
          <a:xfrm>
            <a:off x="247647" y="3111501"/>
            <a:ext cx="4429456" cy="63499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2B6B9D0-D9AD-4E02-8F95-647734E0C80F}"/>
              </a:ext>
            </a:extLst>
          </p:cNvPr>
          <p:cNvSpPr txBox="1">
            <a:spLocks/>
          </p:cNvSpPr>
          <p:nvPr/>
        </p:nvSpPr>
        <p:spPr>
          <a:xfrm>
            <a:off x="-1647663" y="2931847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  <a:latin typeface="+mn-lt"/>
              </a:rPr>
              <a:t>Success Criteria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31A1998-68BA-42B6-AE05-911EF56AD26D}"/>
              </a:ext>
            </a:extLst>
          </p:cNvPr>
          <p:cNvSpPr/>
          <p:nvPr/>
        </p:nvSpPr>
        <p:spPr>
          <a:xfrm>
            <a:off x="682284" y="3981201"/>
            <a:ext cx="7484254" cy="215684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D218F17-84C6-4682-A796-358EB41EC776}"/>
              </a:ext>
            </a:extLst>
          </p:cNvPr>
          <p:cNvSpPr txBox="1">
            <a:spLocks/>
          </p:cNvSpPr>
          <p:nvPr/>
        </p:nvSpPr>
        <p:spPr>
          <a:xfrm>
            <a:off x="-1160804" y="1473201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chemeClr val="tx1"/>
                </a:solidFill>
                <a:latin typeface="+mn-lt"/>
              </a:rPr>
              <a:t>To learn about Judaism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3474984-750B-4418-986D-C1C5D7B85CE6}"/>
              </a:ext>
            </a:extLst>
          </p:cNvPr>
          <p:cNvSpPr txBox="1">
            <a:spLocks/>
          </p:cNvSpPr>
          <p:nvPr/>
        </p:nvSpPr>
        <p:spPr>
          <a:xfrm>
            <a:off x="-263647" y="4562468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marL="342900" indent="-342900" algn="ctr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rgbClr val="FF0000"/>
              </a:solidFill>
              <a:latin typeface="Twinkl" pitchFamily="50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winkl" pitchFamily="50" charset="0"/>
                <a:cs typeface="Arial" panose="020B0604020202020204" pitchFamily="34" charset="0"/>
              </a:rPr>
              <a:t>I can describe the parts of a synagogue.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Twinkl" pitchFamily="50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winkl" pitchFamily="50" charset="0"/>
                <a:cs typeface="Arial" panose="020B0604020202020204" pitchFamily="34" charset="0"/>
              </a:rPr>
              <a:t>I can talk about some Jewish festivals.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Twinkl" pitchFamily="50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Twinkl" pitchFamily="50" charset="0"/>
                <a:cs typeface="Arial" panose="020B0604020202020204" pitchFamily="34" charset="0"/>
              </a:rPr>
              <a:t>I know what happens during a Bar Mitzvah.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latin typeface="Twinkl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703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BF5CF5C1-5D05-4AEC-ADE0-0FBE7E0C6E2A}"/>
              </a:ext>
            </a:extLst>
          </p:cNvPr>
          <p:cNvSpPr/>
          <p:nvPr/>
        </p:nvSpPr>
        <p:spPr>
          <a:xfrm>
            <a:off x="247647" y="641353"/>
            <a:ext cx="4765787" cy="63499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55269A-3098-401E-87D2-006055211E9B}"/>
              </a:ext>
            </a:extLst>
          </p:cNvPr>
          <p:cNvSpPr txBox="1">
            <a:spLocks/>
          </p:cNvSpPr>
          <p:nvPr/>
        </p:nvSpPr>
        <p:spPr>
          <a:xfrm>
            <a:off x="-1479498" y="472209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  <a:latin typeface="+mn-lt"/>
              </a:rPr>
              <a:t>What Is Judaism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0871" y="1462625"/>
            <a:ext cx="7402810" cy="994306"/>
            <a:chOff x="450871" y="1462625"/>
            <a:chExt cx="7402810" cy="99430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5E41D6F-0B24-46E8-A4FD-E936E54C4F35}"/>
                </a:ext>
              </a:extLst>
            </p:cNvPr>
            <p:cNvSpPr/>
            <p:nvPr/>
          </p:nvSpPr>
          <p:spPr>
            <a:xfrm>
              <a:off x="682284" y="1525855"/>
              <a:ext cx="6937716" cy="85089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rgbClr val="F15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en-GB"/>
            </a:p>
          </p:txBody>
        </p:sp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88AB6D08-776D-45C9-AFDB-85798A8FE170}"/>
                </a:ext>
              </a:extLst>
            </p:cNvPr>
            <p:cNvSpPr txBox="1">
              <a:spLocks/>
            </p:cNvSpPr>
            <p:nvPr/>
          </p:nvSpPr>
          <p:spPr>
            <a:xfrm>
              <a:off x="450871" y="1462625"/>
              <a:ext cx="7402810" cy="994306"/>
            </a:xfrm>
            <a:prstGeom prst="roundRect">
              <a:avLst>
                <a:gd name="adj" fmla="val 0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10000"/>
                </a:lnSpc>
              </a:pPr>
              <a:r>
                <a:rPr lang="en-GB" sz="1800" b="0" dirty="0">
                  <a:latin typeface="+mn-lt"/>
                </a:rPr>
                <a:t>Judaism is one of the world’s six major religions. The others </a:t>
              </a:r>
              <a:br>
                <a:rPr lang="en-GB" sz="1800" b="0" dirty="0">
                  <a:latin typeface="+mn-lt"/>
                </a:rPr>
              </a:br>
              <a:r>
                <a:rPr lang="en-GB" sz="1800" b="0" dirty="0">
                  <a:latin typeface="+mn-lt"/>
                </a:rPr>
                <a:t>are Christianity, Islam, Buddhism, Hinduism and Sikhism.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1964" y="2493681"/>
            <a:ext cx="7980768" cy="4117668"/>
            <a:chOff x="661964" y="2493681"/>
            <a:chExt cx="7980768" cy="411766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93BA6AE-AB0D-4423-9D20-276DDB276253}"/>
                </a:ext>
              </a:extLst>
            </p:cNvPr>
            <p:cNvSpPr/>
            <p:nvPr/>
          </p:nvSpPr>
          <p:spPr>
            <a:xfrm>
              <a:off x="698691" y="2661815"/>
              <a:ext cx="5041709" cy="146634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rgbClr val="F15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</a:pPr>
              <a:endParaRPr lang="en-GB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61964" y="2493681"/>
              <a:ext cx="7980768" cy="4117668"/>
              <a:chOff x="661964" y="2493681"/>
              <a:chExt cx="7980768" cy="4117668"/>
            </a:xfrm>
          </p:grpSpPr>
          <p:sp>
            <p:nvSpPr>
              <p:cNvPr id="15" name="Title 1">
                <a:extLst>
                  <a:ext uri="{FF2B5EF4-FFF2-40B4-BE49-F238E27FC236}">
                    <a16:creationId xmlns:a16="http://schemas.microsoft.com/office/drawing/2014/main" id="{FB7C9881-BDA4-412C-A437-07BC5D1203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1964" y="2897832"/>
                <a:ext cx="4966676" cy="994306"/>
              </a:xfrm>
              <a:prstGeom prst="roundRect">
                <a:avLst>
                  <a:gd name="adj" fmla="val 9641"/>
                </a:avLst>
              </a:prstGeom>
              <a:noFill/>
              <a:ln w="25400">
                <a:noFill/>
              </a:ln>
            </p:spPr>
            <p:txBody>
              <a:bodyPr vert="horz" lIns="252000" tIns="252000" rIns="252000" bIns="252000" rtlCol="0" anchor="ctr" anchorCtr="1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1" kern="1200">
                    <a:solidFill>
                      <a:srgbClr val="1C1C1C"/>
                    </a:solidFill>
                    <a:latin typeface="Twinkl SemiBold" pitchFamily="2" charset="0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10000"/>
                  </a:lnSpc>
                </a:pPr>
                <a:r>
                  <a:rPr lang="en-GB" sz="1800" b="0" dirty="0">
                    <a:latin typeface="+mn-lt"/>
                  </a:rPr>
                  <a:t>Across the world, there are about 15,000,000 followers of Judaism, who are known as ‘Jews’. About half of them live in the USA and another quarter live in Israel.</a:t>
                </a: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D781175-FB97-48DE-9BB9-523738246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06720" y="2493681"/>
                <a:ext cx="3136012" cy="41176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625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>
            <a:extLst>
              <a:ext uri="{FF2B5EF4-FFF2-40B4-BE49-F238E27FC236}">
                <a16:creationId xmlns:a16="http://schemas.microsoft.com/office/drawing/2014/main" id="{2A0D151B-65DB-4E1A-872A-9F1E668CF345}"/>
              </a:ext>
            </a:extLst>
          </p:cNvPr>
          <p:cNvSpPr/>
          <p:nvPr/>
        </p:nvSpPr>
        <p:spPr>
          <a:xfrm>
            <a:off x="4186599" y="589559"/>
            <a:ext cx="4744767" cy="61988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F2D3D7-4A23-4C69-BB5B-ACAE2CA3A4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04" y="3090786"/>
            <a:ext cx="2995471" cy="33467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23298A7-9CA5-4C6D-B49E-116CD455A755}"/>
              </a:ext>
            </a:extLst>
          </p:cNvPr>
          <p:cNvSpPr txBox="1">
            <a:spLocks/>
          </p:cNvSpPr>
          <p:nvPr/>
        </p:nvSpPr>
        <p:spPr>
          <a:xfrm>
            <a:off x="2459455" y="420415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  <a:latin typeface="+mn-lt"/>
              </a:rPr>
              <a:t>What Is Judaism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951056" y="1648668"/>
            <a:ext cx="3649666" cy="70438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Judaism was founded by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Abraham over 4,000 years ago.</a:t>
            </a:r>
          </a:p>
        </p:txBody>
      </p:sp>
      <p:sp>
        <p:nvSpPr>
          <p:cNvPr id="20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3556213" y="2804614"/>
            <a:ext cx="3649666" cy="70438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Jews believe in one God, like Christians and Muslims do.</a:t>
            </a:r>
          </a:p>
        </p:txBody>
      </p:sp>
      <p:sp>
        <p:nvSpPr>
          <p:cNvPr id="21" name="Rectangle: Rounded Corners 9">
            <a:extLst>
              <a:ext uri="{FF2B5EF4-FFF2-40B4-BE49-F238E27FC236}">
                <a16:creationId xmlns:a16="http://schemas.microsoft.com/office/drawing/2014/main" id="{661BBDA7-5DA3-4A6B-9B20-E6A8763F417B}"/>
              </a:ext>
            </a:extLst>
          </p:cNvPr>
          <p:cNvSpPr/>
          <p:nvPr/>
        </p:nvSpPr>
        <p:spPr>
          <a:xfrm>
            <a:off x="4827070" y="4008001"/>
            <a:ext cx="3279982" cy="151236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GB" dirty="0">
                <a:solidFill>
                  <a:schemeClr val="tx1"/>
                </a:solidFill>
              </a:rPr>
              <a:t>Judaism teaches that all life is special and belongs to God. Jews believe that God is the Creator of all life.</a:t>
            </a:r>
          </a:p>
        </p:txBody>
      </p:sp>
    </p:spTree>
    <p:extLst>
      <p:ext uri="{BB962C8B-B14F-4D97-AF65-F5344CB8AC3E}">
        <p14:creationId xmlns:p14="http://schemas.microsoft.com/office/powerpoint/2010/main" val="247760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9BD99616-4A40-4AA8-8D25-8295A95D2789}"/>
              </a:ext>
            </a:extLst>
          </p:cNvPr>
          <p:cNvSpPr/>
          <p:nvPr/>
        </p:nvSpPr>
        <p:spPr>
          <a:xfrm>
            <a:off x="925551" y="697108"/>
            <a:ext cx="8006576" cy="63499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913C19-97AB-450A-B52F-AF571C7B73A7}"/>
              </a:ext>
            </a:extLst>
          </p:cNvPr>
          <p:cNvSpPr txBox="1">
            <a:spLocks/>
          </p:cNvSpPr>
          <p:nvPr/>
        </p:nvSpPr>
        <p:spPr>
          <a:xfrm>
            <a:off x="818801" y="529690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bg1"/>
                </a:solidFill>
                <a:latin typeface="+mn-lt"/>
              </a:rPr>
              <a:t>Where Do Jews Go to Worship?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1510" y="1629112"/>
            <a:ext cx="8220075" cy="743444"/>
            <a:chOff x="491510" y="1629112"/>
            <a:chExt cx="8220075" cy="7434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E5737C1-E68C-442B-904A-AA843FD5DF8C}"/>
                </a:ext>
              </a:extLst>
            </p:cNvPr>
            <p:cNvSpPr/>
            <p:nvPr/>
          </p:nvSpPr>
          <p:spPr>
            <a:xfrm>
              <a:off x="682284" y="1629112"/>
              <a:ext cx="7838528" cy="743444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rgbClr val="F15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E642969D-8133-4577-9BEB-86350B158F13}"/>
                </a:ext>
              </a:extLst>
            </p:cNvPr>
            <p:cNvSpPr txBox="1">
              <a:spLocks/>
            </p:cNvSpPr>
            <p:nvPr/>
          </p:nvSpPr>
          <p:spPr>
            <a:xfrm>
              <a:off x="491510" y="1692192"/>
              <a:ext cx="8220075" cy="634998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800" b="0" dirty="0">
                  <a:latin typeface="+mn-lt"/>
                </a:rPr>
                <a:t>A synagogue is a sacred building where Jewish people go to worship. 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5F7249-6CED-4B8A-8A8F-15D2AA150E92}"/>
              </a:ext>
            </a:extLst>
          </p:cNvPr>
          <p:cNvSpPr/>
          <p:nvPr/>
        </p:nvSpPr>
        <p:spPr>
          <a:xfrm>
            <a:off x="4910968" y="3199727"/>
            <a:ext cx="2820471" cy="2029522"/>
          </a:xfrm>
          <a:prstGeom prst="roundRect">
            <a:avLst>
              <a:gd name="adj" fmla="val 0"/>
            </a:avLst>
          </a:prstGeom>
          <a:solidFill>
            <a:srgbClr val="7765A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42ECCB-6682-4185-8152-9AB2E06A5E8B}"/>
              </a:ext>
            </a:extLst>
          </p:cNvPr>
          <p:cNvSpPr txBox="1"/>
          <p:nvPr/>
        </p:nvSpPr>
        <p:spPr>
          <a:xfrm>
            <a:off x="5121531" y="3583546"/>
            <a:ext cx="239934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  <a:latin typeface="Twinkl" pitchFamily="50" charset="0"/>
              </a:rPr>
              <a:t>Did You Know…?</a:t>
            </a:r>
          </a:p>
          <a:p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The word synagogue means ‘meeting place’ in Greek.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429A587-B821-4F10-AB63-D1FE2E3A8E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16"/>
          <a:stretch/>
        </p:blipFill>
        <p:spPr>
          <a:xfrm>
            <a:off x="1665309" y="2652700"/>
            <a:ext cx="2995675" cy="3508192"/>
          </a:xfrm>
          <a:prstGeom prst="rect">
            <a:avLst/>
          </a:prstGeom>
          <a:ln w="38100">
            <a:solidFill>
              <a:srgbClr val="F15A78"/>
            </a:solidFill>
          </a:ln>
        </p:spPr>
      </p:pic>
    </p:spTree>
    <p:extLst>
      <p:ext uri="{BB962C8B-B14F-4D97-AF65-F5344CB8AC3E}">
        <p14:creationId xmlns:p14="http://schemas.microsoft.com/office/powerpoint/2010/main" val="306810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9BD99616-4A40-4AA8-8D25-8295A95D2789}"/>
              </a:ext>
            </a:extLst>
          </p:cNvPr>
          <p:cNvSpPr/>
          <p:nvPr/>
        </p:nvSpPr>
        <p:spPr>
          <a:xfrm>
            <a:off x="100360" y="697108"/>
            <a:ext cx="5664819" cy="63499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913C19-97AB-450A-B52F-AF571C7B73A7}"/>
              </a:ext>
            </a:extLst>
          </p:cNvPr>
          <p:cNvSpPr txBox="1">
            <a:spLocks/>
          </p:cNvSpPr>
          <p:nvPr/>
        </p:nvSpPr>
        <p:spPr>
          <a:xfrm>
            <a:off x="-1177269" y="517454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  <a:latin typeface="Twinkl" pitchFamily="50" charset="0"/>
              </a:rPr>
              <a:t>What Is the Torah?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04226" y="1590146"/>
            <a:ext cx="6935548" cy="4528442"/>
            <a:chOff x="1104226" y="1590146"/>
            <a:chExt cx="6935548" cy="4528442"/>
          </a:xfrm>
        </p:grpSpPr>
        <p:grpSp>
          <p:nvGrpSpPr>
            <p:cNvPr id="2" name="Group 1"/>
            <p:cNvGrpSpPr/>
            <p:nvPr/>
          </p:nvGrpSpPr>
          <p:grpSpPr>
            <a:xfrm>
              <a:off x="1104226" y="4730418"/>
              <a:ext cx="6935548" cy="1388170"/>
              <a:chOff x="1221914" y="4730418"/>
              <a:chExt cx="6935548" cy="1388170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1E5737C1-E68C-442B-904A-AA843FD5DF8C}"/>
                  </a:ext>
                </a:extLst>
              </p:cNvPr>
              <p:cNvSpPr/>
              <p:nvPr/>
            </p:nvSpPr>
            <p:spPr>
              <a:xfrm>
                <a:off x="1221914" y="4730418"/>
                <a:ext cx="6935548" cy="138817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8100">
                <a:solidFill>
                  <a:srgbClr val="F15A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E642969D-8133-4577-9BEB-86350B158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1914" y="5107004"/>
                <a:ext cx="6935548" cy="634998"/>
              </a:xfrm>
              <a:prstGeom prst="roundRect">
                <a:avLst>
                  <a:gd name="adj" fmla="val 9641"/>
                </a:avLst>
              </a:prstGeom>
              <a:noFill/>
              <a:ln w="25400">
                <a:noFill/>
              </a:ln>
            </p:spPr>
            <p:txBody>
              <a:bodyPr vert="horz" lIns="252000" tIns="252000" rIns="252000" bIns="252000" rtlCol="0" anchor="ctr" anchorCtr="1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1" kern="1200">
                    <a:solidFill>
                      <a:srgbClr val="1C1C1C"/>
                    </a:solidFill>
                    <a:latin typeface="Twinkl SemiBold" pitchFamily="2" charset="0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GB" sz="1800" b="0" dirty="0">
                    <a:latin typeface="Twinkl" pitchFamily="50" charset="0"/>
                  </a:rPr>
                  <a:t>The Torah is the holy book for Jews. </a:t>
                </a:r>
              </a:p>
              <a:p>
                <a:pPr>
                  <a:lnSpc>
                    <a:spcPct val="100000"/>
                  </a:lnSpc>
                  <a:defRPr/>
                </a:pPr>
                <a:r>
                  <a:rPr lang="en-GB" sz="1800" b="0" dirty="0">
                    <a:latin typeface="Twinkl" pitchFamily="50" charset="0"/>
                  </a:rPr>
                  <a:t>It is considered so special that nobody is allowed to touch it so </a:t>
                </a:r>
                <a:br>
                  <a:rPr lang="en-GB" sz="1800" b="0" dirty="0">
                    <a:latin typeface="Twinkl" pitchFamily="50" charset="0"/>
                  </a:rPr>
                </a:br>
                <a:r>
                  <a:rPr lang="en-GB" sz="1800" b="0" dirty="0">
                    <a:latin typeface="Twinkl" pitchFamily="50" charset="0"/>
                  </a:rPr>
                  <a:t>a special pointer, called a yad, is used when reading it.</a:t>
                </a:r>
              </a:p>
              <a:p>
                <a:pPr>
                  <a:lnSpc>
                    <a:spcPct val="100000"/>
                  </a:lnSpc>
                  <a:defRPr/>
                </a:pPr>
                <a:r>
                  <a:rPr lang="en-GB" sz="1800" b="0" dirty="0">
                    <a:latin typeface="Twinkl" pitchFamily="50" charset="0"/>
                  </a:rPr>
                  <a:t>The Torah is kept in a special cupboard called an ‘Ark’.</a:t>
                </a: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02AD57-2D08-4041-8D49-3AF09A898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3017" y="1590146"/>
              <a:ext cx="3847171" cy="2883375"/>
            </a:xfrm>
            <a:prstGeom prst="rect">
              <a:avLst/>
            </a:prstGeom>
            <a:ln w="38100">
              <a:solidFill>
                <a:srgbClr val="F35D7A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01699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DACC50FD-39F9-4518-9D4B-1229DEFB8D2A}"/>
              </a:ext>
            </a:extLst>
          </p:cNvPr>
          <p:cNvSpPr/>
          <p:nvPr/>
        </p:nvSpPr>
        <p:spPr>
          <a:xfrm>
            <a:off x="3367667" y="663654"/>
            <a:ext cx="5664819" cy="63499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85595B2-6302-4E5F-96F3-01E0680B28D0}"/>
              </a:ext>
            </a:extLst>
          </p:cNvPr>
          <p:cNvSpPr txBox="1">
            <a:spLocks/>
          </p:cNvSpPr>
          <p:nvPr/>
        </p:nvSpPr>
        <p:spPr>
          <a:xfrm>
            <a:off x="1900468" y="506302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  <a:latin typeface="Twinkl" pitchFamily="50" charset="0"/>
              </a:rPr>
              <a:t>What Is the Torah?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59208" y="1577178"/>
            <a:ext cx="6225584" cy="4388724"/>
            <a:chOff x="1459208" y="1577178"/>
            <a:chExt cx="6225584" cy="4388724"/>
          </a:xfrm>
        </p:grpSpPr>
        <p:grpSp>
          <p:nvGrpSpPr>
            <p:cNvPr id="2" name="Group 1"/>
            <p:cNvGrpSpPr/>
            <p:nvPr/>
          </p:nvGrpSpPr>
          <p:grpSpPr>
            <a:xfrm>
              <a:off x="1459208" y="4828478"/>
              <a:ext cx="6225584" cy="1137424"/>
              <a:chOff x="1648416" y="4828478"/>
              <a:chExt cx="6225584" cy="1137424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36DEB82-F4B6-4DDC-8192-389525D6328D}"/>
                  </a:ext>
                </a:extLst>
              </p:cNvPr>
              <p:cNvSpPr/>
              <p:nvPr/>
            </p:nvSpPr>
            <p:spPr>
              <a:xfrm>
                <a:off x="1648416" y="4828478"/>
                <a:ext cx="6225584" cy="113742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8100">
                <a:solidFill>
                  <a:srgbClr val="F15A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110E66B1-5937-478A-844B-1E5C2863AC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48416" y="5107004"/>
                <a:ext cx="5972027" cy="634998"/>
              </a:xfrm>
              <a:prstGeom prst="roundRect">
                <a:avLst>
                  <a:gd name="adj" fmla="val 9641"/>
                </a:avLst>
              </a:prstGeom>
              <a:noFill/>
              <a:ln w="25400">
                <a:noFill/>
              </a:ln>
            </p:spPr>
            <p:txBody>
              <a:bodyPr vert="horz" lIns="252000" tIns="252000" rIns="252000" bIns="252000" rtlCol="0" anchor="ctr" anchorCtr="1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1" kern="1200">
                    <a:solidFill>
                      <a:srgbClr val="1C1C1C"/>
                    </a:solidFill>
                    <a:latin typeface="Twinkl SemiBold" pitchFamily="2" charset="0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10000"/>
                  </a:lnSpc>
                </a:pPr>
                <a:r>
                  <a:rPr lang="en-GB" sz="1800" b="0" dirty="0">
                    <a:latin typeface="Twinkl" pitchFamily="50" charset="0"/>
                  </a:rPr>
                  <a:t>The Torah is written in a language called Hebrew.</a:t>
                </a:r>
              </a:p>
              <a:p>
                <a:pPr>
                  <a:lnSpc>
                    <a:spcPct val="110000"/>
                  </a:lnSpc>
                </a:pPr>
                <a:r>
                  <a:rPr lang="en-GB" sz="1800" b="0" dirty="0">
                    <a:latin typeface="Twinkl" pitchFamily="50" charset="0"/>
                  </a:rPr>
                  <a:t>This language is read from right to left. </a:t>
                </a:r>
              </a:p>
              <a:p>
                <a:pPr>
                  <a:lnSpc>
                    <a:spcPct val="110000"/>
                  </a:lnSpc>
                </a:pPr>
                <a:r>
                  <a:rPr lang="en-GB" sz="1800" b="0" dirty="0">
                    <a:latin typeface="Twinkl" pitchFamily="50" charset="0"/>
                  </a:rPr>
                  <a:t>Many Jewish people believe it is the language of God.</a:t>
                </a: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AF1B744-CE07-4EAF-91DB-5EA314CD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0119" y="1577178"/>
              <a:ext cx="4443761" cy="2962508"/>
            </a:xfrm>
            <a:prstGeom prst="rect">
              <a:avLst/>
            </a:prstGeom>
            <a:ln w="38100">
              <a:solidFill>
                <a:srgbClr val="F35D7A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3353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A5CD975A-8066-437D-8B2D-200844042C6C}"/>
              </a:ext>
            </a:extLst>
          </p:cNvPr>
          <p:cNvSpPr/>
          <p:nvPr/>
        </p:nvSpPr>
        <p:spPr>
          <a:xfrm>
            <a:off x="106750" y="619049"/>
            <a:ext cx="8930500" cy="63499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268201-1149-4A24-8C23-64453F13F730}"/>
              </a:ext>
            </a:extLst>
          </p:cNvPr>
          <p:cNvSpPr txBox="1">
            <a:spLocks/>
          </p:cNvSpPr>
          <p:nvPr/>
        </p:nvSpPr>
        <p:spPr>
          <a:xfrm>
            <a:off x="278780" y="439395"/>
            <a:ext cx="886522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  <a:latin typeface="Twinkl" pitchFamily="50" charset="0"/>
              </a:rPr>
              <a:t>What Can You See in a Synagogue?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E168B6-A141-4B87-BA7D-69B6F83ED2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76" y="1534062"/>
            <a:ext cx="3442483" cy="452007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320495" y="2118731"/>
            <a:ext cx="4043132" cy="2553629"/>
            <a:chOff x="4320495" y="2118731"/>
            <a:chExt cx="4043132" cy="255362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B150D6A-B5DD-4CF2-B95A-9022AB0B8EDB}"/>
                </a:ext>
              </a:extLst>
            </p:cNvPr>
            <p:cNvSpPr/>
            <p:nvPr/>
          </p:nvSpPr>
          <p:spPr>
            <a:xfrm>
              <a:off x="4320495" y="2118731"/>
              <a:ext cx="4043131" cy="255362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rgbClr val="F15A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5F4BD341-5EF2-4814-945B-F85D1785FE06}"/>
                </a:ext>
              </a:extLst>
            </p:cNvPr>
            <p:cNvSpPr txBox="1">
              <a:spLocks/>
            </p:cNvSpPr>
            <p:nvPr/>
          </p:nvSpPr>
          <p:spPr>
            <a:xfrm>
              <a:off x="4320496" y="2213175"/>
              <a:ext cx="4043131" cy="2364739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</a:lstStyle>
            <a:p>
              <a:r>
                <a:rPr lang="en-GB" sz="1800" b="0" dirty="0">
                  <a:latin typeface="Twinkl" pitchFamily="50" charset="0"/>
                </a:rPr>
                <a:t>The menorah candle is the oldest symbol of the Jewish people. </a:t>
              </a:r>
            </a:p>
            <a:p>
              <a:r>
                <a:rPr lang="en-GB" sz="1800" b="0" dirty="0">
                  <a:latin typeface="Twinkl" pitchFamily="50" charset="0"/>
                </a:rPr>
                <a:t>It is a seven-lamp lampstand made out of pure gold and it stands in front of the Ark.</a:t>
              </a:r>
            </a:p>
            <a:p>
              <a:r>
                <a:rPr lang="en-GB" sz="1800" b="0" dirty="0">
                  <a:latin typeface="Twinkl" pitchFamily="50" charset="0"/>
                </a:rPr>
                <a:t>Moses created the first Menorah according to God’s instructions, while out in the wilderness.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8590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5A2836-74B9-4408-833B-D13BF3BF7488}"/>
              </a:ext>
            </a:extLst>
          </p:cNvPr>
          <p:cNvSpPr/>
          <p:nvPr/>
        </p:nvSpPr>
        <p:spPr>
          <a:xfrm>
            <a:off x="582712" y="2961622"/>
            <a:ext cx="4786848" cy="168946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15A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468000" bIns="144000" rtlCol="0" anchor="ctr"/>
          <a:lstStyle/>
          <a:p>
            <a:endParaRPr lang="en-GB" dirty="0">
              <a:solidFill>
                <a:schemeClr val="tx1"/>
              </a:solidFill>
              <a:latin typeface="Sassoon Infant Md" panose="02000603050000020003" pitchFamily="50" charset="0"/>
            </a:endParaRPr>
          </a:p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The Star, or Shield, of David is the symbol of Judaism. It is named after King David of ancient Israel.</a:t>
            </a:r>
          </a:p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This shape can often been seen in windows in synagogues.</a:t>
            </a:r>
          </a:p>
          <a:p>
            <a:endParaRPr lang="en-GB" dirty="0">
              <a:solidFill>
                <a:schemeClr val="tx1"/>
              </a:solidFill>
              <a:latin typeface="Sassoon Infant Md" panose="02000603050000020003" pitchFamily="50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FC505C64-1F11-4C0A-AC03-3F70ED7D60B3}"/>
              </a:ext>
            </a:extLst>
          </p:cNvPr>
          <p:cNvSpPr/>
          <p:nvPr/>
        </p:nvSpPr>
        <p:spPr>
          <a:xfrm>
            <a:off x="106750" y="619049"/>
            <a:ext cx="8930500" cy="634998"/>
          </a:xfrm>
          <a:prstGeom prst="parallelogram">
            <a:avLst/>
          </a:prstGeom>
          <a:solidFill>
            <a:srgbClr val="F15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D2EC68-4235-4B71-B5DE-C557712E9ED3}"/>
              </a:ext>
            </a:extLst>
          </p:cNvPr>
          <p:cNvSpPr txBox="1">
            <a:spLocks/>
          </p:cNvSpPr>
          <p:nvPr/>
        </p:nvSpPr>
        <p:spPr>
          <a:xfrm>
            <a:off x="172030" y="439395"/>
            <a:ext cx="886522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bg1"/>
                </a:solidFill>
                <a:latin typeface="Twinkl" pitchFamily="50" charset="0"/>
              </a:rPr>
              <a:t>What Can You See in a Synagogue?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22828" y="1613355"/>
            <a:ext cx="3810275" cy="4386001"/>
            <a:chOff x="4722828" y="1613355"/>
            <a:chExt cx="3810275" cy="4386001"/>
          </a:xfrm>
        </p:grpSpPr>
        <p:sp>
          <p:nvSpPr>
            <p:cNvPr id="2" name="Rectangle 1"/>
            <p:cNvSpPr/>
            <p:nvPr/>
          </p:nvSpPr>
          <p:spPr>
            <a:xfrm>
              <a:off x="5110480" y="2824480"/>
              <a:ext cx="518160" cy="55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10480" y="4229430"/>
              <a:ext cx="518160" cy="55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9D46C86-28EC-44DA-8D32-0FAF7A2B9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2828" y="1613355"/>
              <a:ext cx="3810275" cy="438600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61669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678</TotalTime>
  <Words>912</Words>
  <Application>Microsoft Office PowerPoint</Application>
  <PresentationFormat>On-screen Show (4:3)</PresentationFormat>
  <Paragraphs>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Twinkl</vt:lpstr>
      <vt:lpstr>Arial</vt:lpstr>
      <vt:lpstr>Sassoon Infant Md</vt:lpstr>
      <vt:lpstr>Twinkl SemiBold</vt:lpstr>
      <vt:lpstr>Roboto</vt:lpstr>
      <vt:lpstr>Sassoon Infant Rg</vt:lpstr>
      <vt:lpstr>Calibri</vt:lpstr>
      <vt:lpstr>Office Theme</vt:lpstr>
      <vt:lpstr>PowerPoint Presentation</vt:lpstr>
      <vt:lpstr>Aim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Leads the Synagogue Service? </vt:lpstr>
      <vt:lpstr>Can You Find Some Jewish Symbols in This Synagogue?</vt:lpstr>
      <vt:lpstr>What Do Jewish People Often Wear?</vt:lpstr>
      <vt:lpstr>PowerPoint Presentation</vt:lpstr>
      <vt:lpstr>What Happens During a Bar Mitzvah?</vt:lpstr>
      <vt:lpstr>What Are Some Jewish Holidays?</vt:lpstr>
      <vt:lpstr>What Are Some Jewish Holidays?</vt:lpstr>
      <vt:lpstr>What Are Some Jewish Holidays?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Matthew Ridsdale</dc:creator>
  <cp:lastModifiedBy>Elaine Morgan</cp:lastModifiedBy>
  <cp:revision>124</cp:revision>
  <dcterms:created xsi:type="dcterms:W3CDTF">2017-05-10T13:29:22Z</dcterms:created>
  <dcterms:modified xsi:type="dcterms:W3CDTF">2021-11-16T12:19:30Z</dcterms:modified>
</cp:coreProperties>
</file>