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662725" cy="9926625"/>
  <p:embeddedFontLst>
    <p:embeddedFont>
      <p:font typeface="Garamon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UYtmzwAmHiwTEXyVbiGkJWTR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4010" y="0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0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0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5817332d1_0_0:notes"/>
          <p:cNvSpPr/>
          <p:nvPr>
            <p:ph idx="2" type="sldImg"/>
          </p:nvPr>
        </p:nvSpPr>
        <p:spPr>
          <a:xfrm>
            <a:off x="850900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5817332d1_0_0:notes"/>
          <p:cNvSpPr txBox="1"/>
          <p:nvPr>
            <p:ph idx="1" type="body"/>
          </p:nvPr>
        </p:nvSpPr>
        <p:spPr>
          <a:xfrm>
            <a:off x="666274" y="4715153"/>
            <a:ext cx="5330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205817332d1_0_0:notes"/>
          <p:cNvSpPr txBox="1"/>
          <p:nvPr>
            <p:ph idx="12" type="sldNum"/>
          </p:nvPr>
        </p:nvSpPr>
        <p:spPr>
          <a:xfrm>
            <a:off x="3774010" y="9428583"/>
            <a:ext cx="28872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66275" y="4715153"/>
            <a:ext cx="5330189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 txBox="1"/>
          <p:nvPr>
            <p:ph idx="12" type="sldNum"/>
          </p:nvPr>
        </p:nvSpPr>
        <p:spPr>
          <a:xfrm>
            <a:off x="3774009" y="9428583"/>
            <a:ext cx="2887185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7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8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850900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p9:notes"/>
          <p:cNvSpPr txBox="1"/>
          <p:nvPr>
            <p:ph idx="12" type="sldNum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RM_page.jpg"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34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/>
          <p:nvPr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323528" y="1196752"/>
            <a:ext cx="8639175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werpoint-cover-template-blank.jpg" id="26" name="Google Shape;2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 txBox="1"/>
          <p:nvPr>
            <p:ph type="ctrTitle"/>
          </p:nvPr>
        </p:nvSpPr>
        <p:spPr>
          <a:xfrm>
            <a:off x="4067944" y="4221088"/>
            <a:ext cx="5076056" cy="118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PT_RM_page.jpg" id="29" name="Google Shape;2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6340" y="0"/>
            <a:ext cx="9180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0"/>
          <p:cNvSpPr/>
          <p:nvPr/>
        </p:nvSpPr>
        <p:spPr>
          <a:xfrm>
            <a:off x="323527" y="1151032"/>
            <a:ext cx="8640961" cy="45719"/>
          </a:xfrm>
          <a:prstGeom prst="rect">
            <a:avLst/>
          </a:prstGeom>
          <a:solidFill>
            <a:srgbClr val="3B9EA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0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323528" y="1268760"/>
            <a:ext cx="4246885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4716016" y="1268760"/>
            <a:ext cx="4254624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323850" y="333375"/>
            <a:ext cx="7478713" cy="100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323850" y="1495425"/>
            <a:ext cx="8639175" cy="4741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395288" y="6356350"/>
            <a:ext cx="2195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409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C8C8C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395288" y="188913"/>
            <a:ext cx="8567737" cy="144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M_shape.jpg" id="16" name="Google Shape;16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43888" y="404813"/>
            <a:ext cx="688975" cy="72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>
            <a:off x="323850" y="188913"/>
            <a:ext cx="0" cy="6480175"/>
          </a:xfrm>
          <a:prstGeom prst="straightConnector1">
            <a:avLst/>
          </a:prstGeom>
          <a:noFill/>
          <a:ln cap="flat" cmpd="sng" w="2540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PPT_RM_page.jpg"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598"/>
            <a:ext cx="9144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 Words</a:t>
            </a:r>
            <a:endParaRPr/>
          </a:p>
        </p:txBody>
      </p:sp>
      <p:pic>
        <p:nvPicPr>
          <p:cNvPr id="121" name="Google Shape;121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081" y="3357051"/>
            <a:ext cx="4599316" cy="294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b="1901" l="7890" r="3172" t="0"/>
          <a:stretch/>
        </p:blipFill>
        <p:spPr>
          <a:xfrm>
            <a:off x="1157467" y="1546333"/>
            <a:ext cx="3040011" cy="154410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3" name="Google Shape;123;p10"/>
          <p:cNvPicPr preferRelativeResize="0"/>
          <p:nvPr/>
        </p:nvPicPr>
        <p:blipFill rotWithShape="1">
          <a:blip r:embed="rId5">
            <a:alphaModFix/>
          </a:blip>
          <a:srcRect b="7279" l="0" r="6712" t="4602"/>
          <a:stretch/>
        </p:blipFill>
        <p:spPr>
          <a:xfrm>
            <a:off x="4946524" y="1546333"/>
            <a:ext cx="3040009" cy="15441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Phrases</a:t>
            </a:r>
            <a:endParaRPr/>
          </a:p>
        </p:txBody>
      </p: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245706" y="1741501"/>
            <a:ext cx="8639175" cy="4192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Words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words that can be sounded out using our phonics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 Words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words that cannot be sounded out e.g. I, said, was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Fred Talk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(Fred is the frog) he can only talk in sounds e.g. sh-o-p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5817332d1_0_0"/>
          <p:cNvSpPr txBox="1"/>
          <p:nvPr>
            <p:ph type="title"/>
          </p:nvPr>
        </p:nvSpPr>
        <p:spPr>
          <a:xfrm>
            <a:off x="323528" y="260649"/>
            <a:ext cx="74787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</a:t>
            </a:r>
            <a:endParaRPr/>
          </a:p>
        </p:txBody>
      </p:sp>
      <p:sp>
        <p:nvSpPr>
          <p:cNvPr id="136" name="Google Shape;136;g205817332d1_0_0"/>
          <p:cNvSpPr txBox="1"/>
          <p:nvPr>
            <p:ph idx="1" type="body"/>
          </p:nvPr>
        </p:nvSpPr>
        <p:spPr>
          <a:xfrm>
            <a:off x="323528" y="1196752"/>
            <a:ext cx="8639100" cy="504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0">
                <a:solidFill>
                  <a:srgbClr val="FFE185"/>
                </a:solidFill>
              </a:rPr>
              <a:t>Lesson</a:t>
            </a:r>
            <a:endParaRPr b="1" sz="14000">
              <a:solidFill>
                <a:srgbClr val="FFE185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14000">
                <a:solidFill>
                  <a:srgbClr val="FFE185"/>
                </a:solidFill>
              </a:rPr>
              <a:t>structure</a:t>
            </a:r>
            <a:endParaRPr b="1" sz="14000">
              <a:solidFill>
                <a:srgbClr val="FFE18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records</a:t>
            </a:r>
            <a:endParaRPr/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5350" y="1312276"/>
            <a:ext cx="3954885" cy="55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can you do?</a:t>
            </a:r>
            <a:endParaRPr/>
          </a:p>
        </p:txBody>
      </p:sp>
      <p:sp>
        <p:nvSpPr>
          <p:cNvPr id="149" name="Google Shape;149;p13"/>
          <p:cNvSpPr txBox="1"/>
          <p:nvPr>
            <p:ph idx="1" type="body"/>
          </p:nvPr>
        </p:nvSpPr>
        <p:spPr>
          <a:xfrm>
            <a:off x="235979" y="1829050"/>
            <a:ext cx="8639175" cy="3093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Listen to your child read the same Storybook again and again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Encourage them to use ’Special Friends’, ‘Fred Talk’, ‘read the word’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Discuss the story and encourage their storyteller voice.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tips</a:t>
            </a:r>
            <a:endParaRPr/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323528" y="1784594"/>
            <a:ext cx="8639175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regular reading is much better than one long period. </a:t>
            </a:r>
            <a:endParaRPr/>
          </a:p>
          <a:p>
            <a:pPr indent="-20320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Reading opportunities are everywhere- encourage your child to read labels, captions, signs, food packets, magazines and books etc. </a:t>
            </a:r>
            <a:endParaRPr/>
          </a:p>
          <a:p>
            <a:pPr indent="-20320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reading enjoyable, children gain lots from listening to you read too.</a:t>
            </a:r>
            <a:endParaRPr/>
          </a:p>
          <a:p>
            <a:pPr indent="-20320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time to discuss the story, these discussions form the basis of all comprehension skills.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Useful website</a:t>
            </a:r>
            <a:endParaRPr/>
          </a:p>
        </p:txBody>
      </p:sp>
      <p:pic>
        <p:nvPicPr>
          <p:cNvPr id="161" name="Google Shape;161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582" y="1196975"/>
            <a:ext cx="7376426" cy="50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Any other questions</a:t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2173829" y="2305615"/>
            <a:ext cx="417454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0">
                <a:solidFill>
                  <a:srgbClr val="FFE185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b="1" sz="14000" cap="none">
              <a:solidFill>
                <a:srgbClr val="FFE18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/>
          <p:nvPr>
            <p:ph type="title"/>
          </p:nvPr>
        </p:nvSpPr>
        <p:spPr>
          <a:xfrm>
            <a:off x="323528" y="260648"/>
            <a:ext cx="7478713" cy="86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750"/>
              <a:buFont typeface="Arial"/>
              <a:buNone/>
            </a:pPr>
            <a:r>
              <a:rPr b="1" i="0" lang="en-US" sz="3000" u="none" cap="none" strike="noStrike">
                <a:solidFill>
                  <a:srgbClr val="787878"/>
                </a:solidFill>
                <a:latin typeface="Arial"/>
                <a:ea typeface="Arial"/>
                <a:cs typeface="Arial"/>
                <a:sym typeface="Arial"/>
              </a:rPr>
              <a:t>When does it happen?</a:t>
            </a:r>
            <a:endParaRPr b="1" i="0" sz="3000" u="none" cap="none" strike="noStrike">
              <a:solidFill>
                <a:srgbClr val="7878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 txBox="1"/>
          <p:nvPr>
            <p:ph idx="1" type="body"/>
          </p:nvPr>
        </p:nvSpPr>
        <p:spPr>
          <a:xfrm>
            <a:off x="323528" y="1196751"/>
            <a:ext cx="8639174" cy="5349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Phonics takes place in Nursery, Reception, Year 1 and part of Year 2.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 Reception </a:t>
            </a: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Phonics lesson will be between 20-30 minutes every day. </a:t>
            </a:r>
            <a:r>
              <a:rPr lang="en-US"/>
              <a:t>Split into 2 groups.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rPr lang="en-US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 the end of Year 1 there is a Phonics screening check which is a Phonics test which the children need to pass. If they don’t pass it they have to repeat it in Year 2. </a:t>
            </a:r>
            <a:endParaRPr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 the pictures</a:t>
            </a:r>
            <a:endParaRPr/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3">
            <a:alphaModFix/>
          </a:blip>
          <a:srcRect b="0" l="-40928" r="-40929" t="0"/>
          <a:stretch/>
        </p:blipFill>
        <p:spPr>
          <a:xfrm>
            <a:off x="627051" y="1628800"/>
            <a:ext cx="8028384" cy="4405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Teaching letter formation</a:t>
            </a:r>
            <a:endParaRPr/>
          </a:p>
        </p:txBody>
      </p:sp>
      <p:pic>
        <p:nvPicPr>
          <p:cNvPr descr="A screenshot of a cell phone&#10;&#10;Description automatically generated" id="60" name="Google Shape;6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26" y="1289740"/>
            <a:ext cx="7991548" cy="504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Teaching sounds</a:t>
            </a:r>
            <a:endParaRPr/>
          </a:p>
        </p:txBody>
      </p:sp>
      <p:sp>
        <p:nvSpPr>
          <p:cNvPr id="66" name="Google Shape;66;p4"/>
          <p:cNvSpPr txBox="1"/>
          <p:nvPr>
            <p:ph idx="1" type="body"/>
          </p:nvPr>
        </p:nvSpPr>
        <p:spPr>
          <a:xfrm>
            <a:off x="323525" y="1196750"/>
            <a:ext cx="8639100" cy="52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thing we teach children is the correct pronunciation of sounds. This prevents children from reading and writing words incorrectly.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            We don’t use letter names.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             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call these sounds ‘pure’ sounds.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need to be pronounced correctly to avoid the children spelling words incorrectly e.g. children may incorrectly write words as ‘fuh’ instead of ‘f’.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Reading with Fred Talk (Segmenting and blending)</a:t>
            </a:r>
            <a:endParaRPr/>
          </a:p>
        </p:txBody>
      </p:sp>
      <p:pic>
        <p:nvPicPr>
          <p:cNvPr id="73" name="Google Shape;7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6202" l="0" r="5219" t="0"/>
          <a:stretch/>
        </p:blipFill>
        <p:spPr>
          <a:xfrm>
            <a:off x="1720530" y="1451614"/>
            <a:ext cx="1512999" cy="2298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4">
            <a:alphaModFix/>
          </a:blip>
          <a:srcRect b="6202" l="0" r="0" t="0"/>
          <a:stretch/>
        </p:blipFill>
        <p:spPr>
          <a:xfrm>
            <a:off x="3550456" y="1451613"/>
            <a:ext cx="1512999" cy="2298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5">
            <a:alphaModFix/>
          </a:blip>
          <a:srcRect b="0" l="0" r="5844" t="0"/>
          <a:stretch/>
        </p:blipFill>
        <p:spPr>
          <a:xfrm>
            <a:off x="5380382" y="1451612"/>
            <a:ext cx="1512999" cy="2298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logo&#10;&#10;Description automatically generated" id="76" name="Google Shape;7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8311" y="3930683"/>
            <a:ext cx="4797287" cy="229800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ead Write Inc.: Fred the Frog - Toy (Single)" id="77" name="Google Shape;7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2138" y="3930681"/>
            <a:ext cx="2254858" cy="10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>
            <p:ph type="title"/>
          </p:nvPr>
        </p:nvSpPr>
        <p:spPr>
          <a:xfrm>
            <a:off x="323528" y="260649"/>
            <a:ext cx="8268022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‘Special Friends’, ‘Fred Talk’, read the word</a:t>
            </a:r>
            <a:endParaRPr/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8691" y="2239299"/>
            <a:ext cx="4099689" cy="19387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/>
          <p:nvPr>
            <p:ph type="title"/>
          </p:nvPr>
        </p:nvSpPr>
        <p:spPr>
          <a:xfrm>
            <a:off x="251520" y="278720"/>
            <a:ext cx="8635412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Fred games and Fred talk throughout the day</a:t>
            </a:r>
            <a:endParaRPr/>
          </a:p>
        </p:txBody>
      </p:sp>
      <p:sp>
        <p:nvSpPr>
          <p:cNvPr id="91" name="Google Shape;91;p8"/>
          <p:cNvSpPr txBox="1"/>
          <p:nvPr>
            <p:ph idx="1" type="body"/>
          </p:nvPr>
        </p:nvSpPr>
        <p:spPr>
          <a:xfrm>
            <a:off x="327850" y="1195182"/>
            <a:ext cx="4906714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Shall we have some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What would you like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Let’s put on your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41Ho83H3mFL.jpg" id="92" name="Google Shape;92;p8"/>
          <p:cNvPicPr preferRelativeResize="0"/>
          <p:nvPr/>
        </p:nvPicPr>
        <p:blipFill rotWithShape="1">
          <a:blip r:embed="rId3">
            <a:alphaModFix/>
          </a:blip>
          <a:srcRect b="-8881" l="0" r="0" t="-8882"/>
          <a:stretch/>
        </p:blipFill>
        <p:spPr>
          <a:xfrm>
            <a:off x="5465338" y="4297679"/>
            <a:ext cx="3297979" cy="180985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4040676" y="1183856"/>
            <a:ext cx="3017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</p:txBody>
      </p:sp>
      <p:sp>
        <p:nvSpPr>
          <p:cNvPr id="94" name="Google Shape;94;p8"/>
          <p:cNvSpPr txBox="1"/>
          <p:nvPr/>
        </p:nvSpPr>
        <p:spPr>
          <a:xfrm>
            <a:off x="4132602" y="1183856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-u</a:t>
            </a:r>
            <a:endParaRPr/>
          </a:p>
        </p:txBody>
      </p:sp>
      <p:sp>
        <p:nvSpPr>
          <p:cNvPr id="95" name="Google Shape;95;p8"/>
          <p:cNvSpPr txBox="1"/>
          <p:nvPr/>
        </p:nvSpPr>
        <p:spPr>
          <a:xfrm>
            <a:off x="4485484" y="1195182"/>
            <a:ext cx="8961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-n</a:t>
            </a:r>
            <a:endParaRPr/>
          </a:p>
        </p:txBody>
      </p:sp>
      <p:sp>
        <p:nvSpPr>
          <p:cNvPr id="96" name="Google Shape;96;p8"/>
          <p:cNvSpPr txBox="1"/>
          <p:nvPr/>
        </p:nvSpPr>
        <p:spPr>
          <a:xfrm>
            <a:off x="4858036" y="1189401"/>
            <a:ext cx="8961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-ch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5460580" y="1183856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98" name="Google Shape;98;p8"/>
          <p:cNvSpPr txBox="1"/>
          <p:nvPr/>
        </p:nvSpPr>
        <p:spPr>
          <a:xfrm>
            <a:off x="4472098" y="2190353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9" name="Google Shape;99;p8"/>
          <p:cNvSpPr txBox="1"/>
          <p:nvPr/>
        </p:nvSpPr>
        <p:spPr>
          <a:xfrm>
            <a:off x="4731170" y="2184572"/>
            <a:ext cx="6464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-l</a:t>
            </a:r>
            <a:endParaRPr/>
          </a:p>
        </p:txBody>
      </p:sp>
      <p:sp>
        <p:nvSpPr>
          <p:cNvPr id="100" name="Google Shape;100;p8"/>
          <p:cNvSpPr txBox="1"/>
          <p:nvPr/>
        </p:nvSpPr>
        <p:spPr>
          <a:xfrm>
            <a:off x="4955796" y="2184570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-ay</a:t>
            </a:r>
            <a:endParaRPr/>
          </a:p>
        </p:txBody>
      </p:sp>
      <p:sp>
        <p:nvSpPr>
          <p:cNvPr id="101" name="Google Shape;101;p8"/>
          <p:cNvSpPr txBox="1"/>
          <p:nvPr/>
        </p:nvSpPr>
        <p:spPr>
          <a:xfrm>
            <a:off x="5565072" y="2201104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02" name="Google Shape;102;p8"/>
          <p:cNvSpPr txBox="1"/>
          <p:nvPr/>
        </p:nvSpPr>
        <p:spPr>
          <a:xfrm>
            <a:off x="3381644" y="3298009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03" name="Google Shape;103;p8"/>
          <p:cNvSpPr txBox="1"/>
          <p:nvPr/>
        </p:nvSpPr>
        <p:spPr>
          <a:xfrm>
            <a:off x="3617324" y="3298007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-oa</a:t>
            </a:r>
            <a:endParaRPr b="1" sz="32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 txBox="1"/>
          <p:nvPr/>
        </p:nvSpPr>
        <p:spPr>
          <a:xfrm>
            <a:off x="4201442" y="3298007"/>
            <a:ext cx="826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-t</a:t>
            </a:r>
            <a:endParaRPr/>
          </a:p>
        </p:txBody>
      </p:sp>
      <p:sp>
        <p:nvSpPr>
          <p:cNvPr id="105" name="Google Shape;105;p8"/>
          <p:cNvSpPr txBox="1"/>
          <p:nvPr/>
        </p:nvSpPr>
        <p:spPr>
          <a:xfrm>
            <a:off x="4469109" y="3298007"/>
            <a:ext cx="5212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/>
          <p:nvPr>
            <p:ph type="title"/>
          </p:nvPr>
        </p:nvSpPr>
        <p:spPr>
          <a:xfrm>
            <a:off x="323528" y="260649"/>
            <a:ext cx="7478713" cy="8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Nonsense words</a:t>
            </a:r>
            <a:endParaRPr/>
          </a:p>
        </p:txBody>
      </p:sp>
      <p:pic>
        <p:nvPicPr>
          <p:cNvPr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2455" y="1758517"/>
            <a:ext cx="3878317" cy="15180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832" y="3493582"/>
            <a:ext cx="3878317" cy="15180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5377"/>
          <a:stretch/>
        </p:blipFill>
        <p:spPr>
          <a:xfrm>
            <a:off x="4572000" y="3493582"/>
            <a:ext cx="3881645" cy="15180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EW Phonics Template">
  <a:themeElements>
    <a:clrScheme name="Custom 4">
      <a:dk1>
        <a:srgbClr val="2D2D2D"/>
      </a:dk1>
      <a:lt1>
        <a:srgbClr val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2015-11-23T14:36:59Z</dcterms:created>
  <dc:creator>Victoria Steenson</dc:creator>
</cp:coreProperties>
</file>