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347" r:id="rId5"/>
    <p:sldId id="269" r:id="rId6"/>
    <p:sldId id="275" r:id="rId7"/>
    <p:sldId id="292" r:id="rId8"/>
    <p:sldId id="300" r:id="rId9"/>
    <p:sldId id="293" r:id="rId10"/>
    <p:sldId id="346" r:id="rId11"/>
    <p:sldId id="294" r:id="rId12"/>
    <p:sldId id="295" r:id="rId13"/>
    <p:sldId id="296" r:id="rId14"/>
    <p:sldId id="297" r:id="rId15"/>
    <p:sldId id="298" r:id="rId16"/>
    <p:sldId id="299" r:id="rId17"/>
    <p:sldId id="301" r:id="rId18"/>
    <p:sldId id="302" r:id="rId19"/>
    <p:sldId id="303" r:id="rId20"/>
    <p:sldId id="343" r:id="rId21"/>
    <p:sldId id="304" r:id="rId22"/>
    <p:sldId id="310" r:id="rId23"/>
    <p:sldId id="311" r:id="rId24"/>
    <p:sldId id="288" r:id="rId25"/>
    <p:sldId id="280" r:id="rId26"/>
    <p:sldId id="281" r:id="rId27"/>
    <p:sldId id="282" r:id="rId28"/>
    <p:sldId id="283" r:id="rId29"/>
    <p:sldId id="284" r:id="rId30"/>
    <p:sldId id="285" r:id="rId31"/>
    <p:sldId id="286" r:id="rId32"/>
    <p:sldId id="324" r:id="rId33"/>
    <p:sldId id="320" r:id="rId34"/>
    <p:sldId id="321" r:id="rId35"/>
    <p:sldId id="322" r:id="rId36"/>
    <p:sldId id="323"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15" r:id="rId56"/>
    <p:sldId id="344" r:id="rId5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ECE"/>
          </a:solidFill>
        </a:fill>
      </a:tcStyle>
    </a:wholeTbl>
    <a:band2H>
      <a:tcTxStyle/>
      <a:tcStyle>
        <a:tcBdr/>
        <a:fill>
          <a:solidFill>
            <a:srgbClr val="F1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392" y="54"/>
      </p:cViewPr>
      <p:guideLst>
        <p:guide orient="horz" pos="3072"/>
        <p:guide pos="409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9863999999999999E-2"/>
          <c:y val="0.17056199999999999"/>
          <c:w val="0.87061999999999995"/>
          <c:h val="0.76441599999999998"/>
        </c:manualLayout>
      </c:layout>
      <c:barChart>
        <c:barDir val="col"/>
        <c:grouping val="clustered"/>
        <c:varyColors val="0"/>
        <c:ser>
          <c:idx val="0"/>
          <c:order val="0"/>
          <c:tx>
            <c:strRef>
              <c:f>Sheet1!$A$2</c:f>
              <c:strCache>
                <c:ptCount val="1"/>
                <c:pt idx="0">
                  <c:v>Singapore</c:v>
                </c:pt>
              </c:strCache>
            </c:strRef>
          </c:tx>
          <c:spPr>
            <a:solidFill>
              <a:srgbClr val="5DC3E7"/>
            </a:solidFill>
            <a:ln w="12700" cap="flat">
              <a:noFill/>
              <a:miter lim="400000"/>
            </a:ln>
            <a:effectLst/>
          </c:spPr>
          <c:invertIfNegative val="0"/>
          <c:dLbls>
            <c:numFmt formatCode="0" sourceLinked="0"/>
            <c:spPr>
              <a:noFill/>
              <a:ln>
                <a:noFill/>
              </a:ln>
              <a:effectLst/>
            </c:spPr>
            <c:txPr>
              <a:bodyPr/>
              <a:lstStyle/>
              <a:p>
                <a:pPr>
                  <a:defRPr sz="2400" b="0" i="0" u="none" strike="noStrike">
                    <a:solidFill>
                      <a:srgbClr val="000000"/>
                    </a:solidFill>
                    <a:latin typeface="Castledow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Advanced Learners</c:v>
                </c:pt>
                <c:pt idx="1">
                  <c:v>High Learners</c:v>
                </c:pt>
                <c:pt idx="2">
                  <c:v>Intermediate Learners</c:v>
                </c:pt>
              </c:strCache>
            </c:strRef>
          </c:cat>
          <c:val>
            <c:numRef>
              <c:f>Sheet1!$B$2:$D$2</c:f>
              <c:numCache>
                <c:formatCode>General</c:formatCode>
                <c:ptCount val="3"/>
                <c:pt idx="0">
                  <c:v>43</c:v>
                </c:pt>
                <c:pt idx="1">
                  <c:v>78</c:v>
                </c:pt>
                <c:pt idx="2">
                  <c:v>94</c:v>
                </c:pt>
              </c:numCache>
            </c:numRef>
          </c:val>
          <c:extLst>
            <c:ext xmlns:c16="http://schemas.microsoft.com/office/drawing/2014/chart" uri="{C3380CC4-5D6E-409C-BE32-E72D297353CC}">
              <c16:uniqueId val="{00000000-F01F-4338-8AAD-F6D8E3469E4B}"/>
            </c:ext>
          </c:extLst>
        </c:ser>
        <c:ser>
          <c:idx val="1"/>
          <c:order val="1"/>
          <c:tx>
            <c:strRef>
              <c:f>Sheet1!$A$3</c:f>
              <c:strCache>
                <c:ptCount val="1"/>
                <c:pt idx="0">
                  <c:v>International Average</c:v>
                </c:pt>
              </c:strCache>
            </c:strRef>
          </c:tx>
          <c:spPr>
            <a:solidFill>
              <a:srgbClr val="FEEC3D"/>
            </a:solidFill>
            <a:ln w="12700" cap="flat">
              <a:noFill/>
              <a:miter lim="400000"/>
            </a:ln>
            <a:effectLst/>
          </c:spPr>
          <c:invertIfNegative val="0"/>
          <c:dLbls>
            <c:numFmt formatCode="0" sourceLinked="0"/>
            <c:spPr>
              <a:noFill/>
              <a:ln>
                <a:noFill/>
              </a:ln>
              <a:effectLst/>
            </c:spPr>
            <c:txPr>
              <a:bodyPr/>
              <a:lstStyle/>
              <a:p>
                <a:pPr>
                  <a:defRPr sz="2400" b="0" i="0" u="none" strike="noStrike">
                    <a:solidFill>
                      <a:srgbClr val="474747"/>
                    </a:solidFill>
                    <a:latin typeface="Castledow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Advanced Learners</c:v>
                </c:pt>
                <c:pt idx="1">
                  <c:v>High Learners</c:v>
                </c:pt>
                <c:pt idx="2">
                  <c:v>Intermediate Learners</c:v>
                </c:pt>
              </c:strCache>
            </c:strRef>
          </c:cat>
          <c:val>
            <c:numRef>
              <c:f>Sheet1!$B$3:$D$3</c:f>
              <c:numCache>
                <c:formatCode>General</c:formatCode>
                <c:ptCount val="3"/>
                <c:pt idx="0">
                  <c:v>4</c:v>
                </c:pt>
                <c:pt idx="1">
                  <c:v>28</c:v>
                </c:pt>
                <c:pt idx="2">
                  <c:v>69</c:v>
                </c:pt>
              </c:numCache>
            </c:numRef>
          </c:val>
          <c:extLst>
            <c:ext xmlns:c16="http://schemas.microsoft.com/office/drawing/2014/chart" uri="{C3380CC4-5D6E-409C-BE32-E72D297353CC}">
              <c16:uniqueId val="{00000001-F01F-4338-8AAD-F6D8E3469E4B}"/>
            </c:ext>
          </c:extLst>
        </c:ser>
        <c:ser>
          <c:idx val="2"/>
          <c:order val="2"/>
          <c:tx>
            <c:strRef>
              <c:f>Sheet1!$A$4</c:f>
              <c:strCache>
                <c:ptCount val="1"/>
                <c:pt idx="0">
                  <c:v>England</c:v>
                </c:pt>
              </c:strCache>
            </c:strRef>
          </c:tx>
          <c:spPr>
            <a:solidFill>
              <a:srgbClr val="EF8B38"/>
            </a:solidFill>
            <a:ln w="12700" cap="flat">
              <a:noFill/>
              <a:miter lim="400000"/>
            </a:ln>
            <a:effectLst/>
          </c:spPr>
          <c:invertIfNegative val="0"/>
          <c:dLbls>
            <c:numFmt formatCode="0" sourceLinked="0"/>
            <c:spPr>
              <a:noFill/>
              <a:ln>
                <a:noFill/>
              </a:ln>
              <a:effectLst/>
            </c:spPr>
            <c:txPr>
              <a:bodyPr/>
              <a:lstStyle/>
              <a:p>
                <a:pPr>
                  <a:defRPr sz="2400" b="0" i="0" u="none" strike="noStrike">
                    <a:solidFill>
                      <a:srgbClr val="474747"/>
                    </a:solidFill>
                    <a:latin typeface="Castledow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Advanced Learners</c:v>
                </c:pt>
                <c:pt idx="1">
                  <c:v>High Learners</c:v>
                </c:pt>
                <c:pt idx="2">
                  <c:v>Intermediate Learners</c:v>
                </c:pt>
              </c:strCache>
            </c:strRef>
          </c:cat>
          <c:val>
            <c:numRef>
              <c:f>Sheet1!$B$4:$D$4</c:f>
              <c:numCache>
                <c:formatCode>General</c:formatCode>
                <c:ptCount val="3"/>
                <c:pt idx="0">
                  <c:v>18</c:v>
                </c:pt>
                <c:pt idx="1">
                  <c:v>49</c:v>
                </c:pt>
                <c:pt idx="2">
                  <c:v>79</c:v>
                </c:pt>
              </c:numCache>
            </c:numRef>
          </c:val>
          <c:extLst>
            <c:ext xmlns:c16="http://schemas.microsoft.com/office/drawing/2014/chart" uri="{C3380CC4-5D6E-409C-BE32-E72D297353CC}">
              <c16:uniqueId val="{00000002-F01F-4338-8AAD-F6D8E3469E4B}"/>
            </c:ext>
          </c:extLst>
        </c:ser>
        <c:dLbls>
          <c:showLegendKey val="0"/>
          <c:showVal val="0"/>
          <c:showCatName val="0"/>
          <c:showSerName val="0"/>
          <c:showPercent val="0"/>
          <c:showBubbleSize val="0"/>
        </c:dLbls>
        <c:gapWidth val="200"/>
        <c:overlap val="-100"/>
        <c:axId val="30396416"/>
        <c:axId val="30397952"/>
      </c:barChart>
      <c:catAx>
        <c:axId val="30396416"/>
        <c:scaling>
          <c:orientation val="minMax"/>
        </c:scaling>
        <c:delete val="0"/>
        <c:axPos val="b"/>
        <c:numFmt formatCode="General" sourceLinked="0"/>
        <c:majorTickMark val="none"/>
        <c:minorTickMark val="none"/>
        <c:tickLblPos val="low"/>
        <c:spPr>
          <a:ln w="12700" cap="flat">
            <a:solidFill>
              <a:schemeClr val="accent4">
                <a:lumOff val="28039"/>
              </a:schemeClr>
            </a:solidFill>
            <a:prstDash val="solid"/>
            <a:miter lim="400000"/>
          </a:ln>
        </c:spPr>
        <c:txPr>
          <a:bodyPr rot="0"/>
          <a:lstStyle/>
          <a:p>
            <a:pPr>
              <a:defRPr sz="1800" b="0" i="0" u="none" strike="noStrike">
                <a:solidFill>
                  <a:srgbClr val="535353"/>
                </a:solidFill>
                <a:latin typeface="Castledown"/>
              </a:defRPr>
            </a:pPr>
            <a:endParaRPr lang="en-US"/>
          </a:p>
        </c:txPr>
        <c:crossAx val="30397952"/>
        <c:crosses val="autoZero"/>
        <c:auto val="1"/>
        <c:lblAlgn val="ctr"/>
        <c:lblOffset val="100"/>
        <c:noMultiLvlLbl val="1"/>
      </c:catAx>
      <c:valAx>
        <c:axId val="30397952"/>
        <c:scaling>
          <c:orientation val="minMax"/>
          <c:max val="100"/>
          <c:min val="0"/>
        </c:scaling>
        <c:delete val="0"/>
        <c:axPos val="l"/>
        <c:majorGridlines>
          <c:spPr>
            <a:ln w="12700" cap="flat">
              <a:solidFill>
                <a:schemeClr val="accent4">
                  <a:lumOff val="28039"/>
                </a:schemeClr>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400" b="0" i="0" u="none" strike="noStrike">
                <a:solidFill>
                  <a:srgbClr val="535353"/>
                </a:solidFill>
                <a:latin typeface="Castledown"/>
              </a:defRPr>
            </a:pPr>
            <a:endParaRPr lang="en-US"/>
          </a:p>
        </c:txPr>
        <c:crossAx val="30396416"/>
        <c:crosses val="autoZero"/>
        <c:crossBetween val="between"/>
        <c:majorUnit val="25"/>
        <c:minorUnit val="12.5"/>
      </c:valAx>
      <c:spPr>
        <a:noFill/>
        <a:ln w="12700" cap="flat">
          <a:noFill/>
          <a:miter lim="400000"/>
        </a:ln>
        <a:effectLst/>
      </c:spPr>
    </c:plotArea>
    <c:legend>
      <c:legendPos val="t"/>
      <c:layout>
        <c:manualLayout>
          <c:xMode val="edge"/>
          <c:yMode val="edge"/>
          <c:x val="0"/>
          <c:y val="0"/>
          <c:w val="1"/>
          <c:h val="7.6632599999999995E-2"/>
        </c:manualLayout>
      </c:layout>
      <c:overlay val="1"/>
      <c:spPr>
        <a:noFill/>
        <a:ln w="12700" cap="flat">
          <a:noFill/>
          <a:miter lim="400000"/>
        </a:ln>
        <a:effectLst/>
      </c:spPr>
      <c:txPr>
        <a:bodyPr rot="0"/>
        <a:lstStyle/>
        <a:p>
          <a:pPr>
            <a:defRPr sz="2400" b="0" i="0" u="none" strike="noStrike">
              <a:solidFill>
                <a:srgbClr val="535353"/>
              </a:solidFill>
              <a:latin typeface="Castledown"/>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21356560"/>
      </p:ext>
    </p:extLst>
  </p:cSld>
  <p:clrMap bg1="lt1" tx1="dk1" bg2="lt2" tx2="dk2" accent1="accent1" accent2="accent2" accent3="accent3" accent4="accent4" accent5="accent5" accent6="accent6" hlink="hlink" folHlink="folHlink"/>
  <p:notesStyle>
    <a:lvl1pPr defTabSz="457200" latinLnBrk="0">
      <a:lnSpc>
        <a:spcPct val="125000"/>
      </a:lnSpc>
      <a:defRPr sz="3400">
        <a:latin typeface="+mn-lt"/>
        <a:ea typeface="+mn-ea"/>
        <a:cs typeface="+mn-cs"/>
        <a:sym typeface="Avenir Roman"/>
      </a:defRPr>
    </a:lvl1pPr>
    <a:lvl2pPr indent="228600" defTabSz="457200" latinLnBrk="0">
      <a:lnSpc>
        <a:spcPct val="125000"/>
      </a:lnSpc>
      <a:defRPr sz="3400">
        <a:latin typeface="+mn-lt"/>
        <a:ea typeface="+mn-ea"/>
        <a:cs typeface="+mn-cs"/>
        <a:sym typeface="Avenir Roman"/>
      </a:defRPr>
    </a:lvl2pPr>
    <a:lvl3pPr indent="457200" defTabSz="457200" latinLnBrk="0">
      <a:lnSpc>
        <a:spcPct val="125000"/>
      </a:lnSpc>
      <a:defRPr sz="3400">
        <a:latin typeface="+mn-lt"/>
        <a:ea typeface="+mn-ea"/>
        <a:cs typeface="+mn-cs"/>
        <a:sym typeface="Avenir Roman"/>
      </a:defRPr>
    </a:lvl3pPr>
    <a:lvl4pPr indent="685800" defTabSz="457200" latinLnBrk="0">
      <a:lnSpc>
        <a:spcPct val="125000"/>
      </a:lnSpc>
      <a:defRPr sz="3400">
        <a:latin typeface="+mn-lt"/>
        <a:ea typeface="+mn-ea"/>
        <a:cs typeface="+mn-cs"/>
        <a:sym typeface="Avenir Roman"/>
      </a:defRPr>
    </a:lvl4pPr>
    <a:lvl5pPr indent="914400" defTabSz="457200" latinLnBrk="0">
      <a:lnSpc>
        <a:spcPct val="125000"/>
      </a:lnSpc>
      <a:defRPr sz="3400">
        <a:latin typeface="+mn-lt"/>
        <a:ea typeface="+mn-ea"/>
        <a:cs typeface="+mn-cs"/>
        <a:sym typeface="Avenir Roman"/>
      </a:defRPr>
    </a:lvl5pPr>
    <a:lvl6pPr indent="1143000" defTabSz="457200" latinLnBrk="0">
      <a:lnSpc>
        <a:spcPct val="125000"/>
      </a:lnSpc>
      <a:defRPr sz="3400">
        <a:latin typeface="+mn-lt"/>
        <a:ea typeface="+mn-ea"/>
        <a:cs typeface="+mn-cs"/>
        <a:sym typeface="Avenir Roman"/>
      </a:defRPr>
    </a:lvl6pPr>
    <a:lvl7pPr indent="1371600" defTabSz="457200" latinLnBrk="0">
      <a:lnSpc>
        <a:spcPct val="125000"/>
      </a:lnSpc>
      <a:defRPr sz="3400">
        <a:latin typeface="+mn-lt"/>
        <a:ea typeface="+mn-ea"/>
        <a:cs typeface="+mn-cs"/>
        <a:sym typeface="Avenir Roman"/>
      </a:defRPr>
    </a:lvl7pPr>
    <a:lvl8pPr indent="1600200" defTabSz="457200" latinLnBrk="0">
      <a:lnSpc>
        <a:spcPct val="125000"/>
      </a:lnSpc>
      <a:defRPr sz="3400">
        <a:latin typeface="+mn-lt"/>
        <a:ea typeface="+mn-ea"/>
        <a:cs typeface="+mn-cs"/>
        <a:sym typeface="Avenir Roman"/>
      </a:defRPr>
    </a:lvl8pPr>
    <a:lvl9pPr indent="1828800" defTabSz="457200" latinLnBrk="0">
      <a:lnSpc>
        <a:spcPct val="125000"/>
      </a:lnSpc>
      <a:defRPr sz="3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endParaRPr/>
          </a:p>
        </p:txBody>
      </p:sp>
      <p:sp>
        <p:nvSpPr>
          <p:cNvPr id="118" name="Shape 118"/>
          <p:cNvSpPr>
            <a:spLocks noGrp="1"/>
          </p:cNvSpPr>
          <p:nvPr>
            <p:ph type="body" sz="quarter" idx="1"/>
          </p:nvPr>
        </p:nvSpPr>
        <p:spPr>
          <a:prstGeom prst="rect">
            <a:avLst/>
          </a:prstGeom>
        </p:spPr>
        <p:txBody>
          <a:bodyPr/>
          <a:lstStyle/>
          <a:p>
            <a:r>
              <a:t>1980s Singapore changed it’s education system based on the Cockroft report (UK 1982) and an Agenda for Action US NCTM 1980s. It put a focus on comprehension and problem solving.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r>
              <a:t>make number bonds on tens frames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r>
              <a:t>Do as an anchor task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r>
              <a:t>Do this one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r>
              <a:t>What do they notice - talk about variation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Shape 743"/>
          <p:cNvSpPr>
            <a:spLocks noGrp="1" noRot="1" noChangeAspect="1"/>
          </p:cNvSpPr>
          <p:nvPr>
            <p:ph type="sldImg"/>
          </p:nvPr>
        </p:nvSpPr>
        <p:spPr>
          <a:prstGeom prst="rect">
            <a:avLst/>
          </a:prstGeom>
        </p:spPr>
        <p:txBody>
          <a:bodyPr/>
          <a:lstStyle/>
          <a:p>
            <a:endParaRPr/>
          </a:p>
        </p:txBody>
      </p:sp>
      <p:sp>
        <p:nvSpPr>
          <p:cNvPr id="744" name="Shape 744"/>
          <p:cNvSpPr>
            <a:spLocks noGrp="1"/>
          </p:cNvSpPr>
          <p:nvPr>
            <p:ph type="body" sz="quarter" idx="1"/>
          </p:nvPr>
        </p:nvSpPr>
        <p:spPr>
          <a:prstGeom prst="rect">
            <a:avLst/>
          </a:prstGeom>
        </p:spPr>
        <p:txBody>
          <a:bodyPr/>
          <a:lstStyle/>
          <a:p>
            <a:r>
              <a:t>Read the Mr Lim problem - have a go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Shape 727"/>
          <p:cNvSpPr>
            <a:spLocks noGrp="1" noRot="1" noChangeAspect="1"/>
          </p:cNvSpPr>
          <p:nvPr>
            <p:ph type="sldImg"/>
          </p:nvPr>
        </p:nvSpPr>
        <p:spPr>
          <a:prstGeom prst="rect">
            <a:avLst/>
          </a:prstGeom>
        </p:spPr>
        <p:txBody>
          <a:bodyPr/>
          <a:lstStyle/>
          <a:p>
            <a:endParaRPr/>
          </a:p>
        </p:txBody>
      </p:sp>
      <p:sp>
        <p:nvSpPr>
          <p:cNvPr id="728" name="Shape 728"/>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Shape 775"/>
          <p:cNvSpPr>
            <a:spLocks noGrp="1" noRot="1" noChangeAspect="1"/>
          </p:cNvSpPr>
          <p:nvPr>
            <p:ph type="sldImg"/>
          </p:nvPr>
        </p:nvSpPr>
        <p:spPr>
          <a:prstGeom prst="rect">
            <a:avLst/>
          </a:prstGeom>
        </p:spPr>
        <p:txBody>
          <a:bodyPr/>
          <a:lstStyle/>
          <a:p>
            <a:endParaRPr/>
          </a:p>
        </p:txBody>
      </p:sp>
      <p:sp>
        <p:nvSpPr>
          <p:cNvPr id="776" name="Shape 776"/>
          <p:cNvSpPr>
            <a:spLocks noGrp="1"/>
          </p:cNvSpPr>
          <p:nvPr>
            <p:ph type="body" sz="quarter" idx="1"/>
          </p:nvPr>
        </p:nvSpPr>
        <p:spPr>
          <a:prstGeom prst="rect">
            <a:avLst/>
          </a:prstGeom>
        </p:spPr>
        <p:txBody>
          <a:bodyPr/>
          <a:lstStyle/>
          <a:p>
            <a:r>
              <a:t>Lulu wants to swim 50 metres.</a:t>
            </a:r>
          </a:p>
          <a:p>
            <a:r>
              <a:t>She has swum 35m</a:t>
            </a:r>
          </a:p>
          <a:p>
            <a:r>
              <a:t>How far is she from the finishing line?</a:t>
            </a:r>
          </a:p>
          <a:p>
            <a:r>
              <a:t>Ask before we show.</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prstGeom prst="rect">
            <a:avLst/>
          </a:prstGeom>
        </p:spPr>
        <p:txBody>
          <a:bodyPr/>
          <a:lstStyle/>
          <a:p>
            <a:endParaRPr/>
          </a:p>
        </p:txBody>
      </p:sp>
      <p:sp>
        <p:nvSpPr>
          <p:cNvPr id="851" name="Shape 851"/>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Shape 889"/>
          <p:cNvSpPr>
            <a:spLocks noGrp="1" noRot="1" noChangeAspect="1"/>
          </p:cNvSpPr>
          <p:nvPr>
            <p:ph type="sldImg"/>
          </p:nvPr>
        </p:nvSpPr>
        <p:spPr>
          <a:prstGeom prst="rect">
            <a:avLst/>
          </a:prstGeom>
        </p:spPr>
        <p:txBody>
          <a:bodyPr/>
          <a:lstStyle/>
          <a:p>
            <a:endParaRPr/>
          </a:p>
        </p:txBody>
      </p:sp>
      <p:sp>
        <p:nvSpPr>
          <p:cNvPr id="890" name="Shape 890"/>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make note of 94% in Intermediate or higher.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 name="Shape 927"/>
          <p:cNvSpPr>
            <a:spLocks noGrp="1" noRot="1" noChangeAspect="1"/>
          </p:cNvSpPr>
          <p:nvPr>
            <p:ph type="sldImg"/>
          </p:nvPr>
        </p:nvSpPr>
        <p:spPr>
          <a:prstGeom prst="rect">
            <a:avLst/>
          </a:prstGeom>
        </p:spPr>
        <p:txBody>
          <a:bodyPr/>
          <a:lstStyle/>
          <a:p>
            <a:endParaRPr/>
          </a:p>
        </p:txBody>
      </p:sp>
      <p:sp>
        <p:nvSpPr>
          <p:cNvPr id="928" name="Shape 928"/>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 name="Shape 943"/>
          <p:cNvSpPr>
            <a:spLocks noGrp="1" noRot="1" noChangeAspect="1"/>
          </p:cNvSpPr>
          <p:nvPr>
            <p:ph type="sldImg"/>
          </p:nvPr>
        </p:nvSpPr>
        <p:spPr>
          <a:prstGeom prst="rect">
            <a:avLst/>
          </a:prstGeom>
        </p:spPr>
        <p:txBody>
          <a:bodyPr/>
          <a:lstStyle/>
          <a:p>
            <a:endParaRPr/>
          </a:p>
        </p:txBody>
      </p:sp>
      <p:sp>
        <p:nvSpPr>
          <p:cNvPr id="944" name="Shape 944"/>
          <p:cNvSpPr>
            <a:spLocks noGrp="1"/>
          </p:cNvSpPr>
          <p:nvPr>
            <p:ph type="body" sz="quarter" idx="1"/>
          </p:nvPr>
        </p:nvSpPr>
        <p:spPr>
          <a:prstGeom prst="rect">
            <a:avLst/>
          </a:prstGeom>
        </p:spPr>
        <p:txBody>
          <a:bodyPr/>
          <a:lstStyle/>
          <a:p>
            <a:r>
              <a:t>Elliott bought 4 bags of rice.</a:t>
            </a:r>
          </a:p>
          <a:p>
            <a:r>
              <a:t>Each bag has a mass of 3 kg</a:t>
            </a:r>
          </a:p>
          <a:p>
            <a:r>
              <a:t>What is the total mass of the rice?</a:t>
            </a:r>
            <a:endParaRPr sz="1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Shape 963"/>
          <p:cNvSpPr>
            <a:spLocks noGrp="1" noRot="1" noChangeAspect="1"/>
          </p:cNvSpPr>
          <p:nvPr>
            <p:ph type="sldImg"/>
          </p:nvPr>
        </p:nvSpPr>
        <p:spPr>
          <a:prstGeom prst="rect">
            <a:avLst/>
          </a:prstGeom>
        </p:spPr>
        <p:txBody>
          <a:bodyPr/>
          <a:lstStyle/>
          <a:p>
            <a:endParaRPr/>
          </a:p>
        </p:txBody>
      </p:sp>
      <p:sp>
        <p:nvSpPr>
          <p:cNvPr id="964" name="Shape 964"/>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Shape 970"/>
          <p:cNvSpPr>
            <a:spLocks noGrp="1" noRot="1" noChangeAspect="1"/>
          </p:cNvSpPr>
          <p:nvPr>
            <p:ph type="sldImg"/>
          </p:nvPr>
        </p:nvSpPr>
        <p:spPr>
          <a:prstGeom prst="rect">
            <a:avLst/>
          </a:prstGeom>
        </p:spPr>
        <p:txBody>
          <a:bodyPr/>
          <a:lstStyle/>
          <a:p>
            <a:endParaRPr/>
          </a:p>
        </p:txBody>
      </p:sp>
      <p:sp>
        <p:nvSpPr>
          <p:cNvPr id="971" name="Shape 971"/>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Shape 977"/>
          <p:cNvSpPr>
            <a:spLocks noGrp="1" noRot="1" noChangeAspect="1"/>
          </p:cNvSpPr>
          <p:nvPr>
            <p:ph type="sldImg"/>
          </p:nvPr>
        </p:nvSpPr>
        <p:spPr>
          <a:prstGeom prst="rect">
            <a:avLst/>
          </a:prstGeom>
        </p:spPr>
        <p:txBody>
          <a:bodyPr/>
          <a:lstStyle/>
          <a:p>
            <a:endParaRPr/>
          </a:p>
        </p:txBody>
      </p:sp>
      <p:sp>
        <p:nvSpPr>
          <p:cNvPr id="978" name="Shape 978"/>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Shape 984"/>
          <p:cNvSpPr>
            <a:spLocks noGrp="1" noRot="1" noChangeAspect="1"/>
          </p:cNvSpPr>
          <p:nvPr>
            <p:ph type="sldImg"/>
          </p:nvPr>
        </p:nvSpPr>
        <p:spPr>
          <a:prstGeom prst="rect">
            <a:avLst/>
          </a:prstGeom>
        </p:spPr>
        <p:txBody>
          <a:bodyPr/>
          <a:lstStyle/>
          <a:p>
            <a:endParaRPr/>
          </a:p>
        </p:txBody>
      </p:sp>
      <p:sp>
        <p:nvSpPr>
          <p:cNvPr id="985" name="Shape 985"/>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noRot="1" noChangeAspect="1"/>
          </p:cNvSpPr>
          <p:nvPr>
            <p:ph type="sldImg"/>
          </p:nvPr>
        </p:nvSpPr>
        <p:spPr>
          <a:prstGeom prst="rect">
            <a:avLst/>
          </a:prstGeom>
        </p:spPr>
        <p:txBody>
          <a:bodyPr/>
          <a:lstStyle/>
          <a:p>
            <a:endParaRPr/>
          </a:p>
        </p:txBody>
      </p:sp>
      <p:sp>
        <p:nvSpPr>
          <p:cNvPr id="992" name="Shape 992"/>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Shape 998"/>
          <p:cNvSpPr>
            <a:spLocks noGrp="1" noRot="1" noChangeAspect="1"/>
          </p:cNvSpPr>
          <p:nvPr>
            <p:ph type="sldImg"/>
          </p:nvPr>
        </p:nvSpPr>
        <p:spPr>
          <a:prstGeom prst="rect">
            <a:avLst/>
          </a:prstGeom>
        </p:spPr>
        <p:txBody>
          <a:bodyPr/>
          <a:lstStyle/>
          <a:p>
            <a:endParaRPr/>
          </a:p>
        </p:txBody>
      </p:sp>
      <p:sp>
        <p:nvSpPr>
          <p:cNvPr id="999" name="Shape 999"/>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Shape 1005"/>
          <p:cNvSpPr>
            <a:spLocks noGrp="1" noRot="1" noChangeAspect="1"/>
          </p:cNvSpPr>
          <p:nvPr>
            <p:ph type="sldImg"/>
          </p:nvPr>
        </p:nvSpPr>
        <p:spPr>
          <a:prstGeom prst="rect">
            <a:avLst/>
          </a:prstGeom>
        </p:spPr>
        <p:txBody>
          <a:bodyPr/>
          <a:lstStyle/>
          <a:p>
            <a:endParaRPr/>
          </a:p>
        </p:txBody>
      </p:sp>
      <p:sp>
        <p:nvSpPr>
          <p:cNvPr id="1006" name="Shape 1006"/>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Shape 1012"/>
          <p:cNvSpPr>
            <a:spLocks noGrp="1" noRot="1" noChangeAspect="1"/>
          </p:cNvSpPr>
          <p:nvPr>
            <p:ph type="sldImg"/>
          </p:nvPr>
        </p:nvSpPr>
        <p:spPr>
          <a:prstGeom prst="rect">
            <a:avLst/>
          </a:prstGeom>
        </p:spPr>
        <p:txBody>
          <a:bodyPr/>
          <a:lstStyle/>
          <a:p>
            <a:endParaRPr/>
          </a:p>
        </p:txBody>
      </p:sp>
      <p:sp>
        <p:nvSpPr>
          <p:cNvPr id="1013" name="Shape 1013"/>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Shape 1021"/>
          <p:cNvSpPr>
            <a:spLocks noGrp="1" noRot="1" noChangeAspect="1"/>
          </p:cNvSpPr>
          <p:nvPr>
            <p:ph type="sldImg"/>
          </p:nvPr>
        </p:nvSpPr>
        <p:spPr>
          <a:prstGeom prst="rect">
            <a:avLst/>
          </a:prstGeom>
        </p:spPr>
        <p:txBody>
          <a:bodyPr/>
          <a:lstStyle/>
          <a:p>
            <a:endParaRPr/>
          </a:p>
        </p:txBody>
      </p:sp>
      <p:sp>
        <p:nvSpPr>
          <p:cNvPr id="1022" name="Shape 1022"/>
          <p:cNvSpPr>
            <a:spLocks noGrp="1"/>
          </p:cNvSpPr>
          <p:nvPr>
            <p:ph type="body" sz="quarter" idx="1"/>
          </p:nvPr>
        </p:nvSpPr>
        <p:spPr>
          <a:prstGeom prst="rect">
            <a:avLst/>
          </a:prstGeom>
        </p:spPr>
        <p:txBody>
          <a:bodyPr/>
          <a:lstStyle>
            <a:lvl1pPr defTabSz="914400">
              <a:defRPr>
                <a:latin typeface="Arial"/>
                <a:ea typeface="Arial"/>
                <a:cs typeface="Arial"/>
                <a:sym typeface="Arial"/>
              </a:defRPr>
            </a:lvl1pPr>
          </a:lstStyle>
          <a:p>
            <a:r>
              <a:t>Primary School Leaving Exam   (Year 6) – Last two questions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 name="Shape 1100"/>
          <p:cNvSpPr>
            <a:spLocks noGrp="1" noRot="1" noChangeAspect="1"/>
          </p:cNvSpPr>
          <p:nvPr>
            <p:ph type="sldImg"/>
          </p:nvPr>
        </p:nvSpPr>
        <p:spPr>
          <a:prstGeom prst="rect">
            <a:avLst/>
          </a:prstGeom>
        </p:spPr>
        <p:txBody>
          <a:bodyPr/>
          <a:lstStyle/>
          <a:p>
            <a:endParaRPr/>
          </a:p>
        </p:txBody>
      </p:sp>
      <p:sp>
        <p:nvSpPr>
          <p:cNvPr id="1101" name="Shape 1101"/>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hape 485"/>
          <p:cNvSpPr>
            <a:spLocks noGrp="1" noRot="1" noChangeAspect="1"/>
          </p:cNvSpPr>
          <p:nvPr>
            <p:ph type="sldImg"/>
          </p:nvPr>
        </p:nvSpPr>
        <p:spPr>
          <a:prstGeom prst="rect">
            <a:avLst/>
          </a:prstGeom>
        </p:spPr>
        <p:txBody>
          <a:bodyPr/>
          <a:lstStyle/>
          <a:p>
            <a:endParaRPr/>
          </a:p>
        </p:txBody>
      </p:sp>
      <p:sp>
        <p:nvSpPr>
          <p:cNvPr id="486" name="Shape 486"/>
          <p:cNvSpPr>
            <a:spLocks noGrp="1"/>
          </p:cNvSpPr>
          <p:nvPr>
            <p:ph type="body" sz="quarter" idx="1"/>
          </p:nvPr>
        </p:nvSpPr>
        <p:spPr>
          <a:prstGeom prst="rect">
            <a:avLst/>
          </a:prstGeom>
        </p:spPr>
        <p:txBody>
          <a:bodyPr/>
          <a:lstStyle/>
          <a:p>
            <a:r>
              <a:t>Practice always comes last, once ideas are clearly embedded.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prstGeom prst="rect">
            <a:avLst/>
          </a:prstGeom>
        </p:spPr>
        <p:txBody>
          <a:bodyPr/>
          <a:lstStyle/>
          <a:p>
            <a:endParaRPr/>
          </a:p>
        </p:txBody>
      </p:sp>
      <p:sp>
        <p:nvSpPr>
          <p:cNvPr id="570" name="Shape 570"/>
          <p:cNvSpPr>
            <a:spLocks noGrp="1"/>
          </p:cNvSpPr>
          <p:nvPr>
            <p:ph type="body" sz="quarter" idx="1"/>
          </p:nvPr>
        </p:nvSpPr>
        <p:spPr>
          <a:prstGeom prst="rect">
            <a:avLst/>
          </a:prstGeom>
        </p:spPr>
        <p:txBody>
          <a:bodyPr/>
          <a:lstStyle/>
          <a:p>
            <a:r>
              <a:t>Practice always comes last, once ideas are clearly embedded.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noRot="1" noChangeAspect="1"/>
          </p:cNvSpPr>
          <p:nvPr>
            <p:ph type="sldImg"/>
          </p:nvPr>
        </p:nvSpPr>
        <p:spPr>
          <a:prstGeom prst="rect">
            <a:avLst/>
          </a:prstGeom>
        </p:spPr>
        <p:txBody>
          <a:bodyPr/>
          <a:lstStyle/>
          <a:p>
            <a:endParaRPr/>
          </a:p>
        </p:txBody>
      </p:sp>
      <p:sp>
        <p:nvSpPr>
          <p:cNvPr id="499" name="Shape 499"/>
          <p:cNvSpPr>
            <a:spLocks noGrp="1"/>
          </p:cNvSpPr>
          <p:nvPr>
            <p:ph type="body" sz="quarter" idx="1"/>
          </p:nvPr>
        </p:nvSpPr>
        <p:spPr>
          <a:prstGeom prst="rect">
            <a:avLst/>
          </a:prstGeom>
        </p:spPr>
        <p:txBody>
          <a:bodyPr/>
          <a:lstStyle/>
          <a:p>
            <a:r>
              <a:t>Do this as an anchor task. Using tens frames and counters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a:spLocks noGrp="1" noRot="1" noChangeAspect="1"/>
          </p:cNvSpPr>
          <p:nvPr>
            <p:ph type="sldImg"/>
          </p:nvPr>
        </p:nvSpPr>
        <p:spPr>
          <a:prstGeom prst="rect">
            <a:avLst/>
          </a:prstGeom>
        </p:spPr>
        <p:txBody>
          <a:bodyPr/>
          <a:lstStyle/>
          <a:p>
            <a:endParaRPr/>
          </a:p>
        </p:txBody>
      </p:sp>
      <p:sp>
        <p:nvSpPr>
          <p:cNvPr id="582" name="Shape 582"/>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t>Show some examples of journal writing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noRot="1" noChangeAspect="1"/>
          </p:cNvSpPr>
          <p:nvPr>
            <p:ph type="sldImg"/>
          </p:nvPr>
        </p:nvSpPr>
        <p:spPr>
          <a:prstGeom prst="rect">
            <a:avLst/>
          </a:prstGeom>
        </p:spPr>
        <p:txBody>
          <a:bodyPr/>
          <a:lstStyle/>
          <a:p>
            <a:endParaRPr/>
          </a:p>
        </p:txBody>
      </p:sp>
      <p:sp>
        <p:nvSpPr>
          <p:cNvPr id="589" name="Shape 589"/>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t>Talk about textbooks as a book to read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Shape 1107"/>
          <p:cNvSpPr>
            <a:spLocks noGrp="1" noRot="1" noChangeAspect="1"/>
          </p:cNvSpPr>
          <p:nvPr>
            <p:ph type="sldImg"/>
          </p:nvPr>
        </p:nvSpPr>
        <p:spPr>
          <a:prstGeom prst="rect">
            <a:avLst/>
          </a:prstGeom>
        </p:spPr>
        <p:txBody>
          <a:bodyPr/>
          <a:lstStyle/>
          <a:p>
            <a:endParaRPr/>
          </a:p>
        </p:txBody>
      </p:sp>
      <p:sp>
        <p:nvSpPr>
          <p:cNvPr id="1108" name="Shape 1108"/>
          <p:cNvSpPr>
            <a:spLocks noGrp="1"/>
          </p:cNvSpPr>
          <p:nvPr>
            <p:ph type="body" sz="quarter" idx="1"/>
          </p:nvPr>
        </p:nvSpPr>
        <p:spPr>
          <a:prstGeom prst="rect">
            <a:avLst/>
          </a:prstGeom>
        </p:spPr>
        <p:txBody>
          <a:bodyPr/>
          <a:lstStyle/>
          <a:p>
            <a:r>
              <a:t>Discuss the points listed.</a:t>
            </a:r>
            <a:endParaRPr sz="1800"/>
          </a:p>
          <a:p>
            <a:r>
              <a:t>Introduce the concept of CPA approach</a:t>
            </a:r>
            <a:endParaRPr sz="1800"/>
          </a:p>
          <a:p>
            <a:r>
              <a:t>Extension -why can’t you make a rectangle that has the area of 5 squares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r>
              <a:t>Title Text</a:t>
            </a:r>
          </a:p>
        </p:txBody>
      </p:sp>
      <p:sp>
        <p:nvSpPr>
          <p:cNvPr id="36" name="Shape 36"/>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7" name="Shape 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r>
              <a:t>Title Text</a:t>
            </a:r>
          </a:p>
        </p:txBody>
      </p:sp>
      <p:sp>
        <p:nvSpPr>
          <p:cNvPr id="45" name="Shape 45"/>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3" name="Shape 53"/>
          <p:cNvSpPr/>
          <p:nvPr/>
        </p:nvSpPr>
        <p:spPr>
          <a:xfrm>
            <a:off x="508000" y="508000"/>
            <a:ext cx="1198880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50800" tIns="50800" rIns="50800" bIns="50800" anchor="ctr"/>
          <a:lstStyle/>
          <a:p>
            <a:pPr>
              <a:defRPr sz="1200"/>
            </a:pPr>
            <a:endParaRPr/>
          </a:p>
        </p:txBody>
      </p:sp>
      <p:sp>
        <p:nvSpPr>
          <p:cNvPr id="54" name="Shape 54"/>
          <p:cNvSpPr>
            <a:spLocks noGrp="1"/>
          </p:cNvSpPr>
          <p:nvPr>
            <p:ph type="title"/>
          </p:nvPr>
        </p:nvSpPr>
        <p:spPr>
          <a:xfrm>
            <a:off x="508000" y="596900"/>
            <a:ext cx="11988800" cy="1905000"/>
          </a:xfrm>
          <a:prstGeom prst="rect">
            <a:avLst/>
          </a:prstGeom>
        </p:spPr>
        <p:txBody>
          <a:bodyPr lIns="50800" tIns="50800" rIns="50800" bIns="50800" anchor="ctr"/>
          <a:lstStyle>
            <a:lvl1pPr algn="l" defTabSz="560830">
              <a:lnSpc>
                <a:spcPct val="90000"/>
              </a:lnSpc>
              <a:defRPr sz="6100" cap="all">
                <a:solidFill>
                  <a:srgbClr val="0433FF"/>
                </a:solidFill>
                <a:latin typeface="Gill Sans SemiBold"/>
                <a:ea typeface="Gill Sans SemiBold"/>
                <a:cs typeface="Gill Sans SemiBold"/>
                <a:sym typeface="Gill Sans SemiBold"/>
              </a:defRPr>
            </a:lvl1pPr>
          </a:lstStyle>
          <a:p>
            <a:r>
              <a:t>Title Text</a:t>
            </a:r>
          </a:p>
        </p:txBody>
      </p:sp>
      <p:sp>
        <p:nvSpPr>
          <p:cNvPr id="55" name="Shape 55"/>
          <p:cNvSpPr>
            <a:spLocks noGrp="1"/>
          </p:cNvSpPr>
          <p:nvPr>
            <p:ph type="body" idx="1"/>
          </p:nvPr>
        </p:nvSpPr>
        <p:spPr>
          <a:xfrm>
            <a:off x="215900" y="2565400"/>
            <a:ext cx="11988800" cy="5727700"/>
          </a:xfrm>
          <a:prstGeom prst="rect">
            <a:avLst/>
          </a:prstGeom>
        </p:spPr>
        <p:txBody>
          <a:bodyPr lIns="50800" tIns="50800" rIns="50800" bIns="50800" anchor="ctr"/>
          <a:lstStyle>
            <a:lvl1pPr marL="419100" indent="-419100" defTabSz="584200">
              <a:spcBef>
                <a:spcPts val="4200"/>
              </a:spcBef>
              <a:buSzPct val="30000"/>
              <a:buFontTx/>
              <a:buBlip>
                <a:blip r:embed="rId3"/>
              </a:buBlip>
              <a:defRPr sz="3400">
                <a:solidFill>
                  <a:srgbClr val="0433FF"/>
                </a:solidFill>
                <a:latin typeface="Gill Sans"/>
                <a:ea typeface="Gill Sans"/>
                <a:cs typeface="Gill Sans"/>
                <a:sym typeface="Gill Sans"/>
              </a:defRPr>
            </a:lvl1pPr>
            <a:lvl2pPr marL="838200" indent="-419100" defTabSz="584200">
              <a:spcBef>
                <a:spcPts val="4200"/>
              </a:spcBef>
              <a:buSzPct val="30000"/>
              <a:buFontTx/>
              <a:buBlip>
                <a:blip r:embed="rId3"/>
              </a:buBlip>
              <a:defRPr sz="3400">
                <a:solidFill>
                  <a:srgbClr val="0433FF"/>
                </a:solidFill>
                <a:latin typeface="Gill Sans"/>
                <a:ea typeface="Gill Sans"/>
                <a:cs typeface="Gill Sans"/>
                <a:sym typeface="Gill Sans"/>
              </a:defRPr>
            </a:lvl2pPr>
            <a:lvl3pPr marL="1257300" defTabSz="584200">
              <a:spcBef>
                <a:spcPts val="4200"/>
              </a:spcBef>
              <a:buSzPct val="30000"/>
              <a:buFontTx/>
              <a:buBlip>
                <a:blip r:embed="rId3"/>
              </a:buBlip>
              <a:defRPr sz="3400">
                <a:solidFill>
                  <a:srgbClr val="0433FF"/>
                </a:solidFill>
                <a:latin typeface="Gill Sans"/>
                <a:ea typeface="Gill Sans"/>
                <a:cs typeface="Gill Sans"/>
                <a:sym typeface="Gill Sans"/>
              </a:defRPr>
            </a:lvl3pPr>
            <a:lvl4pPr marL="1676400" indent="-419100" defTabSz="584200">
              <a:spcBef>
                <a:spcPts val="4200"/>
              </a:spcBef>
              <a:buSzPct val="30000"/>
              <a:buFontTx/>
              <a:buBlip>
                <a:blip r:embed="rId3"/>
              </a:buBlip>
              <a:defRPr sz="3400">
                <a:solidFill>
                  <a:srgbClr val="0433FF"/>
                </a:solidFill>
                <a:latin typeface="Gill Sans"/>
                <a:ea typeface="Gill Sans"/>
                <a:cs typeface="Gill Sans"/>
                <a:sym typeface="Gill Sans"/>
              </a:defRPr>
            </a:lvl4pPr>
            <a:lvl5pPr marL="2095500" indent="-419100" defTabSz="584200">
              <a:spcBef>
                <a:spcPts val="4200"/>
              </a:spcBef>
              <a:buSzPct val="30000"/>
              <a:buFontTx/>
              <a:buBlip>
                <a:blip r:embed="rId3"/>
              </a:buBlip>
              <a:defRPr sz="3400">
                <a:solidFill>
                  <a:srgbClr val="0433FF"/>
                </a:solidFill>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grpSp>
        <p:nvGrpSpPr>
          <p:cNvPr id="59" name="Group 59"/>
          <p:cNvGrpSpPr/>
          <p:nvPr/>
        </p:nvGrpSpPr>
        <p:grpSpPr>
          <a:xfrm>
            <a:off x="508000" y="9245596"/>
            <a:ext cx="11988801" cy="503114"/>
            <a:chOff x="0" y="0"/>
            <a:chExt cx="11988800" cy="503112"/>
          </a:xfrm>
        </p:grpSpPr>
        <p:sp>
          <p:nvSpPr>
            <p:cNvPr id="56" name="Shape 56"/>
            <p:cNvSpPr/>
            <p:nvPr/>
          </p:nvSpPr>
          <p:spPr>
            <a:xfrm>
              <a:off x="0" y="0"/>
              <a:ext cx="1198880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noFill/>
            <a:ln w="76200" cap="flat">
              <a:solidFill>
                <a:srgbClr val="444444">
                  <a:alpha val="30000"/>
                </a:srgbClr>
              </a:solidFill>
              <a:prstDash val="solid"/>
              <a:miter lim="400000"/>
            </a:ln>
            <a:effectLst/>
          </p:spPr>
          <p:txBody>
            <a:bodyPr wrap="square" lIns="50800" tIns="50800" rIns="50800" bIns="50800" numCol="1" anchor="ctr">
              <a:noAutofit/>
            </a:bodyPr>
            <a:lstStyle/>
            <a:p>
              <a:pPr>
                <a:defRPr sz="1200"/>
              </a:pPr>
              <a:endParaRPr/>
            </a:p>
          </p:txBody>
        </p:sp>
        <p:pic>
          <p:nvPicPr>
            <p:cNvPr id="57" name="logo-inline-helvetica.png"/>
            <p:cNvPicPr>
              <a:picLocks noChangeAspect="1"/>
            </p:cNvPicPr>
            <p:nvPr/>
          </p:nvPicPr>
          <p:blipFill>
            <a:blip r:embed="rId4">
              <a:extLst/>
            </a:blip>
            <a:stretch>
              <a:fillRect/>
            </a:stretch>
          </p:blipFill>
          <p:spPr>
            <a:xfrm>
              <a:off x="7258" y="91799"/>
              <a:ext cx="2594901" cy="411314"/>
            </a:xfrm>
            <a:prstGeom prst="rect">
              <a:avLst/>
            </a:prstGeom>
            <a:ln w="12700" cap="flat">
              <a:noFill/>
              <a:miter lim="400000"/>
            </a:ln>
            <a:effectLst/>
          </p:spPr>
        </p:pic>
        <p:sp>
          <p:nvSpPr>
            <p:cNvPr id="58" name="Shape 58"/>
            <p:cNvSpPr/>
            <p:nvPr/>
          </p:nvSpPr>
          <p:spPr>
            <a:xfrm>
              <a:off x="9642654" y="75206"/>
              <a:ext cx="2313683" cy="368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584200">
                <a:defRPr sz="1800">
                  <a:solidFill>
                    <a:srgbClr val="606060"/>
                  </a:solidFill>
                  <a:latin typeface="Gill Sans"/>
                  <a:ea typeface="Gill Sans"/>
                  <a:cs typeface="Gill Sans"/>
                  <a:sym typeface="Gill Sans"/>
                </a:defRPr>
              </a:lvl1pPr>
            </a:lstStyle>
            <a:p>
              <a:r>
                <a:t>www.totallymaths.co.uk</a:t>
              </a:r>
            </a:p>
          </p:txBody>
        </p:sp>
      </p:grpSp>
      <p:sp>
        <p:nvSpPr>
          <p:cNvPr id="60" name="Shape 60"/>
          <p:cNvSpPr>
            <a:spLocks noGrp="1"/>
          </p:cNvSpPr>
          <p:nvPr>
            <p:ph type="sldNum" sz="quarter" idx="2"/>
          </p:nvPr>
        </p:nvSpPr>
        <p:spPr>
          <a:xfrm>
            <a:off x="12166701" y="8763000"/>
            <a:ext cx="342901" cy="368300"/>
          </a:xfrm>
          <a:prstGeom prst="rect">
            <a:avLst/>
          </a:prstGeom>
        </p:spPr>
        <p:txBody>
          <a:bodyPr lIns="50800" tIns="50800" rIns="50800" bIns="50800" anchor="t"/>
          <a:lstStyle>
            <a:lvl1pPr algn="ctr" defTabSz="584200">
              <a:defRPr sz="1800">
                <a:solidFill>
                  <a:srgbClr val="60606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67" name="Shape 67"/>
          <p:cNvSpPr/>
          <p:nvPr/>
        </p:nvSpPr>
        <p:spPr>
          <a:xfrm>
            <a:off x="361244" y="-1"/>
            <a:ext cx="3838223" cy="1406598"/>
          </a:xfrm>
          <a:prstGeom prst="rect">
            <a:avLst/>
          </a:prstGeom>
          <a:solidFill>
            <a:srgbClr val="EA2630"/>
          </a:solidFill>
          <a:ln w="12700">
            <a:miter lim="400000"/>
          </a:ln>
        </p:spPr>
        <p:txBody>
          <a:bodyPr lIns="65022" tIns="65022" rIns="65022" bIns="65022" anchor="ctr"/>
          <a:lstStyle/>
          <a:p>
            <a:pPr algn="ctr" defTabSz="650240">
              <a:defRPr sz="2400">
                <a:solidFill>
                  <a:srgbClr val="FFFFFF"/>
                </a:solidFill>
                <a:latin typeface="Calibri"/>
                <a:ea typeface="Calibri"/>
                <a:cs typeface="Calibri"/>
                <a:sym typeface="Calibri"/>
              </a:defRPr>
            </a:pPr>
            <a:endParaRPr/>
          </a:p>
        </p:txBody>
      </p:sp>
      <p:sp>
        <p:nvSpPr>
          <p:cNvPr id="68" name="Shape 68"/>
          <p:cNvSpPr/>
          <p:nvPr/>
        </p:nvSpPr>
        <p:spPr>
          <a:xfrm>
            <a:off x="361244" y="8929510"/>
            <a:ext cx="12248447" cy="178365"/>
          </a:xfrm>
          <a:prstGeom prst="rect">
            <a:avLst/>
          </a:prstGeom>
          <a:solidFill>
            <a:srgbClr val="EA2630"/>
          </a:solidFill>
          <a:ln w="12700">
            <a:miter lim="400000"/>
          </a:ln>
        </p:spPr>
        <p:txBody>
          <a:bodyPr lIns="65022" tIns="65022" rIns="65022" bIns="65022" anchor="ctr"/>
          <a:lstStyle/>
          <a:p>
            <a:pPr algn="ctr" defTabSz="650240">
              <a:defRPr sz="2400">
                <a:solidFill>
                  <a:srgbClr val="FFFFFF"/>
                </a:solidFill>
                <a:latin typeface="Calibri"/>
                <a:ea typeface="Calibri"/>
                <a:cs typeface="Calibri"/>
                <a:sym typeface="Calibri"/>
              </a:defRPr>
            </a:pPr>
            <a:endParaRPr/>
          </a:p>
        </p:txBody>
      </p:sp>
      <p:sp>
        <p:nvSpPr>
          <p:cNvPr id="69" name="Shape 69"/>
          <p:cNvSpPr/>
          <p:nvPr/>
        </p:nvSpPr>
        <p:spPr>
          <a:xfrm>
            <a:off x="8666478" y="9109665"/>
            <a:ext cx="1843479" cy="34594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defTabSz="650240">
              <a:defRPr sz="1400">
                <a:solidFill>
                  <a:srgbClr val="FF0000"/>
                </a:solidFill>
                <a:latin typeface="Castledown Bold"/>
                <a:ea typeface="Castledown Bold"/>
                <a:cs typeface="Castledown Bold"/>
                <a:sym typeface="Castledown Bold"/>
              </a:defRPr>
            </a:lvl1pPr>
          </a:lstStyle>
          <a:p>
            <a:r>
              <a:t>02/12/15</a:t>
            </a:r>
          </a:p>
        </p:txBody>
      </p:sp>
      <p:sp>
        <p:nvSpPr>
          <p:cNvPr id="70" name="Shape 70"/>
          <p:cNvSpPr>
            <a:spLocks noGrp="1"/>
          </p:cNvSpPr>
          <p:nvPr>
            <p:ph type="sldNum" sz="quarter" idx="2"/>
          </p:nvPr>
        </p:nvSpPr>
        <p:spPr>
          <a:xfrm>
            <a:off x="10882489" y="9109665"/>
            <a:ext cx="462432" cy="485649"/>
          </a:xfrm>
          <a:prstGeom prst="rect">
            <a:avLst/>
          </a:prstGeom>
        </p:spPr>
        <p:txBody>
          <a:bodyPr lIns="65023" tIns="65023" rIns="65023" bIns="65023" anchor="t"/>
          <a:lstStyle>
            <a:lvl1pPr algn="l" defTabSz="650240">
              <a:defRPr sz="2400"/>
            </a:lvl1pPr>
          </a:lstStyle>
          <a:p>
            <a:fld id="{86CB4B4D-7CA3-9044-876B-883B54F8677D}" type="slidenum">
              <a:t>‹#›</a:t>
            </a:fld>
            <a:endParaRPr/>
          </a:p>
        </p:txBody>
      </p:sp>
      <p:pic>
        <p:nvPicPr>
          <p:cNvPr id="71" name="image3.png" descr="MNP_white.png"/>
          <p:cNvPicPr>
            <a:picLocks noChangeAspect="1"/>
          </p:cNvPicPr>
          <p:nvPr/>
        </p:nvPicPr>
        <p:blipFill>
          <a:blip r:embed="rId2">
            <a:extLst/>
          </a:blip>
          <a:stretch>
            <a:fillRect/>
          </a:stretch>
        </p:blipFill>
        <p:spPr>
          <a:xfrm>
            <a:off x="796202" y="262869"/>
            <a:ext cx="2888492" cy="888096"/>
          </a:xfrm>
          <a:prstGeom prst="rect">
            <a:avLst/>
          </a:prstGeom>
          <a:ln w="12700">
            <a:miter lim="400000"/>
          </a:ln>
        </p:spPr>
      </p:pic>
      <p:sp>
        <p:nvSpPr>
          <p:cNvPr id="72" name="Shape 72"/>
          <p:cNvSpPr>
            <a:spLocks noGrp="1"/>
          </p:cNvSpPr>
          <p:nvPr>
            <p:ph type="body" sz="half" idx="1"/>
          </p:nvPr>
        </p:nvSpPr>
        <p:spPr>
          <a:xfrm>
            <a:off x="206961" y="1568833"/>
            <a:ext cx="3992506" cy="7022013"/>
          </a:xfrm>
          <a:prstGeom prst="rect">
            <a:avLst/>
          </a:prstGeom>
        </p:spPr>
        <p:txBody>
          <a:bodyPr lIns="65023" tIns="65023" rIns="65023" bIns="65023"/>
          <a:lstStyle>
            <a:lvl1pPr marL="0" indent="0" defTabSz="650240">
              <a:spcBef>
                <a:spcPts val="800"/>
              </a:spcBef>
              <a:buSzTx/>
              <a:buFontTx/>
              <a:buNone/>
              <a:defRPr sz="3600">
                <a:solidFill>
                  <a:srgbClr val="FF0000"/>
                </a:solidFill>
                <a:latin typeface="Castledown Heavy"/>
                <a:ea typeface="Castledown Heavy"/>
                <a:cs typeface="Castledown Heavy"/>
                <a:sym typeface="Castledown Heavy"/>
              </a:defRPr>
            </a:lvl1pPr>
            <a:lvl2pPr marL="742950" indent="-1028700" defTabSz="650240">
              <a:spcBef>
                <a:spcPts val="800"/>
              </a:spcBef>
              <a:buFontTx/>
              <a:defRPr sz="3600">
                <a:solidFill>
                  <a:srgbClr val="FF0000"/>
                </a:solidFill>
                <a:latin typeface="Castledown Heavy"/>
                <a:ea typeface="Castledown Heavy"/>
                <a:cs typeface="Castledown Heavy"/>
                <a:sym typeface="Castledown Heavy"/>
              </a:defRPr>
            </a:lvl2pPr>
            <a:lvl3pPr marL="1257300" indent="-342900" defTabSz="650240">
              <a:spcBef>
                <a:spcPts val="800"/>
              </a:spcBef>
              <a:buFontTx/>
              <a:defRPr sz="3600">
                <a:solidFill>
                  <a:srgbClr val="FF0000"/>
                </a:solidFill>
                <a:latin typeface="Castledown Heavy"/>
                <a:ea typeface="Castledown Heavy"/>
                <a:cs typeface="Castledown Heavy"/>
                <a:sym typeface="Castledown Heavy"/>
              </a:defRPr>
            </a:lvl3pPr>
            <a:lvl4pPr marL="1783079" indent="-411479" defTabSz="650240">
              <a:spcBef>
                <a:spcPts val="800"/>
              </a:spcBef>
              <a:buFontTx/>
              <a:defRPr sz="3600">
                <a:solidFill>
                  <a:srgbClr val="FF0000"/>
                </a:solidFill>
                <a:latin typeface="Castledown Heavy"/>
                <a:ea typeface="Castledown Heavy"/>
                <a:cs typeface="Castledown Heavy"/>
                <a:sym typeface="Castledown Heavy"/>
              </a:defRPr>
            </a:lvl4pPr>
            <a:lvl5pPr marL="2240279" indent="-411479" defTabSz="650240">
              <a:spcBef>
                <a:spcPts val="800"/>
              </a:spcBef>
              <a:buFontTx/>
              <a:defRPr sz="3600">
                <a:solidFill>
                  <a:srgbClr val="FF0000"/>
                </a:solidFill>
                <a:latin typeface="Castledown Heavy"/>
                <a:ea typeface="Castledown Heavy"/>
                <a:cs typeface="Castledown Heavy"/>
                <a:sym typeface="Castledown Heavy"/>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79" name="Shape 79"/>
          <p:cNvSpPr>
            <a:spLocks noGrp="1"/>
          </p:cNvSpPr>
          <p:nvPr>
            <p:ph type="title"/>
          </p:nvPr>
        </p:nvSpPr>
        <p:spPr>
          <a:xfrm>
            <a:off x="355600" y="6832600"/>
            <a:ext cx="12293600" cy="1257300"/>
          </a:xfrm>
          <a:prstGeom prst="rect">
            <a:avLst/>
          </a:prstGeom>
        </p:spPr>
        <p:txBody>
          <a:bodyPr lIns="91424" tIns="91424" rIns="91424" bIns="91424"/>
          <a:lstStyle>
            <a:lvl1pPr defTabSz="914400"/>
          </a:lstStyle>
          <a:p>
            <a:r>
              <a:t>Title Text</a:t>
            </a:r>
          </a:p>
        </p:txBody>
      </p:sp>
      <p:sp>
        <p:nvSpPr>
          <p:cNvPr id="80" name="Shape 80"/>
          <p:cNvSpPr>
            <a:spLocks noGrp="1"/>
          </p:cNvSpPr>
          <p:nvPr>
            <p:ph type="body" sz="quarter" idx="1"/>
          </p:nvPr>
        </p:nvSpPr>
        <p:spPr>
          <a:xfrm>
            <a:off x="355600" y="8077200"/>
            <a:ext cx="12293600" cy="1206500"/>
          </a:xfrm>
          <a:prstGeom prst="rect">
            <a:avLst/>
          </a:prstGeom>
        </p:spPr>
        <p:txBody>
          <a:bodyPr lIns="91424" tIns="91424" rIns="91424" bIns="91424"/>
          <a:lstStyle>
            <a:lvl1pPr indent="-192087" defTabSz="914400"/>
            <a:lvl2pPr indent="-169634" defTabSz="914400"/>
            <a:lvl3pPr indent="-139700" defTabSz="914400"/>
            <a:lvl4pPr indent="-223520" defTabSz="914400"/>
            <a:lvl5pPr indent="-279400" defTabSz="914400"/>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sldNum" sz="quarter" idx="2"/>
          </p:nvPr>
        </p:nvSpPr>
        <p:spPr>
          <a:prstGeom prst="rect">
            <a:avLst/>
          </a:prstGeom>
        </p:spPr>
        <p:txBody>
          <a:bodyPr/>
          <a:lstStyle>
            <a:lvl1pPr defTabSz="914400">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8" name="Shape 88"/>
          <p:cNvSpPr/>
          <p:nvPr/>
        </p:nvSpPr>
        <p:spPr>
          <a:xfrm>
            <a:off x="508000" y="9245596"/>
            <a:ext cx="119888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76200">
            <a:solidFill>
              <a:srgbClr val="444444">
                <a:alpha val="30000"/>
              </a:srgbClr>
            </a:solidFill>
            <a:miter lim="400000"/>
          </a:ln>
        </p:spPr>
        <p:txBody>
          <a:bodyPr lIns="50800" tIns="50800" rIns="50800" bIns="50800" anchor="ctr"/>
          <a:lstStyle/>
          <a:p>
            <a:pPr>
              <a:defRPr sz="1200"/>
            </a:pPr>
            <a:endParaRPr/>
          </a:p>
        </p:txBody>
      </p:sp>
      <p:sp>
        <p:nvSpPr>
          <p:cNvPr id="89" name="Shape 89"/>
          <p:cNvSpPr/>
          <p:nvPr/>
        </p:nvSpPr>
        <p:spPr>
          <a:xfrm>
            <a:off x="508000" y="508000"/>
            <a:ext cx="1198880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50800" tIns="50800" rIns="50800" bIns="50800" anchor="ctr"/>
          <a:lstStyle/>
          <a:p>
            <a:pPr>
              <a:defRPr sz="1200"/>
            </a:pPr>
            <a:endParaRPr/>
          </a:p>
        </p:txBody>
      </p:sp>
      <p:sp>
        <p:nvSpPr>
          <p:cNvPr id="90" name="Shape 90"/>
          <p:cNvSpPr>
            <a:spLocks noGrp="1"/>
          </p:cNvSpPr>
          <p:nvPr>
            <p:ph type="title"/>
          </p:nvPr>
        </p:nvSpPr>
        <p:spPr>
          <a:xfrm>
            <a:off x="508000" y="596900"/>
            <a:ext cx="11988800" cy="1905000"/>
          </a:xfrm>
          <a:prstGeom prst="rect">
            <a:avLst/>
          </a:prstGeom>
        </p:spPr>
        <p:txBody>
          <a:bodyPr lIns="50800" tIns="50800" rIns="50800" bIns="50800" anchor="ctr"/>
          <a:lstStyle>
            <a:lvl1pPr algn="l" defTabSz="584200">
              <a:lnSpc>
                <a:spcPct val="90000"/>
              </a:lnSpc>
              <a:defRPr sz="6400" cap="all">
                <a:solidFill>
                  <a:srgbClr val="606060"/>
                </a:solidFill>
                <a:latin typeface="Gill Sans Light"/>
                <a:ea typeface="Gill Sans Light"/>
                <a:cs typeface="Gill Sans Light"/>
                <a:sym typeface="Gill Sans Light"/>
              </a:defRPr>
            </a:lvl1pPr>
          </a:lstStyle>
          <a:p>
            <a:r>
              <a:t>Title Text</a:t>
            </a:r>
          </a:p>
        </p:txBody>
      </p:sp>
      <p:sp>
        <p:nvSpPr>
          <p:cNvPr id="91" name="Shape 91"/>
          <p:cNvSpPr>
            <a:spLocks noGrp="1"/>
          </p:cNvSpPr>
          <p:nvPr>
            <p:ph type="body" idx="1"/>
          </p:nvPr>
        </p:nvSpPr>
        <p:spPr>
          <a:xfrm>
            <a:off x="215900" y="2565400"/>
            <a:ext cx="11988800" cy="5727700"/>
          </a:xfrm>
          <a:prstGeom prst="rect">
            <a:avLst/>
          </a:prstGeom>
        </p:spPr>
        <p:txBody>
          <a:bodyPr lIns="50800" tIns="50800" rIns="50800" bIns="50800" anchor="ctr"/>
          <a:lstStyle>
            <a:lvl1pPr marL="419100" indent="-419100" defTabSz="584200">
              <a:spcBef>
                <a:spcPts val="4200"/>
              </a:spcBef>
              <a:buSzPct val="30000"/>
              <a:buFontTx/>
              <a:buBlip>
                <a:blip r:embed="rId3"/>
              </a:buBlip>
              <a:defRPr sz="3400">
                <a:solidFill>
                  <a:srgbClr val="606060"/>
                </a:solidFill>
                <a:latin typeface="Gill Sans"/>
                <a:ea typeface="Gill Sans"/>
                <a:cs typeface="Gill Sans"/>
                <a:sym typeface="Gill Sans"/>
              </a:defRPr>
            </a:lvl1pPr>
            <a:lvl2pPr marL="838200" indent="-419100" defTabSz="584200">
              <a:spcBef>
                <a:spcPts val="4200"/>
              </a:spcBef>
              <a:buSzPct val="30000"/>
              <a:buFontTx/>
              <a:buBlip>
                <a:blip r:embed="rId3"/>
              </a:buBlip>
              <a:defRPr sz="3400">
                <a:solidFill>
                  <a:srgbClr val="606060"/>
                </a:solidFill>
                <a:latin typeface="Gill Sans"/>
                <a:ea typeface="Gill Sans"/>
                <a:cs typeface="Gill Sans"/>
                <a:sym typeface="Gill Sans"/>
              </a:defRPr>
            </a:lvl2pPr>
            <a:lvl3pPr marL="1257300" defTabSz="584200">
              <a:spcBef>
                <a:spcPts val="4200"/>
              </a:spcBef>
              <a:buSzPct val="30000"/>
              <a:buFontTx/>
              <a:buBlip>
                <a:blip r:embed="rId3"/>
              </a:buBlip>
              <a:defRPr sz="3400">
                <a:solidFill>
                  <a:srgbClr val="606060"/>
                </a:solidFill>
                <a:latin typeface="Gill Sans"/>
                <a:ea typeface="Gill Sans"/>
                <a:cs typeface="Gill Sans"/>
                <a:sym typeface="Gill Sans"/>
              </a:defRPr>
            </a:lvl3pPr>
            <a:lvl4pPr marL="1676400" indent="-419100" defTabSz="584200">
              <a:spcBef>
                <a:spcPts val="4200"/>
              </a:spcBef>
              <a:buSzPct val="30000"/>
              <a:buFontTx/>
              <a:buBlip>
                <a:blip r:embed="rId3"/>
              </a:buBlip>
              <a:defRPr sz="3400">
                <a:solidFill>
                  <a:srgbClr val="606060"/>
                </a:solidFill>
                <a:latin typeface="Gill Sans"/>
                <a:ea typeface="Gill Sans"/>
                <a:cs typeface="Gill Sans"/>
                <a:sym typeface="Gill Sans"/>
              </a:defRPr>
            </a:lvl4pPr>
            <a:lvl5pPr marL="2095500" indent="-419100" defTabSz="584200">
              <a:spcBef>
                <a:spcPts val="4200"/>
              </a:spcBef>
              <a:buSzPct val="30000"/>
              <a:buFontTx/>
              <a:buBlip>
                <a:blip r:embed="rId3"/>
              </a:buBlip>
              <a:defRPr sz="3400">
                <a:solidFill>
                  <a:srgbClr val="606060"/>
                </a:solidFill>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pic>
        <p:nvPicPr>
          <p:cNvPr id="92" name="logo-inline-helvetica.png"/>
          <p:cNvPicPr>
            <a:picLocks noChangeAspect="1"/>
          </p:cNvPicPr>
          <p:nvPr/>
        </p:nvPicPr>
        <p:blipFill>
          <a:blip r:embed="rId4">
            <a:extLst/>
          </a:blip>
          <a:stretch>
            <a:fillRect/>
          </a:stretch>
        </p:blipFill>
        <p:spPr>
          <a:xfrm>
            <a:off x="5318038" y="9329587"/>
            <a:ext cx="2594901" cy="411314"/>
          </a:xfrm>
          <a:prstGeom prst="rect">
            <a:avLst/>
          </a:prstGeom>
          <a:ln w="12700">
            <a:miter lim="400000"/>
          </a:ln>
        </p:spPr>
      </p:pic>
      <p:sp>
        <p:nvSpPr>
          <p:cNvPr id="93" name="Shape 93"/>
          <p:cNvSpPr>
            <a:spLocks noGrp="1"/>
          </p:cNvSpPr>
          <p:nvPr>
            <p:ph type="sldNum" sz="quarter" idx="2"/>
          </p:nvPr>
        </p:nvSpPr>
        <p:spPr>
          <a:xfrm>
            <a:off x="12166701" y="8763000"/>
            <a:ext cx="342901" cy="368300"/>
          </a:xfrm>
          <a:prstGeom prst="rect">
            <a:avLst/>
          </a:prstGeom>
        </p:spPr>
        <p:txBody>
          <a:bodyPr lIns="50800" tIns="50800" rIns="50800" bIns="50800" anchor="t"/>
          <a:lstStyle>
            <a:lvl1pPr algn="ctr" defTabSz="584200">
              <a:defRPr sz="1800">
                <a:solidFill>
                  <a:srgbClr val="60606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55600" y="2044700"/>
            <a:ext cx="12293600" cy="32385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Title Text</a:t>
            </a:r>
          </a:p>
        </p:txBody>
      </p:sp>
      <p:sp>
        <p:nvSpPr>
          <p:cNvPr id="3" name="Shape 3"/>
          <p:cNvSpPr>
            <a:spLocks noGrp="1"/>
          </p:cNvSpPr>
          <p:nvPr>
            <p:ph type="body" idx="1"/>
          </p:nvPr>
        </p:nvSpPr>
        <p:spPr>
          <a:xfrm>
            <a:off x="355600" y="5270500"/>
            <a:ext cx="12293600" cy="12954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sz="1200">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transition spd="med"/>
  <p:txStyles>
    <p:titleStyle>
      <a:lvl1pPr marL="0" marR="0" indent="0" algn="ctr" defTabSz="4572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1pPr>
      <a:lvl2pPr marL="0" marR="0" indent="0" algn="ctr" defTabSz="4572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2pPr>
      <a:lvl3pPr marL="0" marR="0" indent="0" algn="ctr" defTabSz="4572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3pPr>
      <a:lvl4pPr marL="0" marR="0" indent="0" algn="ctr" defTabSz="4572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4pPr>
      <a:lvl5pPr marL="0" marR="0" indent="0" algn="ctr" defTabSz="4572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5pPr>
      <a:lvl6pPr marL="0" marR="0" indent="0" algn="ctr" defTabSz="4572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6pPr>
      <a:lvl7pPr marL="0" marR="0" indent="0" algn="ctr" defTabSz="4572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7pPr>
      <a:lvl8pPr marL="0" marR="0" indent="0" algn="ctr" defTabSz="4572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8pPr>
      <a:lvl9pPr marL="0" marR="0" indent="0" algn="ctr" defTabSz="4572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9pPr>
    </p:titleStyle>
    <p:bodyStyle>
      <a:lvl1pPr marL="471487" marR="0" indent="-471487" algn="l" defTabSz="4572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1pPr>
      <a:lvl2pPr marL="906234" marR="0" indent="-449034" algn="l" defTabSz="4572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2pPr>
      <a:lvl3pPr marL="1333500" marR="0" indent="-419100" algn="l" defTabSz="4572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3pPr>
      <a:lvl4pPr marL="1874520" marR="0" indent="-502919" algn="l" defTabSz="4572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4pPr>
      <a:lvl5pPr marL="2387600" marR="0" indent="-558800" algn="l" defTabSz="4572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5pPr>
      <a:lvl6pPr marL="2844800" marR="0" indent="-558800" algn="l" defTabSz="4572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6pPr>
      <a:lvl7pPr marL="3302000" marR="0" indent="-558800" algn="l" defTabSz="4572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7pPr>
      <a:lvl8pPr marL="3759200" marR="0" indent="-558800" algn="l" defTabSz="4572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8pPr>
      <a:lvl9pPr marL="4216400" marR="0" indent="-558800" algn="l" defTabSz="4572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8.png"/><Relationship Id="rId7"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3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6.png"/><Relationship Id="rId7" Type="http://schemas.openxmlformats.org/officeDocument/2006/relationships/image" Target="../media/image7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3.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8.png"/><Relationship Id="rId7"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355600" y="772344"/>
            <a:ext cx="12293600" cy="6710359"/>
          </a:xfrm>
          <a:prstGeom prst="rect">
            <a:avLst/>
          </a:prstGeom>
        </p:spPr>
        <p:txBody>
          <a:bodyPr>
            <a:normAutofit fontScale="90000"/>
          </a:bodyPr>
          <a:lstStyle>
            <a:lvl1pPr>
              <a:defRPr>
                <a:solidFill>
                  <a:srgbClr val="B01F2B"/>
                </a:solidFill>
                <a:latin typeface="Castledown"/>
                <a:ea typeface="Castledown"/>
                <a:cs typeface="Castledown"/>
                <a:sym typeface="Castledown"/>
              </a:defRPr>
            </a:lvl1pPr>
          </a:lstStyle>
          <a:p>
            <a:r>
              <a:rPr lang="en-GB" dirty="0" smtClean="0">
                <a:solidFill>
                  <a:schemeClr val="accent1"/>
                </a:solidFill>
              </a:rPr>
              <a:t>Our Lady of Perpetual Succour Catholic Primary </a:t>
            </a:r>
            <a:r>
              <a:rPr lang="en-GB" dirty="0">
                <a:solidFill>
                  <a:schemeClr val="accent1"/>
                </a:solidFill>
              </a:rPr>
              <a:t>School</a:t>
            </a: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dirty="0" smtClean="0">
                <a:solidFill>
                  <a:schemeClr val="accent1"/>
                </a:solidFill>
              </a:rPr>
              <a:t>SINGAPORE MATHS</a:t>
            </a:r>
            <a:r>
              <a:rPr lang="en-GB" dirty="0" smtClean="0">
                <a:solidFill>
                  <a:schemeClr val="accent1"/>
                </a:solidFill>
              </a:rPr>
              <a:t/>
            </a:r>
            <a:br>
              <a:rPr lang="en-GB" dirty="0" smtClean="0">
                <a:solidFill>
                  <a:schemeClr val="accent1"/>
                </a:solidFill>
              </a:rPr>
            </a:br>
            <a:r>
              <a:rPr lang="en-GB" dirty="0" smtClean="0"/>
              <a:t/>
            </a:r>
            <a:br>
              <a:rPr lang="en-GB" dirty="0" smtClean="0"/>
            </a:br>
            <a:r>
              <a:rPr lang="en-GB" dirty="0"/>
              <a:t/>
            </a:r>
            <a:br>
              <a:rPr lang="en-GB" dirty="0"/>
            </a:br>
            <a:endParaRPr dirty="0"/>
          </a:p>
        </p:txBody>
      </p:sp>
      <p:pic>
        <p:nvPicPr>
          <p:cNvPr id="103" name="image5.png" descr="image3.png"/>
          <p:cNvPicPr>
            <a:picLocks noChangeAspect="1"/>
          </p:cNvPicPr>
          <p:nvPr/>
        </p:nvPicPr>
        <p:blipFill>
          <a:blip r:embed="rId2">
            <a:extLst/>
          </a:blip>
          <a:stretch>
            <a:fillRect/>
          </a:stretch>
        </p:blipFill>
        <p:spPr>
          <a:xfrm>
            <a:off x="10309225" y="8777286"/>
            <a:ext cx="2540000" cy="989014"/>
          </a:xfrm>
          <a:prstGeom prst="rect">
            <a:avLst/>
          </a:prstGeom>
          <a:ln w="12700">
            <a:miter lim="400000"/>
          </a:ln>
        </p:spPr>
      </p:pic>
      <p:sp>
        <p:nvSpPr>
          <p:cNvPr id="104" name="Shape 104"/>
          <p:cNvSpPr/>
          <p:nvPr/>
        </p:nvSpPr>
        <p:spPr>
          <a:xfrm>
            <a:off x="355600" y="5812904"/>
            <a:ext cx="122936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700"/>
              </a:spcBef>
              <a:defRPr sz="3600">
                <a:solidFill>
                  <a:srgbClr val="A6A6A6"/>
                </a:solidFill>
                <a:latin typeface="Castledown"/>
                <a:ea typeface="Castledown"/>
                <a:cs typeface="Castledown"/>
                <a:sym typeface="Castledown"/>
              </a:defRPr>
            </a:lvl1pPr>
          </a:lstStyle>
          <a:p>
            <a:r>
              <a:rPr lang="en-GB" dirty="0" smtClean="0"/>
              <a:t>An </a:t>
            </a:r>
            <a:r>
              <a:rPr lang="en-GB" dirty="0" err="1" smtClean="0"/>
              <a:t>i</a:t>
            </a:r>
            <a:r>
              <a:rPr dirty="0" err="1" smtClean="0"/>
              <a:t>ntroduction</a:t>
            </a:r>
            <a:r>
              <a:rPr dirty="0" smtClean="0"/>
              <a:t> </a:t>
            </a:r>
            <a:r>
              <a:rPr dirty="0"/>
              <a:t>to Singapore </a:t>
            </a:r>
            <a:r>
              <a:rPr dirty="0" err="1" smtClean="0"/>
              <a:t>Maths</a:t>
            </a:r>
            <a:r>
              <a:rPr lang="en-GB" dirty="0" smtClean="0"/>
              <a:t> for Parents</a:t>
            </a:r>
            <a:endParaRPr dirty="0"/>
          </a:p>
        </p:txBody>
      </p:sp>
      <p:pic>
        <p:nvPicPr>
          <p:cNvPr id="2" name="Picture 1"/>
          <p:cNvPicPr>
            <a:picLocks noChangeAspect="1"/>
          </p:cNvPicPr>
          <p:nvPr/>
        </p:nvPicPr>
        <p:blipFill>
          <a:blip r:embed="rId3"/>
          <a:stretch>
            <a:fillRect/>
          </a:stretch>
        </p:blipFill>
        <p:spPr>
          <a:xfrm>
            <a:off x="5422280" y="2893887"/>
            <a:ext cx="1656184" cy="1919074"/>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tIns="65023" bIns="65023">
            <a:normAutofit/>
          </a:bodyPr>
          <a:lstStyle/>
          <a:p>
            <a:endParaRPr lang="en-GB" dirty="0"/>
          </a:p>
        </p:txBody>
      </p:sp>
      <p:sp>
        <p:nvSpPr>
          <p:cNvPr id="5" name="Title 1"/>
          <p:cNvSpPr txBox="1">
            <a:spLocks/>
          </p:cNvSpPr>
          <p:nvPr/>
        </p:nvSpPr>
        <p:spPr>
          <a:xfrm>
            <a:off x="711159" y="304768"/>
            <a:ext cx="11704320" cy="1625600"/>
          </a:xfrm>
          <a:prstGeom prst="rect">
            <a:avLst/>
          </a:prstGeom>
        </p:spPr>
        <p:txBody>
          <a:bodyPr vert="horz" lIns="130046" tIns="65023" rIns="130046" bIns="65023" rtlCol="0" anchor="ctr">
            <a:normAutofit/>
          </a:bodyPr>
          <a:lstStyle/>
          <a:p>
            <a:pPr algn="ctr" defTabSz="1300460" hangingPunct="1">
              <a:spcBef>
                <a:spcPct val="0"/>
              </a:spcBef>
              <a:defRPr/>
            </a:pPr>
            <a:r>
              <a:rPr lang="en-GB" sz="6300" kern="1200" dirty="0">
                <a:solidFill>
                  <a:schemeClr val="tx1"/>
                </a:solidFill>
              </a:rPr>
              <a:t>Ten-frames</a:t>
            </a:r>
          </a:p>
        </p:txBody>
      </p:sp>
      <p:pic>
        <p:nvPicPr>
          <p:cNvPr id="6" name="Picture 4" descr="https://fbcdn-sphotos-e-a.akamaihd.net/hphotos-ak-xap1/v/t1.0-9/154826_10151955153660975_2116784104_n.jpg?oh=f015f381e699bd4175ac8a66ff801be5&amp;oe=55D3515F&amp;__gda__=1439978503_3659fe09bbff3fae671de7c4c9e61282"/>
          <p:cNvPicPr>
            <a:picLocks noChangeAspect="1" noChangeArrowheads="1"/>
          </p:cNvPicPr>
          <p:nvPr/>
        </p:nvPicPr>
        <p:blipFill>
          <a:blip r:embed="rId2" cstate="print"/>
          <a:srcRect l="9712" t="13987" r="9177" b="23014"/>
          <a:stretch>
            <a:fillRect/>
          </a:stretch>
        </p:blipFill>
        <p:spPr bwMode="auto">
          <a:xfrm>
            <a:off x="1893888" y="1906871"/>
            <a:ext cx="9421847" cy="5488454"/>
          </a:xfrm>
          <a:prstGeom prst="rect">
            <a:avLst/>
          </a:prstGeom>
          <a:noFill/>
        </p:spPr>
      </p:pic>
      <p:sp>
        <p:nvSpPr>
          <p:cNvPr id="7" name="TextBox 6"/>
          <p:cNvSpPr txBox="1"/>
          <p:nvPr/>
        </p:nvSpPr>
        <p:spPr>
          <a:xfrm>
            <a:off x="869774" y="7539497"/>
            <a:ext cx="10958017" cy="1700976"/>
          </a:xfrm>
          <a:prstGeom prst="rect">
            <a:avLst/>
          </a:prstGeom>
          <a:noFill/>
        </p:spPr>
        <p:txBody>
          <a:bodyPr wrap="square" lIns="130046" tIns="65023" rIns="130046" bIns="65023" rtlCol="0">
            <a:spAutoFit/>
          </a:bodyPr>
          <a:lstStyle/>
          <a:p>
            <a:r>
              <a:rPr lang="en-GB" sz="3400" dirty="0"/>
              <a:t>Promotes discussion about ‘missing numbers’ and pairs of numbers. Children can manipulate numbers in various ways.</a:t>
            </a:r>
          </a:p>
        </p:txBody>
      </p:sp>
    </p:spTree>
    <p:extLst>
      <p:ext uri="{BB962C8B-B14F-4D97-AF65-F5344CB8AC3E}">
        <p14:creationId xmlns:p14="http://schemas.microsoft.com/office/powerpoint/2010/main" val="28085610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2.png" descr="Masterlogo.pdf"/>
          <p:cNvPicPr>
            <a:picLocks noChangeAspect="1"/>
          </p:cNvPicPr>
          <p:nvPr/>
        </p:nvPicPr>
        <p:blipFill>
          <a:blip r:embed="rId2">
            <a:extLst/>
          </a:blip>
          <a:stretch>
            <a:fillRect/>
          </a:stretch>
        </p:blipFill>
        <p:spPr>
          <a:xfrm>
            <a:off x="9685866" y="8150576"/>
            <a:ext cx="2576127" cy="1819771"/>
          </a:xfrm>
          <a:prstGeom prst="rect">
            <a:avLst/>
          </a:prstGeom>
          <a:ln w="12700">
            <a:miter lim="400000"/>
          </a:ln>
        </p:spPr>
      </p:pic>
      <p:sp>
        <p:nvSpPr>
          <p:cNvPr id="502" name="Shape 502"/>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Add three numbers</a:t>
            </a:r>
          </a:p>
        </p:txBody>
      </p:sp>
      <p:pic>
        <p:nvPicPr>
          <p:cNvPr id="503" name="image34.png"/>
          <p:cNvPicPr>
            <a:picLocks noChangeAspect="1"/>
          </p:cNvPicPr>
          <p:nvPr/>
        </p:nvPicPr>
        <p:blipFill>
          <a:blip r:embed="rId3">
            <a:extLst/>
          </a:blip>
          <a:srcRect t="45995" r="10627" b="4699"/>
          <a:stretch>
            <a:fillRect/>
          </a:stretch>
        </p:blipFill>
        <p:spPr>
          <a:xfrm>
            <a:off x="1261087" y="3458354"/>
            <a:ext cx="8345711" cy="5887974"/>
          </a:xfrm>
          <a:prstGeom prst="rect">
            <a:avLst/>
          </a:prstGeom>
          <a:ln w="12700">
            <a:miter lim="400000"/>
          </a:ln>
        </p:spPr>
      </p:pic>
      <p:pic>
        <p:nvPicPr>
          <p:cNvPr id="504" name="image35.png"/>
          <p:cNvPicPr>
            <a:picLocks noChangeAspect="1"/>
          </p:cNvPicPr>
          <p:nvPr/>
        </p:nvPicPr>
        <p:blipFill>
          <a:blip r:embed="rId4">
            <a:extLst/>
          </a:blip>
          <a:stretch>
            <a:fillRect/>
          </a:stretch>
        </p:blipFill>
        <p:spPr>
          <a:xfrm>
            <a:off x="-82974" y="2717234"/>
            <a:ext cx="2998330" cy="541869"/>
          </a:xfrm>
          <a:prstGeom prst="rect">
            <a:avLst/>
          </a:prstGeom>
          <a:ln w="12700">
            <a:miter lim="400000"/>
          </a:ln>
        </p:spPr>
      </p:pic>
      <p:pic>
        <p:nvPicPr>
          <p:cNvPr id="505" name="image35.png"/>
          <p:cNvPicPr>
            <a:picLocks noChangeAspect="1"/>
          </p:cNvPicPr>
          <p:nvPr/>
        </p:nvPicPr>
        <p:blipFill>
          <a:blip r:embed="rId4">
            <a:extLst/>
          </a:blip>
          <a:stretch>
            <a:fillRect/>
          </a:stretch>
        </p:blipFill>
        <p:spPr>
          <a:xfrm>
            <a:off x="352778" y="2717234"/>
            <a:ext cx="2998330" cy="541869"/>
          </a:xfrm>
          <a:prstGeom prst="rect">
            <a:avLst/>
          </a:prstGeom>
          <a:ln w="12700">
            <a:miter lim="400000"/>
          </a:ln>
        </p:spPr>
      </p:pic>
      <p:sp>
        <p:nvSpPr>
          <p:cNvPr id="506" name="Shape 506"/>
          <p:cNvSpPr/>
          <p:nvPr/>
        </p:nvSpPr>
        <p:spPr>
          <a:xfrm>
            <a:off x="820138" y="2665305"/>
            <a:ext cx="1765871" cy="431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a:solidFill>
                  <a:srgbClr val="FFFFFF"/>
                </a:solidFill>
                <a:latin typeface="Castledown Heavy"/>
                <a:ea typeface="Castledown Heavy"/>
                <a:cs typeface="Castledown Heavy"/>
                <a:sym typeface="Castledown Heavy"/>
              </a:defRPr>
            </a:lvl1pPr>
          </a:lstStyle>
          <a:p>
            <a:r>
              <a:t>Let’s Learn</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image2.png" descr="Masterlogo.pdf"/>
          <p:cNvPicPr>
            <a:picLocks noChangeAspect="1"/>
          </p:cNvPicPr>
          <p:nvPr/>
        </p:nvPicPr>
        <p:blipFill>
          <a:blip r:embed="rId2">
            <a:extLst/>
          </a:blip>
          <a:stretch>
            <a:fillRect/>
          </a:stretch>
        </p:blipFill>
        <p:spPr>
          <a:xfrm>
            <a:off x="9685866" y="8150576"/>
            <a:ext cx="2576127" cy="1819771"/>
          </a:xfrm>
          <a:prstGeom prst="rect">
            <a:avLst/>
          </a:prstGeom>
          <a:ln w="12700">
            <a:miter lim="400000"/>
          </a:ln>
        </p:spPr>
      </p:pic>
      <p:sp>
        <p:nvSpPr>
          <p:cNvPr id="509" name="Shape 509"/>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Add three numbers</a:t>
            </a:r>
          </a:p>
        </p:txBody>
      </p:sp>
      <p:pic>
        <p:nvPicPr>
          <p:cNvPr id="510" name="image36.png"/>
          <p:cNvPicPr>
            <a:picLocks noChangeAspect="1"/>
          </p:cNvPicPr>
          <p:nvPr/>
        </p:nvPicPr>
        <p:blipFill>
          <a:blip r:embed="rId3">
            <a:extLst/>
          </a:blip>
          <a:stretch>
            <a:fillRect/>
          </a:stretch>
        </p:blipFill>
        <p:spPr>
          <a:xfrm>
            <a:off x="-30318" y="2736457"/>
            <a:ext cx="3662475" cy="526661"/>
          </a:xfrm>
          <a:prstGeom prst="rect">
            <a:avLst/>
          </a:prstGeom>
          <a:ln w="12700">
            <a:miter lim="400000"/>
          </a:ln>
        </p:spPr>
      </p:pic>
      <p:sp>
        <p:nvSpPr>
          <p:cNvPr id="511" name="Shape 511"/>
          <p:cNvSpPr/>
          <p:nvPr/>
        </p:nvSpPr>
        <p:spPr>
          <a:xfrm>
            <a:off x="396933" y="2717313"/>
            <a:ext cx="2542705" cy="431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i="1">
                <a:solidFill>
                  <a:srgbClr val="FFFFFF"/>
                </a:solidFill>
                <a:latin typeface="Castledown Heavy"/>
                <a:ea typeface="Castledown Heavy"/>
                <a:cs typeface="Castledown Heavy"/>
                <a:sym typeface="Castledown Heavy"/>
              </a:defRPr>
            </a:lvl1pPr>
          </a:lstStyle>
          <a:p>
            <a:r>
              <a:t>Guided Practice</a:t>
            </a:r>
          </a:p>
        </p:txBody>
      </p:sp>
      <p:pic>
        <p:nvPicPr>
          <p:cNvPr id="512" name="image37.png"/>
          <p:cNvPicPr>
            <a:picLocks noChangeAspect="1"/>
          </p:cNvPicPr>
          <p:nvPr/>
        </p:nvPicPr>
        <p:blipFill>
          <a:blip r:embed="rId4">
            <a:extLst/>
          </a:blip>
          <a:srcRect t="9954" b="57966"/>
          <a:stretch>
            <a:fillRect/>
          </a:stretch>
        </p:blipFill>
        <p:spPr>
          <a:xfrm>
            <a:off x="1027346" y="3868296"/>
            <a:ext cx="10561306" cy="433262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 name="image38.png"/>
          <p:cNvPicPr>
            <a:picLocks noChangeAspect="1"/>
          </p:cNvPicPr>
          <p:nvPr/>
        </p:nvPicPr>
        <p:blipFill>
          <a:blip r:embed="rId2">
            <a:extLst/>
          </a:blip>
          <a:stretch>
            <a:fillRect/>
          </a:stretch>
        </p:blipFill>
        <p:spPr>
          <a:xfrm>
            <a:off x="2257776" y="2201333"/>
            <a:ext cx="8482474" cy="5615095"/>
          </a:xfrm>
          <a:prstGeom prst="rect">
            <a:avLst/>
          </a:prstGeom>
          <a:ln w="12700">
            <a:miter lim="400000"/>
          </a:ln>
        </p:spPr>
      </p:pic>
      <p:pic>
        <p:nvPicPr>
          <p:cNvPr id="515" name="image39.png"/>
          <p:cNvPicPr>
            <a:picLocks noChangeAspect="1"/>
          </p:cNvPicPr>
          <p:nvPr/>
        </p:nvPicPr>
        <p:blipFill>
          <a:blip r:embed="rId3">
            <a:extLst/>
          </a:blip>
          <a:stretch>
            <a:fillRect/>
          </a:stretch>
        </p:blipFill>
        <p:spPr>
          <a:xfrm>
            <a:off x="9907127" y="1379502"/>
            <a:ext cx="1643664" cy="1643664"/>
          </a:xfrm>
          <a:prstGeom prst="rect">
            <a:avLst/>
          </a:prstGeom>
          <a:ln w="12700">
            <a:miter lim="400000"/>
          </a:ln>
        </p:spPr>
      </p:pic>
      <p:pic>
        <p:nvPicPr>
          <p:cNvPr id="516" name="image2.png" descr="Masterlogo.pdf"/>
          <p:cNvPicPr>
            <a:picLocks noChangeAspect="1"/>
          </p:cNvPicPr>
          <p:nvPr/>
        </p:nvPicPr>
        <p:blipFill>
          <a:blip r:embed="rId4">
            <a:extLst/>
          </a:blip>
          <a:stretch>
            <a:fillRect/>
          </a:stretch>
        </p:blipFill>
        <p:spPr>
          <a:xfrm>
            <a:off x="9685866" y="8150576"/>
            <a:ext cx="2576127" cy="1819771"/>
          </a:xfrm>
          <a:prstGeom prst="rect">
            <a:avLst/>
          </a:prstGeom>
          <a:ln w="12700">
            <a:miter lim="400000"/>
          </a:ln>
        </p:spPr>
      </p:pic>
      <p:pic>
        <p:nvPicPr>
          <p:cNvPr id="517" name="image4.png"/>
          <p:cNvPicPr>
            <a:picLocks noChangeAspect="1"/>
          </p:cNvPicPr>
          <p:nvPr/>
        </p:nvPicPr>
        <p:blipFill>
          <a:blip r:embed="rId5">
            <a:extLst/>
          </a:blip>
          <a:stretch>
            <a:fillRect/>
          </a:stretch>
        </p:blipFill>
        <p:spPr>
          <a:xfrm>
            <a:off x="9320107" y="1693333"/>
            <a:ext cx="2817708" cy="1011486"/>
          </a:xfrm>
          <a:prstGeom prst="rect">
            <a:avLst/>
          </a:prstGeom>
          <a:ln w="12700">
            <a:miter lim="400000"/>
          </a:ln>
        </p:spPr>
      </p:pic>
      <p:sp>
        <p:nvSpPr>
          <p:cNvPr id="518" name="Shape 518"/>
          <p:cNvSpPr/>
          <p:nvPr/>
        </p:nvSpPr>
        <p:spPr>
          <a:xfrm>
            <a:off x="2749973" y="2763518"/>
            <a:ext cx="2057004"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Work in groups</a:t>
            </a:r>
          </a:p>
        </p:txBody>
      </p:sp>
      <p:sp>
        <p:nvSpPr>
          <p:cNvPr id="519" name="Shape 519"/>
          <p:cNvSpPr/>
          <p:nvPr/>
        </p:nvSpPr>
        <p:spPr>
          <a:xfrm>
            <a:off x="3416958" y="6016861"/>
            <a:ext cx="3418578"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Place the cards on the boxes</a:t>
            </a:r>
          </a:p>
        </p:txBody>
      </p:sp>
      <p:sp>
        <p:nvSpPr>
          <p:cNvPr id="520" name="Shape 520"/>
          <p:cNvSpPr/>
          <p:nvPr/>
        </p:nvSpPr>
        <p:spPr>
          <a:xfrm>
            <a:off x="3416958" y="6500154"/>
            <a:ext cx="5395482"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i="1">
                <a:latin typeface="Castledown"/>
                <a:ea typeface="Castledown"/>
                <a:cs typeface="Castledown"/>
                <a:sym typeface="Castledown"/>
              </a:defRPr>
            </a:lvl1pPr>
          </a:lstStyle>
          <a:p>
            <a:r>
              <a:t>Arrange so the sum of the horizontal numbers is equal to the sum of the vertical number</a:t>
            </a:r>
          </a:p>
        </p:txBody>
      </p:sp>
      <p:grpSp>
        <p:nvGrpSpPr>
          <p:cNvPr id="523" name="Group 523"/>
          <p:cNvGrpSpPr/>
          <p:nvPr/>
        </p:nvGrpSpPr>
        <p:grpSpPr>
          <a:xfrm>
            <a:off x="2973677" y="6108442"/>
            <a:ext cx="304794" cy="304795"/>
            <a:chOff x="0" y="0"/>
            <a:chExt cx="304793" cy="304794"/>
          </a:xfrm>
        </p:grpSpPr>
        <p:sp>
          <p:nvSpPr>
            <p:cNvPr id="521" name="Shape 521"/>
            <p:cNvSpPr/>
            <p:nvPr/>
          </p:nvSpPr>
          <p:spPr>
            <a:xfrm>
              <a:off x="0" y="0"/>
              <a:ext cx="304794" cy="304795"/>
            </a:xfrm>
            <a:prstGeom prst="ellipse">
              <a:avLst/>
            </a:prstGeom>
            <a:solidFill>
              <a:srgbClr val="FFFFFF"/>
            </a:solidFill>
            <a:ln w="12700" cap="flat">
              <a:solidFill>
                <a:srgbClr val="000000"/>
              </a:solidFill>
              <a:prstDash val="solid"/>
              <a:bevel/>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522" name="Shape 522"/>
            <p:cNvSpPr/>
            <p:nvPr/>
          </p:nvSpPr>
          <p:spPr>
            <a:xfrm>
              <a:off x="28578" y="3560"/>
              <a:ext cx="247652"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1600">
                  <a:latin typeface="Castledown Heavy"/>
                  <a:ea typeface="Castledown Heavy"/>
                  <a:cs typeface="Castledown Heavy"/>
                  <a:sym typeface="Castledown Heavy"/>
                </a:defRPr>
              </a:lvl1pPr>
            </a:lstStyle>
            <a:p>
              <a:r>
                <a:t>1</a:t>
              </a:r>
            </a:p>
          </p:txBody>
        </p:sp>
      </p:grpSp>
      <p:grpSp>
        <p:nvGrpSpPr>
          <p:cNvPr id="526" name="Group 526"/>
          <p:cNvGrpSpPr/>
          <p:nvPr/>
        </p:nvGrpSpPr>
        <p:grpSpPr>
          <a:xfrm>
            <a:off x="2973677" y="6584653"/>
            <a:ext cx="307053" cy="311008"/>
            <a:chOff x="0" y="0"/>
            <a:chExt cx="307052" cy="311007"/>
          </a:xfrm>
        </p:grpSpPr>
        <p:sp>
          <p:nvSpPr>
            <p:cNvPr id="524" name="Shape 524"/>
            <p:cNvSpPr/>
            <p:nvPr/>
          </p:nvSpPr>
          <p:spPr>
            <a:xfrm>
              <a:off x="0" y="3956"/>
              <a:ext cx="307053" cy="307052"/>
            </a:xfrm>
            <a:prstGeom prst="ellipse">
              <a:avLst/>
            </a:prstGeom>
            <a:solidFill>
              <a:srgbClr val="FFFFFF"/>
            </a:solidFill>
            <a:ln w="12700" cap="flat">
              <a:solidFill>
                <a:srgbClr val="000000"/>
              </a:solidFill>
              <a:prstDash val="solid"/>
              <a:bevel/>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525" name="Shape 525"/>
            <p:cNvSpPr/>
            <p:nvPr/>
          </p:nvSpPr>
          <p:spPr>
            <a:xfrm>
              <a:off x="28790" y="0"/>
              <a:ext cx="249488"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1600">
                  <a:latin typeface="Castledown Heavy"/>
                  <a:ea typeface="Castledown Heavy"/>
                  <a:cs typeface="Castledown Heavy"/>
                  <a:sym typeface="Castledown Heavy"/>
                </a:defRPr>
              </a:lvl1pPr>
            </a:lstStyle>
            <a:p>
              <a:r>
                <a:t>2</a:t>
              </a:r>
            </a:p>
          </p:txBody>
        </p:sp>
      </p:grpSp>
      <p:pic>
        <p:nvPicPr>
          <p:cNvPr id="527" name="image40.png"/>
          <p:cNvPicPr>
            <a:picLocks noChangeAspect="1"/>
          </p:cNvPicPr>
          <p:nvPr/>
        </p:nvPicPr>
        <p:blipFill>
          <a:blip r:embed="rId6">
            <a:extLst/>
          </a:blip>
          <a:stretch>
            <a:fillRect/>
          </a:stretch>
        </p:blipFill>
        <p:spPr>
          <a:xfrm rot="1153412">
            <a:off x="2822396" y="4338665"/>
            <a:ext cx="635002" cy="444977"/>
          </a:xfrm>
          <a:prstGeom prst="rect">
            <a:avLst/>
          </a:prstGeom>
          <a:ln w="12700">
            <a:miter lim="400000"/>
          </a:ln>
        </p:spPr>
      </p:pic>
      <p:pic>
        <p:nvPicPr>
          <p:cNvPr id="528" name="image41.png"/>
          <p:cNvPicPr>
            <a:picLocks noChangeAspect="1"/>
          </p:cNvPicPr>
          <p:nvPr/>
        </p:nvPicPr>
        <p:blipFill>
          <a:blip r:embed="rId7">
            <a:extLst/>
          </a:blip>
          <a:stretch>
            <a:fillRect/>
          </a:stretch>
        </p:blipFill>
        <p:spPr>
          <a:xfrm>
            <a:off x="5208156" y="4175843"/>
            <a:ext cx="635002" cy="444977"/>
          </a:xfrm>
          <a:prstGeom prst="rect">
            <a:avLst/>
          </a:prstGeom>
          <a:ln w="12700">
            <a:miter lim="400000"/>
          </a:ln>
        </p:spPr>
      </p:pic>
      <p:pic>
        <p:nvPicPr>
          <p:cNvPr id="529" name="image42.png"/>
          <p:cNvPicPr>
            <a:picLocks noChangeAspect="1"/>
          </p:cNvPicPr>
          <p:nvPr/>
        </p:nvPicPr>
        <p:blipFill>
          <a:blip r:embed="rId8">
            <a:extLst/>
          </a:blip>
          <a:stretch>
            <a:fillRect/>
          </a:stretch>
        </p:blipFill>
        <p:spPr>
          <a:xfrm rot="302499">
            <a:off x="4429247" y="3860670"/>
            <a:ext cx="635002" cy="444977"/>
          </a:xfrm>
          <a:prstGeom prst="rect">
            <a:avLst/>
          </a:prstGeom>
          <a:ln w="12700">
            <a:miter lim="400000"/>
          </a:ln>
        </p:spPr>
      </p:pic>
      <p:pic>
        <p:nvPicPr>
          <p:cNvPr id="530" name="image43.png"/>
          <p:cNvPicPr>
            <a:picLocks noChangeAspect="1"/>
          </p:cNvPicPr>
          <p:nvPr/>
        </p:nvPicPr>
        <p:blipFill>
          <a:blip r:embed="rId9">
            <a:extLst/>
          </a:blip>
          <a:stretch>
            <a:fillRect/>
          </a:stretch>
        </p:blipFill>
        <p:spPr>
          <a:xfrm rot="20845635">
            <a:off x="3609542" y="4004736"/>
            <a:ext cx="635002" cy="444977"/>
          </a:xfrm>
          <a:prstGeom prst="rect">
            <a:avLst/>
          </a:prstGeom>
          <a:ln w="12700">
            <a:miter lim="400000"/>
          </a:ln>
        </p:spPr>
      </p:pic>
      <p:pic>
        <p:nvPicPr>
          <p:cNvPr id="531" name="image44.png"/>
          <p:cNvPicPr>
            <a:picLocks noChangeAspect="1"/>
          </p:cNvPicPr>
          <p:nvPr/>
        </p:nvPicPr>
        <p:blipFill>
          <a:blip r:embed="rId10">
            <a:extLst/>
          </a:blip>
          <a:stretch>
            <a:fillRect/>
          </a:stretch>
        </p:blipFill>
        <p:spPr>
          <a:xfrm>
            <a:off x="2822410" y="3860672"/>
            <a:ext cx="635002" cy="444976"/>
          </a:xfrm>
          <a:prstGeom prst="rect">
            <a:avLst/>
          </a:prstGeom>
          <a:ln w="12700">
            <a:miter lim="400000"/>
          </a:ln>
        </p:spPr>
      </p:pic>
      <p:pic>
        <p:nvPicPr>
          <p:cNvPr id="532" name="image45.png"/>
          <p:cNvPicPr>
            <a:picLocks noChangeAspect="1"/>
          </p:cNvPicPr>
          <p:nvPr/>
        </p:nvPicPr>
        <p:blipFill>
          <a:blip r:embed="rId11">
            <a:extLst/>
          </a:blip>
          <a:stretch>
            <a:fillRect/>
          </a:stretch>
        </p:blipFill>
        <p:spPr>
          <a:xfrm rot="20831744">
            <a:off x="9186101" y="6300508"/>
            <a:ext cx="635002" cy="444977"/>
          </a:xfrm>
          <a:prstGeom prst="rect">
            <a:avLst/>
          </a:prstGeom>
          <a:ln w="12700">
            <a:miter lim="400000"/>
          </a:ln>
        </p:spPr>
      </p:pic>
      <p:pic>
        <p:nvPicPr>
          <p:cNvPr id="533" name="image46.png"/>
          <p:cNvPicPr>
            <a:picLocks noChangeAspect="1"/>
          </p:cNvPicPr>
          <p:nvPr/>
        </p:nvPicPr>
        <p:blipFill>
          <a:blip r:embed="rId12">
            <a:extLst/>
          </a:blip>
          <a:stretch>
            <a:fillRect/>
          </a:stretch>
        </p:blipFill>
        <p:spPr>
          <a:xfrm rot="649581">
            <a:off x="9704069" y="6175931"/>
            <a:ext cx="635002" cy="444977"/>
          </a:xfrm>
          <a:prstGeom prst="rect">
            <a:avLst/>
          </a:prstGeom>
          <a:ln w="12700">
            <a:miter lim="400000"/>
          </a:ln>
        </p:spPr>
      </p:pic>
      <p:pic>
        <p:nvPicPr>
          <p:cNvPr id="534" name="image47.png"/>
          <p:cNvPicPr>
            <a:picLocks noChangeAspect="1"/>
          </p:cNvPicPr>
          <p:nvPr/>
        </p:nvPicPr>
        <p:blipFill>
          <a:blip r:embed="rId13">
            <a:extLst/>
          </a:blip>
          <a:stretch>
            <a:fillRect/>
          </a:stretch>
        </p:blipFill>
        <p:spPr>
          <a:xfrm>
            <a:off x="9044992" y="5972990"/>
            <a:ext cx="635002" cy="444976"/>
          </a:xfrm>
          <a:prstGeom prst="rect">
            <a:avLst/>
          </a:prstGeom>
          <a:ln w="12700">
            <a:miter lim="400000"/>
          </a:ln>
        </p:spPr>
      </p:pic>
      <p:pic>
        <p:nvPicPr>
          <p:cNvPr id="535" name="image48.png"/>
          <p:cNvPicPr>
            <a:picLocks noChangeAspect="1"/>
          </p:cNvPicPr>
          <p:nvPr/>
        </p:nvPicPr>
        <p:blipFill>
          <a:blip r:embed="rId14">
            <a:extLst/>
          </a:blip>
          <a:stretch>
            <a:fillRect/>
          </a:stretch>
        </p:blipFill>
        <p:spPr>
          <a:xfrm rot="1123612">
            <a:off x="9589627" y="5641540"/>
            <a:ext cx="635002" cy="444977"/>
          </a:xfrm>
          <a:prstGeom prst="rect">
            <a:avLst/>
          </a:prstGeom>
          <a:ln w="12700">
            <a:miter lim="400000"/>
          </a:ln>
        </p:spPr>
      </p:pic>
      <p:sp>
        <p:nvSpPr>
          <p:cNvPr id="536" name="Shape 536"/>
          <p:cNvSpPr/>
          <p:nvPr/>
        </p:nvSpPr>
        <p:spPr>
          <a:xfrm>
            <a:off x="7532502" y="3313222"/>
            <a:ext cx="1087239" cy="743641"/>
          </a:xfrm>
          <a:prstGeom prst="rect">
            <a:avLst/>
          </a:prstGeom>
          <a:solidFill>
            <a:srgbClr val="5DC3E7"/>
          </a:solidFill>
          <a:ln w="12700">
            <a:miter lim="400000"/>
          </a:ln>
        </p:spPr>
        <p:txBody>
          <a:bodyPr lIns="65022" tIns="65022" rIns="65022" bIns="65022" anchor="ctr"/>
          <a:lstStyle/>
          <a:p>
            <a:pPr algn="ctr" defTabSz="584200">
              <a:defRPr sz="3600">
                <a:solidFill>
                  <a:srgbClr val="FFFFFF"/>
                </a:solidFill>
                <a:latin typeface="Gill Sans Light"/>
                <a:ea typeface="Gill Sans Light"/>
                <a:cs typeface="Gill Sans Light"/>
                <a:sym typeface="Gill Sans Light"/>
              </a:defRPr>
            </a:pPr>
            <a:endParaRPr/>
          </a:p>
        </p:txBody>
      </p:sp>
      <p:sp>
        <p:nvSpPr>
          <p:cNvPr id="537" name="Shape 537"/>
          <p:cNvSpPr/>
          <p:nvPr/>
        </p:nvSpPr>
        <p:spPr>
          <a:xfrm>
            <a:off x="6327383" y="4236775"/>
            <a:ext cx="1087239" cy="743640"/>
          </a:xfrm>
          <a:prstGeom prst="rect">
            <a:avLst/>
          </a:prstGeom>
          <a:solidFill>
            <a:srgbClr val="5DC3E7"/>
          </a:solidFill>
          <a:ln w="12700">
            <a:miter lim="400000"/>
          </a:ln>
        </p:spPr>
        <p:txBody>
          <a:bodyPr lIns="65022" tIns="65022" rIns="65022" bIns="65022" anchor="ctr"/>
          <a:lstStyle/>
          <a:p>
            <a:pPr algn="ctr" defTabSz="584200">
              <a:defRPr sz="3600">
                <a:solidFill>
                  <a:srgbClr val="FFFFFF"/>
                </a:solidFill>
                <a:latin typeface="Gill Sans Light"/>
                <a:ea typeface="Gill Sans Light"/>
                <a:cs typeface="Gill Sans Light"/>
                <a:sym typeface="Gill Sans Light"/>
              </a:defRPr>
            </a:pPr>
            <a:endParaRPr/>
          </a:p>
        </p:txBody>
      </p:sp>
      <p:sp>
        <p:nvSpPr>
          <p:cNvPr id="538" name="Shape 538"/>
          <p:cNvSpPr/>
          <p:nvPr/>
        </p:nvSpPr>
        <p:spPr>
          <a:xfrm>
            <a:off x="8737620" y="4236775"/>
            <a:ext cx="1087239" cy="743640"/>
          </a:xfrm>
          <a:prstGeom prst="rect">
            <a:avLst/>
          </a:prstGeom>
          <a:solidFill>
            <a:srgbClr val="5DC3E7"/>
          </a:solidFill>
          <a:ln w="12700">
            <a:miter lim="400000"/>
          </a:ln>
        </p:spPr>
        <p:txBody>
          <a:bodyPr lIns="65022" tIns="65022" rIns="65022" bIns="65022" anchor="ctr"/>
          <a:lstStyle/>
          <a:p>
            <a:pPr algn="ctr" defTabSz="584200">
              <a:defRPr sz="3600">
                <a:solidFill>
                  <a:srgbClr val="FFFFFF"/>
                </a:solidFill>
                <a:latin typeface="Gill Sans Light"/>
                <a:ea typeface="Gill Sans Light"/>
                <a:cs typeface="Gill Sans Light"/>
                <a:sym typeface="Gill Sans Light"/>
              </a:defRPr>
            </a:pPr>
            <a:endParaRPr/>
          </a:p>
        </p:txBody>
      </p:sp>
      <p:sp>
        <p:nvSpPr>
          <p:cNvPr id="539" name="Shape 539"/>
          <p:cNvSpPr/>
          <p:nvPr/>
        </p:nvSpPr>
        <p:spPr>
          <a:xfrm>
            <a:off x="7532502" y="5236486"/>
            <a:ext cx="1087239" cy="743640"/>
          </a:xfrm>
          <a:prstGeom prst="rect">
            <a:avLst/>
          </a:prstGeom>
          <a:solidFill>
            <a:srgbClr val="5DC3E7"/>
          </a:solidFill>
          <a:ln w="12700">
            <a:miter lim="400000"/>
          </a:ln>
        </p:spPr>
        <p:txBody>
          <a:bodyPr lIns="65022" tIns="65022" rIns="65022" bIns="65022" anchor="ctr"/>
          <a:lstStyle/>
          <a:p>
            <a:pPr algn="ctr" defTabSz="584200">
              <a:defRPr sz="3600">
                <a:solidFill>
                  <a:srgbClr val="FFFFFF"/>
                </a:solidFill>
                <a:latin typeface="Gill Sans Light"/>
                <a:ea typeface="Gill Sans Light"/>
                <a:cs typeface="Gill Sans Light"/>
                <a:sym typeface="Gill Sans Light"/>
              </a:defRPr>
            </a:pPr>
            <a:endParaRPr/>
          </a:p>
        </p:txBody>
      </p:sp>
      <p:sp>
        <p:nvSpPr>
          <p:cNvPr id="540" name="Shape 540"/>
          <p:cNvSpPr/>
          <p:nvPr/>
        </p:nvSpPr>
        <p:spPr>
          <a:xfrm>
            <a:off x="7532502" y="4236775"/>
            <a:ext cx="1087239" cy="743640"/>
          </a:xfrm>
          <a:prstGeom prst="rect">
            <a:avLst/>
          </a:prstGeom>
          <a:solidFill>
            <a:srgbClr val="5DC3E7"/>
          </a:solidFill>
          <a:ln w="12700">
            <a:miter lim="400000"/>
          </a:ln>
        </p:spPr>
        <p:txBody>
          <a:bodyPr lIns="65022" tIns="65022" rIns="65022" bIns="65022" anchor="ctr"/>
          <a:lstStyle/>
          <a:p>
            <a:pPr algn="ctr" defTabSz="584200">
              <a:defRPr sz="3600">
                <a:solidFill>
                  <a:srgbClr val="FFFFFF"/>
                </a:solidFill>
                <a:latin typeface="Gill Sans Light"/>
                <a:ea typeface="Gill Sans Light"/>
                <a:cs typeface="Gill Sans Light"/>
                <a:sym typeface="Gill Sans Light"/>
              </a:defRPr>
            </a:pPr>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age1.png" descr="Masterlogo.pdf"/>
          <p:cNvPicPr>
            <a:picLocks noChangeAspect="1"/>
          </p:cNvPicPr>
          <p:nvPr/>
        </p:nvPicPr>
        <p:blipFill>
          <a:blip r:embed="rId2">
            <a:extLst/>
          </a:blip>
          <a:stretch>
            <a:fillRect/>
          </a:stretch>
        </p:blipFill>
        <p:spPr>
          <a:xfrm>
            <a:off x="9685866" y="8150576"/>
            <a:ext cx="2576127" cy="1819771"/>
          </a:xfrm>
          <a:prstGeom prst="rect">
            <a:avLst/>
          </a:prstGeom>
          <a:ln w="12700">
            <a:miter lim="400000"/>
          </a:ln>
        </p:spPr>
      </p:pic>
      <p:pic>
        <p:nvPicPr>
          <p:cNvPr id="543" name="Screen Shot 2016-01-03 at 15.21.25.png"/>
          <p:cNvPicPr>
            <a:picLocks noChangeAspect="1"/>
          </p:cNvPicPr>
          <p:nvPr/>
        </p:nvPicPr>
        <p:blipFill>
          <a:blip r:embed="rId3">
            <a:extLst/>
          </a:blip>
          <a:stretch>
            <a:fillRect/>
          </a:stretch>
        </p:blipFill>
        <p:spPr>
          <a:xfrm>
            <a:off x="227632" y="563086"/>
            <a:ext cx="13004801" cy="780795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 name="image1.png" descr="Masterlogo.pdf"/>
          <p:cNvPicPr>
            <a:picLocks noChangeAspect="1"/>
          </p:cNvPicPr>
          <p:nvPr/>
        </p:nvPicPr>
        <p:blipFill>
          <a:blip r:embed="rId2">
            <a:extLst/>
          </a:blip>
          <a:stretch>
            <a:fillRect/>
          </a:stretch>
        </p:blipFill>
        <p:spPr>
          <a:xfrm>
            <a:off x="9685866" y="8150576"/>
            <a:ext cx="2576127" cy="1819771"/>
          </a:xfrm>
          <a:prstGeom prst="rect">
            <a:avLst/>
          </a:prstGeom>
          <a:ln w="12700">
            <a:miter lim="400000"/>
          </a:ln>
        </p:spPr>
      </p:pic>
      <p:pic>
        <p:nvPicPr>
          <p:cNvPr id="546" name="Screen Shot 2016-01-03 at 15.26.54.png"/>
          <p:cNvPicPr>
            <a:picLocks noChangeAspect="1"/>
          </p:cNvPicPr>
          <p:nvPr/>
        </p:nvPicPr>
        <p:blipFill>
          <a:blip r:embed="rId3">
            <a:extLst/>
          </a:blip>
          <a:stretch>
            <a:fillRect/>
          </a:stretch>
        </p:blipFill>
        <p:spPr>
          <a:xfrm>
            <a:off x="2098914" y="-360011"/>
            <a:ext cx="8806972" cy="1114135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image1.png" descr="Masterlogo.pdf"/>
          <p:cNvPicPr>
            <a:picLocks noChangeAspect="1"/>
          </p:cNvPicPr>
          <p:nvPr/>
        </p:nvPicPr>
        <p:blipFill>
          <a:blip r:embed="rId2">
            <a:extLst/>
          </a:blip>
          <a:stretch>
            <a:fillRect/>
          </a:stretch>
        </p:blipFill>
        <p:spPr>
          <a:xfrm>
            <a:off x="9685866" y="8150576"/>
            <a:ext cx="2576127" cy="1819771"/>
          </a:xfrm>
          <a:prstGeom prst="rect">
            <a:avLst/>
          </a:prstGeom>
          <a:ln w="12700">
            <a:miter lim="400000"/>
          </a:ln>
        </p:spPr>
      </p:pic>
      <p:pic>
        <p:nvPicPr>
          <p:cNvPr id="549" name="Screen Shot 2016-01-03 at 15.27.01.png"/>
          <p:cNvPicPr>
            <a:picLocks noChangeAspect="1"/>
          </p:cNvPicPr>
          <p:nvPr/>
        </p:nvPicPr>
        <p:blipFill>
          <a:blip r:embed="rId3">
            <a:extLst/>
          </a:blip>
          <a:stretch>
            <a:fillRect/>
          </a:stretch>
        </p:blipFill>
        <p:spPr>
          <a:xfrm>
            <a:off x="1920014" y="-1"/>
            <a:ext cx="7557122" cy="9753601"/>
          </a:xfrm>
          <a:prstGeom prst="rect">
            <a:avLst/>
          </a:prstGeom>
          <a:ln w="12700">
            <a:miter lim="400000"/>
          </a:ln>
        </p:spPr>
      </p:pic>
      <p:sp>
        <p:nvSpPr>
          <p:cNvPr id="550" name="Shape 550"/>
          <p:cNvSpPr/>
          <p:nvPr/>
        </p:nvSpPr>
        <p:spPr>
          <a:xfrm>
            <a:off x="3986885" y="1057462"/>
            <a:ext cx="3831026" cy="7267568"/>
          </a:xfrm>
          <a:prstGeom prst="rect">
            <a:avLst/>
          </a:prstGeom>
          <a:solidFill>
            <a:srgbClr val="FFFFFF"/>
          </a:solidFill>
          <a:ln w="25400">
            <a:solidFill>
              <a:schemeClr val="accent1"/>
            </a:solidFill>
          </a:ln>
        </p:spPr>
        <p:txBody>
          <a:bodyPr lIns="65022" tIns="65022" rIns="65022" bIns="65022"/>
          <a:lstStyle/>
          <a:p>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 name="image03.png"/>
          <p:cNvPicPr>
            <a:picLocks noChangeAspect="1"/>
          </p:cNvPicPr>
          <p:nvPr/>
        </p:nvPicPr>
        <p:blipFill>
          <a:blip r:embed="rId2">
            <a:extLst/>
          </a:blip>
          <a:stretch>
            <a:fillRect/>
          </a:stretch>
        </p:blipFill>
        <p:spPr>
          <a:xfrm>
            <a:off x="9685865" y="8150575"/>
            <a:ext cx="2576128" cy="1819770"/>
          </a:xfrm>
          <a:prstGeom prst="rect">
            <a:avLst/>
          </a:prstGeom>
          <a:ln w="12700">
            <a:miter lim="400000"/>
          </a:ln>
        </p:spPr>
      </p:pic>
      <p:sp>
        <p:nvSpPr>
          <p:cNvPr id="573" name="Shape 573"/>
          <p:cNvSpPr/>
          <p:nvPr/>
        </p:nvSpPr>
        <p:spPr>
          <a:xfrm>
            <a:off x="812760" y="812770"/>
            <a:ext cx="6400846" cy="722196"/>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defTabSz="1300480">
              <a:defRPr sz="4200">
                <a:latin typeface="Arial"/>
                <a:ea typeface="Arial"/>
                <a:cs typeface="Arial"/>
                <a:sym typeface="Arial"/>
              </a:defRPr>
            </a:lvl1pPr>
          </a:lstStyle>
          <a:p>
            <a:r>
              <a:t>Lesson Structure</a:t>
            </a:r>
          </a:p>
        </p:txBody>
      </p:sp>
      <p:sp>
        <p:nvSpPr>
          <p:cNvPr id="574" name="Shape 574"/>
          <p:cNvSpPr/>
          <p:nvPr/>
        </p:nvSpPr>
        <p:spPr>
          <a:xfrm>
            <a:off x="554541" y="3149586"/>
            <a:ext cx="8817552" cy="274741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marL="647700" indent="-647700" defTabSz="1300480">
              <a:buClr>
                <a:srgbClr val="000000"/>
              </a:buClr>
              <a:buSzPct val="100000"/>
              <a:buAutoNum type="arabicPeriod"/>
              <a:defRPr sz="3400" i="1">
                <a:latin typeface="Arial"/>
                <a:ea typeface="Arial"/>
                <a:cs typeface="Arial"/>
                <a:sym typeface="Arial"/>
              </a:defRPr>
            </a:pPr>
            <a:r>
              <a:rPr dirty="0"/>
              <a:t>Anchor Task</a:t>
            </a:r>
          </a:p>
          <a:p>
            <a:pPr marL="647700" indent="-647700" defTabSz="1300480">
              <a:buClr>
                <a:srgbClr val="000000"/>
              </a:buClr>
              <a:buSzPct val="100000"/>
              <a:buAutoNum type="arabicPeriod"/>
              <a:defRPr sz="3400" i="1">
                <a:latin typeface="Arial"/>
                <a:ea typeface="Arial"/>
                <a:cs typeface="Arial"/>
                <a:sym typeface="Arial"/>
              </a:defRPr>
            </a:pPr>
            <a:r>
              <a:rPr dirty="0"/>
              <a:t>Structuring</a:t>
            </a:r>
          </a:p>
          <a:p>
            <a:pPr marL="647700" indent="-647700" defTabSz="1300480">
              <a:buClr>
                <a:srgbClr val="000000"/>
              </a:buClr>
              <a:buSzPct val="100000"/>
              <a:buFontTx/>
              <a:buAutoNum type="arabicPeriod"/>
              <a:defRPr sz="3400" i="1">
                <a:latin typeface="Arial"/>
                <a:ea typeface="Arial"/>
                <a:cs typeface="Arial"/>
                <a:sym typeface="Arial"/>
              </a:defRPr>
            </a:pPr>
            <a:r>
              <a:rPr lang="en-GB" dirty="0"/>
              <a:t>Guided Practice</a:t>
            </a:r>
          </a:p>
          <a:p>
            <a:pPr marL="647700" indent="-647700" defTabSz="1300480">
              <a:buClr>
                <a:srgbClr val="000000"/>
              </a:buClr>
              <a:buSzPct val="100000"/>
              <a:buFontTx/>
              <a:buAutoNum type="arabicPeriod"/>
              <a:defRPr sz="3400" i="1">
                <a:latin typeface="Arial"/>
                <a:ea typeface="Arial"/>
                <a:cs typeface="Arial"/>
                <a:sym typeface="Arial"/>
              </a:defRPr>
            </a:pPr>
            <a:r>
              <a:rPr lang="en-GB" dirty="0"/>
              <a:t>Independent Practice</a:t>
            </a:r>
          </a:p>
          <a:p>
            <a:pPr marL="647700" indent="-647700" defTabSz="1300480">
              <a:buClr>
                <a:srgbClr val="000000"/>
              </a:buClr>
              <a:buSzPct val="100000"/>
              <a:buAutoNum type="arabicPeriod"/>
              <a:defRPr sz="3400" i="1">
                <a:latin typeface="Arial"/>
                <a:ea typeface="Arial"/>
                <a:cs typeface="Arial"/>
                <a:sym typeface="Arial"/>
              </a:defRPr>
            </a:pPr>
            <a:r>
              <a:rPr lang="en-GB" dirty="0" smtClean="0"/>
              <a:t>Journaling (</a:t>
            </a:r>
            <a:r>
              <a:rPr lang="en-GB" dirty="0"/>
              <a:t>n</a:t>
            </a:r>
            <a:r>
              <a:rPr lang="en-GB" dirty="0" smtClean="0"/>
              <a:t>ot every lesson)</a:t>
            </a:r>
            <a:endParaRPr dirty="0" smtClean="0"/>
          </a:p>
        </p:txBody>
      </p:sp>
      <p:pic>
        <p:nvPicPr>
          <p:cNvPr id="575" name="image24.jpg"/>
          <p:cNvPicPr>
            <a:picLocks noChangeAspect="1"/>
          </p:cNvPicPr>
          <p:nvPr/>
        </p:nvPicPr>
        <p:blipFill>
          <a:blip r:embed="rId3">
            <a:extLst/>
          </a:blip>
          <a:stretch>
            <a:fillRect/>
          </a:stretch>
        </p:blipFill>
        <p:spPr>
          <a:xfrm>
            <a:off x="8384120" y="1160053"/>
            <a:ext cx="4064000" cy="541866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 name="image03.png"/>
          <p:cNvPicPr>
            <a:picLocks noChangeAspect="1"/>
          </p:cNvPicPr>
          <p:nvPr/>
        </p:nvPicPr>
        <p:blipFill>
          <a:blip r:embed="rId3">
            <a:extLst/>
          </a:blip>
          <a:stretch>
            <a:fillRect/>
          </a:stretch>
        </p:blipFill>
        <p:spPr>
          <a:xfrm>
            <a:off x="9685865" y="8150575"/>
            <a:ext cx="2576128" cy="1819770"/>
          </a:xfrm>
          <a:prstGeom prst="rect">
            <a:avLst/>
          </a:prstGeom>
          <a:ln w="12700">
            <a:miter lim="400000"/>
          </a:ln>
        </p:spPr>
      </p:pic>
      <p:sp>
        <p:nvSpPr>
          <p:cNvPr id="578" name="Shape 578"/>
          <p:cNvSpPr/>
          <p:nvPr/>
        </p:nvSpPr>
        <p:spPr>
          <a:xfrm>
            <a:off x="622570" y="934138"/>
            <a:ext cx="5981431" cy="72219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defTabSz="1300480">
              <a:defRPr sz="4200">
                <a:latin typeface="Arial"/>
                <a:ea typeface="Arial"/>
                <a:cs typeface="Arial"/>
                <a:sym typeface="Arial"/>
              </a:defRPr>
            </a:lvl1pPr>
          </a:lstStyle>
          <a:p>
            <a:r>
              <a:t>Journal Format and Use </a:t>
            </a:r>
          </a:p>
        </p:txBody>
      </p:sp>
      <p:sp>
        <p:nvSpPr>
          <p:cNvPr id="580" name="Shape 580"/>
          <p:cNvSpPr/>
          <p:nvPr/>
        </p:nvSpPr>
        <p:spPr>
          <a:xfrm>
            <a:off x="622570" y="2212504"/>
            <a:ext cx="10259005" cy="336961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defTabSz="1300480">
              <a:defRPr sz="2800" i="1">
                <a:latin typeface="Arial"/>
                <a:ea typeface="Arial"/>
                <a:cs typeface="Arial"/>
                <a:sym typeface="Arial"/>
              </a:defRPr>
            </a:pPr>
            <a:r>
              <a:rPr dirty="0"/>
              <a:t>Use: </a:t>
            </a:r>
          </a:p>
          <a:p>
            <a:pPr defTabSz="1300480">
              <a:defRPr sz="1800">
                <a:latin typeface="Arial"/>
                <a:ea typeface="Arial"/>
                <a:cs typeface="Arial"/>
                <a:sym typeface="Arial"/>
              </a:defRPr>
            </a:pPr>
            <a:endParaRPr sz="2800" i="1" dirty="0"/>
          </a:p>
          <a:p>
            <a:pPr defTabSz="1300480">
              <a:buClr>
                <a:srgbClr val="000000"/>
              </a:buClr>
              <a:buSzPct val="100000"/>
              <a:buFont typeface="Arial"/>
              <a:buChar char="•"/>
              <a:defRPr sz="2800" i="1">
                <a:latin typeface="Arial"/>
                <a:ea typeface="Arial"/>
                <a:cs typeface="Arial"/>
                <a:sym typeface="Arial"/>
              </a:defRPr>
            </a:pPr>
            <a:r>
              <a:rPr dirty="0"/>
              <a:t>Journals can be used in a variety of different ways. Recording may not occur every lesson. </a:t>
            </a:r>
          </a:p>
          <a:p>
            <a:pPr defTabSz="1300480">
              <a:buClr>
                <a:srgbClr val="000000"/>
              </a:buClr>
              <a:buSzPct val="100000"/>
              <a:buFont typeface="Arial"/>
              <a:buChar char="•"/>
              <a:defRPr sz="2800" i="1">
                <a:latin typeface="Arial"/>
                <a:ea typeface="Arial"/>
                <a:cs typeface="Arial"/>
                <a:sym typeface="Arial"/>
              </a:defRPr>
            </a:pPr>
            <a:r>
              <a:rPr dirty="0"/>
              <a:t>Key to their use is how they recorded the preferred method of a child .</a:t>
            </a:r>
          </a:p>
          <a:p>
            <a:pPr defTabSz="1300480">
              <a:buClr>
                <a:srgbClr val="000000"/>
              </a:buClr>
              <a:buSzPct val="100000"/>
              <a:buFont typeface="Arial"/>
              <a:buChar char="•"/>
              <a:defRPr sz="2800" i="1">
                <a:latin typeface="Arial"/>
                <a:ea typeface="Arial"/>
                <a:cs typeface="Arial"/>
                <a:sym typeface="Arial"/>
              </a:defRPr>
            </a:pPr>
            <a:r>
              <a:rPr dirty="0"/>
              <a:t>Another important aspect is they should also show a child’s </a:t>
            </a:r>
          </a:p>
          <a:p>
            <a:pPr defTabSz="1300480">
              <a:defRPr sz="2800" i="1">
                <a:latin typeface="Arial"/>
                <a:ea typeface="Arial"/>
                <a:cs typeface="Arial"/>
                <a:sym typeface="Arial"/>
              </a:defRPr>
            </a:pPr>
            <a:r>
              <a:rPr dirty="0"/>
              <a:t>choice of process in their independent work.</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660" y="6350597"/>
            <a:ext cx="2033588"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p:nvPr/>
        </p:nvSpPr>
        <p:spPr>
          <a:xfrm>
            <a:off x="675942" y="486665"/>
            <a:ext cx="6530969" cy="72219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defTabSz="1300480">
              <a:defRPr sz="4200">
                <a:latin typeface="Arial"/>
                <a:ea typeface="Arial"/>
                <a:cs typeface="Arial"/>
                <a:sym typeface="Arial"/>
              </a:defRPr>
            </a:lvl1pPr>
          </a:lstStyle>
          <a:p>
            <a:r>
              <a:t>Textbooks and Workbooks</a:t>
            </a:r>
          </a:p>
        </p:txBody>
      </p:sp>
      <p:pic>
        <p:nvPicPr>
          <p:cNvPr id="585" name="image29.png"/>
          <p:cNvPicPr>
            <a:picLocks noChangeAspect="1"/>
          </p:cNvPicPr>
          <p:nvPr/>
        </p:nvPicPr>
        <p:blipFill>
          <a:blip r:embed="rId3">
            <a:extLst/>
          </a:blip>
          <a:stretch>
            <a:fillRect/>
          </a:stretch>
        </p:blipFill>
        <p:spPr>
          <a:xfrm>
            <a:off x="675942" y="1971845"/>
            <a:ext cx="4497739" cy="5751919"/>
          </a:xfrm>
          <a:prstGeom prst="rect">
            <a:avLst/>
          </a:prstGeom>
          <a:ln w="12700">
            <a:miter lim="400000"/>
          </a:ln>
        </p:spPr>
      </p:pic>
      <p:pic>
        <p:nvPicPr>
          <p:cNvPr id="586" name="image03.png"/>
          <p:cNvPicPr>
            <a:picLocks noChangeAspect="1"/>
          </p:cNvPicPr>
          <p:nvPr/>
        </p:nvPicPr>
        <p:blipFill>
          <a:blip r:embed="rId4">
            <a:extLst/>
          </a:blip>
          <a:stretch>
            <a:fillRect/>
          </a:stretch>
        </p:blipFill>
        <p:spPr>
          <a:xfrm>
            <a:off x="9685865" y="8150575"/>
            <a:ext cx="2576128" cy="1819770"/>
          </a:xfrm>
          <a:prstGeom prst="rect">
            <a:avLst/>
          </a:prstGeom>
          <a:ln w="12700">
            <a:miter lim="400000"/>
          </a:ln>
        </p:spPr>
      </p:pic>
      <p:sp>
        <p:nvSpPr>
          <p:cNvPr id="587" name="Shape 587"/>
          <p:cNvSpPr/>
          <p:nvPr/>
        </p:nvSpPr>
        <p:spPr>
          <a:xfrm>
            <a:off x="5975809" y="1971845"/>
            <a:ext cx="6599432" cy="3578411"/>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defTabSz="1300480">
              <a:defRPr sz="2800" i="1">
                <a:latin typeface="Arial"/>
                <a:ea typeface="Arial"/>
                <a:cs typeface="Arial"/>
                <a:sym typeface="Arial"/>
              </a:defRPr>
            </a:pPr>
            <a:r>
              <a:rPr dirty="0"/>
              <a:t>Textbooks provide clear progression and ideas for anchor tasks. </a:t>
            </a:r>
            <a:endParaRPr sz="2800" i="1" dirty="0"/>
          </a:p>
          <a:p>
            <a:pPr defTabSz="1300480">
              <a:defRPr sz="2800" i="1">
                <a:latin typeface="Arial"/>
                <a:ea typeface="Arial"/>
                <a:cs typeface="Arial"/>
                <a:sym typeface="Arial"/>
              </a:defRPr>
            </a:pPr>
            <a:endParaRPr lang="en-GB" dirty="0" smtClean="0"/>
          </a:p>
          <a:p>
            <a:pPr defTabSz="1300480">
              <a:defRPr sz="2800" i="1">
                <a:latin typeface="Arial"/>
                <a:ea typeface="Arial"/>
                <a:cs typeface="Arial"/>
                <a:sym typeface="Arial"/>
              </a:defRPr>
            </a:pPr>
            <a:endParaRPr lang="en-GB" dirty="0"/>
          </a:p>
          <a:p>
            <a:pPr defTabSz="1300480">
              <a:defRPr sz="2800" i="1">
                <a:latin typeface="Arial"/>
                <a:ea typeface="Arial"/>
                <a:cs typeface="Arial"/>
                <a:sym typeface="Arial"/>
              </a:defRPr>
            </a:pPr>
            <a:r>
              <a:rPr dirty="0" smtClean="0"/>
              <a:t>Workbooks </a:t>
            </a:r>
            <a:r>
              <a:rPr dirty="0"/>
              <a:t>follow the principle of </a:t>
            </a:r>
          </a:p>
          <a:p>
            <a:pPr defTabSz="1300480">
              <a:defRPr sz="2800" i="1">
                <a:latin typeface="Arial"/>
                <a:ea typeface="Arial"/>
                <a:cs typeface="Arial"/>
                <a:sym typeface="Arial"/>
              </a:defRPr>
            </a:pPr>
            <a:r>
              <a:rPr dirty="0"/>
              <a:t>variation as prescribed by </a:t>
            </a:r>
            <a:r>
              <a:rPr dirty="0" err="1"/>
              <a:t>Zoltan</a:t>
            </a:r>
            <a:r>
              <a:rPr dirty="0"/>
              <a:t> </a:t>
            </a:r>
            <a:r>
              <a:rPr dirty="0" err="1"/>
              <a:t>Dienes</a:t>
            </a:r>
            <a:r>
              <a:rPr dirty="0" smtClean="0"/>
              <a:t>.</a:t>
            </a:r>
            <a:endParaRPr lang="en-GB" dirty="0" smtClean="0"/>
          </a:p>
          <a:p>
            <a:pPr defTabSz="1300480">
              <a:defRPr sz="2800" i="1">
                <a:latin typeface="Arial"/>
                <a:ea typeface="Arial"/>
                <a:cs typeface="Arial"/>
                <a:sym typeface="Arial"/>
              </a:defRPr>
            </a:pPr>
            <a:endParaRPr lang="en-GB" dirty="0"/>
          </a:p>
          <a:p>
            <a:pPr defTabSz="1300480">
              <a:defRPr sz="2800" i="1">
                <a:latin typeface="Arial"/>
                <a:ea typeface="Arial"/>
                <a:cs typeface="Arial"/>
                <a:sym typeface="Arial"/>
              </a:defRPr>
            </a:pPr>
            <a:endParaRPr dirty="0"/>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sldNum" sz="quarter" idx="2"/>
          </p:nvPr>
        </p:nvSpPr>
        <p:spPr>
          <a:xfrm>
            <a:off x="12484334" y="9109665"/>
            <a:ext cx="241633" cy="345949"/>
          </a:xfrm>
          <a:prstGeom prst="rect">
            <a:avLst/>
          </a:prstGeom>
          <a:extLst>
            <a:ext uri="{C572A759-6A51-4108-AA02-DFA0A04FC94B}">
              <ma14:wrappingTextBoxFlag xmlns="" xmlns:ma14="http://schemas.microsoft.com/office/mac/drawingml/2011/main" val="1"/>
            </a:ext>
          </a:extLst>
        </p:spPr>
        <p:txBody>
          <a:bodyPr/>
          <a:lstStyle>
            <a:lvl1pPr algn="r">
              <a:defRPr sz="1400">
                <a:solidFill>
                  <a:srgbClr val="FF0000"/>
                </a:solidFill>
                <a:latin typeface="Castledown Bold"/>
                <a:ea typeface="Castledown Bold"/>
                <a:cs typeface="Castledown Bold"/>
                <a:sym typeface="Castledown Bold"/>
              </a:defRPr>
            </a:lvl1pPr>
          </a:lstStyle>
          <a:p>
            <a:fld id="{86CB4B4D-7CA3-9044-876B-883B54F8677D}" type="slidenum">
              <a:t>2</a:t>
            </a:fld>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68" y="2285639"/>
            <a:ext cx="13188009" cy="562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38304" y="772344"/>
            <a:ext cx="5616624" cy="685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3600" b="1" i="0" u="sng" strike="noStrike" cap="none" spc="0" normalizeH="0" baseline="0" dirty="0" smtClean="0">
                <a:ln>
                  <a:noFill/>
                </a:ln>
                <a:solidFill>
                  <a:srgbClr val="000000"/>
                </a:solidFill>
                <a:effectLst/>
                <a:uFillTx/>
                <a:latin typeface="+mj-lt"/>
                <a:ea typeface="+mj-ea"/>
                <a:cs typeface="+mj-cs"/>
                <a:sym typeface="Helvetica"/>
              </a:rPr>
              <a:t>Aims of the session:</a:t>
            </a:r>
            <a:endParaRPr kumimoji="0" lang="en-GB" sz="3600" b="1" i="0" u="sng" strike="noStrike" cap="none" spc="0" normalizeH="0" baseline="0" dirty="0">
              <a:ln>
                <a:noFill/>
              </a:ln>
              <a:solidFill>
                <a:srgbClr val="000000"/>
              </a:solidFill>
              <a:effectLst/>
              <a:uFillTx/>
              <a:latin typeface="+mj-lt"/>
              <a:ea typeface="+mj-ea"/>
              <a:cs typeface="+mj-cs"/>
              <a:sym typeface="Helvetica"/>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3"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1104" name="Shape 1104"/>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Zoltan Dienes</a:t>
            </a:r>
          </a:p>
        </p:txBody>
      </p:sp>
      <p:sp>
        <p:nvSpPr>
          <p:cNvPr id="1105" name="Shape 1105"/>
          <p:cNvSpPr/>
          <p:nvPr/>
        </p:nvSpPr>
        <p:spPr>
          <a:xfrm>
            <a:off x="2253308" y="2952194"/>
            <a:ext cx="3257935" cy="24384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i="1">
                <a:latin typeface="Castledown"/>
                <a:ea typeface="Castledown"/>
                <a:cs typeface="Castledown"/>
                <a:sym typeface="Castledown"/>
              </a:defRPr>
            </a:pPr>
            <a:endParaRPr/>
          </a:p>
          <a:p>
            <a:pPr>
              <a:defRPr i="1">
                <a:latin typeface="Castledown"/>
                <a:ea typeface="Castledown"/>
                <a:cs typeface="Castledown"/>
                <a:sym typeface="Castledown"/>
              </a:defRPr>
            </a:pPr>
            <a:r>
              <a:t>Play (informal)</a:t>
            </a: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i="1">
                <a:latin typeface="Castledown"/>
                <a:ea typeface="Castledown"/>
                <a:cs typeface="Castledown"/>
                <a:sym typeface="Castledown"/>
              </a:defRPr>
            </a:pPr>
            <a:r>
              <a:t>Structured Learning (formal)</a:t>
            </a: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i="1">
                <a:latin typeface="Castledown"/>
                <a:ea typeface="Castledown"/>
                <a:cs typeface="Castledown"/>
                <a:sym typeface="Castledown"/>
              </a:defRPr>
            </a:pPr>
            <a:r>
              <a:t>Practice</a:t>
            </a:r>
          </a:p>
        </p:txBody>
      </p:sp>
      <p:pic>
        <p:nvPicPr>
          <p:cNvPr id="1106" name="image10.png"/>
          <p:cNvPicPr>
            <a:picLocks noChangeAspect="1"/>
          </p:cNvPicPr>
          <p:nvPr/>
        </p:nvPicPr>
        <p:blipFill>
          <a:blip r:embed="rId4">
            <a:extLst/>
          </a:blip>
          <a:stretch>
            <a:fillRect/>
          </a:stretch>
        </p:blipFill>
        <p:spPr>
          <a:xfrm>
            <a:off x="5285964" y="2368404"/>
            <a:ext cx="6586699" cy="636442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 name="image2.png" descr="Masterlogo.pdf"/>
          <p:cNvPicPr>
            <a:picLocks noChangeAspect="1"/>
          </p:cNvPicPr>
          <p:nvPr/>
        </p:nvPicPr>
        <p:blipFill>
          <a:blip r:embed="rId2">
            <a:extLst/>
          </a:blip>
          <a:stretch>
            <a:fillRect/>
          </a:stretch>
        </p:blipFill>
        <p:spPr>
          <a:xfrm>
            <a:off x="9685866" y="8150576"/>
            <a:ext cx="2576127" cy="1819771"/>
          </a:xfrm>
          <a:prstGeom prst="rect">
            <a:avLst/>
          </a:prstGeom>
          <a:ln w="12700">
            <a:miter lim="400000"/>
          </a:ln>
        </p:spPr>
      </p:pic>
      <p:sp>
        <p:nvSpPr>
          <p:cNvPr id="592" name="Shape 592"/>
          <p:cNvSpPr/>
          <p:nvPr/>
        </p:nvSpPr>
        <p:spPr>
          <a:xfrm>
            <a:off x="901183"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Mastering concepts</a:t>
            </a:r>
          </a:p>
        </p:txBody>
      </p:sp>
      <p:grpSp>
        <p:nvGrpSpPr>
          <p:cNvPr id="595" name="Group 595"/>
          <p:cNvGrpSpPr/>
          <p:nvPr/>
        </p:nvGrpSpPr>
        <p:grpSpPr>
          <a:xfrm>
            <a:off x="9968089" y="-2"/>
            <a:ext cx="2293905" cy="2366268"/>
            <a:chOff x="0" y="0"/>
            <a:chExt cx="2293904" cy="2366266"/>
          </a:xfrm>
        </p:grpSpPr>
        <p:pic>
          <p:nvPicPr>
            <p:cNvPr id="593" name="image57.png"/>
            <p:cNvPicPr>
              <a:picLocks noChangeAspect="1"/>
            </p:cNvPicPr>
            <p:nvPr/>
          </p:nvPicPr>
          <p:blipFill>
            <a:blip r:embed="rId3">
              <a:extLst/>
            </a:blip>
            <a:stretch>
              <a:fillRect/>
            </a:stretch>
          </p:blipFill>
          <p:spPr>
            <a:xfrm>
              <a:off x="-1" y="-1"/>
              <a:ext cx="2293906" cy="2366268"/>
            </a:xfrm>
            <a:prstGeom prst="rect">
              <a:avLst/>
            </a:prstGeom>
            <a:ln w="12700" cap="flat">
              <a:noFill/>
              <a:miter lim="400000"/>
            </a:ln>
            <a:effectLst/>
          </p:spPr>
        </p:pic>
        <p:sp>
          <p:nvSpPr>
            <p:cNvPr id="594" name="Shape 594"/>
            <p:cNvSpPr/>
            <p:nvPr/>
          </p:nvSpPr>
          <p:spPr>
            <a:xfrm>
              <a:off x="257400" y="982543"/>
              <a:ext cx="1763495"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2800">
                  <a:latin typeface="Castledown Heavy"/>
                  <a:ea typeface="Castledown Heavy"/>
                  <a:cs typeface="Castledown Heavy"/>
                  <a:sym typeface="Castledown Heavy"/>
                </a:defRPr>
              </a:lvl1pPr>
            </a:lstStyle>
            <a:p>
              <a:r>
                <a:t>Number</a:t>
              </a:r>
            </a:p>
          </p:txBody>
        </p:sp>
      </p:grpSp>
      <p:pic>
        <p:nvPicPr>
          <p:cNvPr id="596" name="image58.png"/>
          <p:cNvPicPr>
            <a:picLocks noChangeAspect="1"/>
          </p:cNvPicPr>
          <p:nvPr/>
        </p:nvPicPr>
        <p:blipFill>
          <a:blip r:embed="rId4">
            <a:extLst/>
          </a:blip>
          <a:stretch>
            <a:fillRect/>
          </a:stretch>
        </p:blipFill>
        <p:spPr>
          <a:xfrm>
            <a:off x="941917" y="4675685"/>
            <a:ext cx="2540002" cy="3248271"/>
          </a:xfrm>
          <a:prstGeom prst="rect">
            <a:avLst/>
          </a:prstGeom>
          <a:ln w="12700">
            <a:miter lim="400000"/>
          </a:ln>
          <a:effectLst>
            <a:outerShdw blurRad="190500" dist="8455" dir="5400000" rotWithShape="0">
              <a:srgbClr val="000000"/>
            </a:outerShdw>
          </a:effectLst>
        </p:spPr>
      </p:pic>
      <p:pic>
        <p:nvPicPr>
          <p:cNvPr id="597" name="image59.png"/>
          <p:cNvPicPr>
            <a:picLocks noChangeAspect="1"/>
          </p:cNvPicPr>
          <p:nvPr/>
        </p:nvPicPr>
        <p:blipFill>
          <a:blip r:embed="rId5">
            <a:extLst/>
          </a:blip>
          <a:stretch>
            <a:fillRect/>
          </a:stretch>
        </p:blipFill>
        <p:spPr>
          <a:xfrm>
            <a:off x="3742416" y="4675685"/>
            <a:ext cx="2540002" cy="3248271"/>
          </a:xfrm>
          <a:prstGeom prst="rect">
            <a:avLst/>
          </a:prstGeom>
          <a:ln w="12700">
            <a:miter lim="400000"/>
          </a:ln>
          <a:effectLst>
            <a:outerShdw blurRad="190500" dist="8455" dir="5400000" rotWithShape="0">
              <a:srgbClr val="000000"/>
            </a:outerShdw>
          </a:effectLst>
        </p:spPr>
      </p:pic>
      <p:pic>
        <p:nvPicPr>
          <p:cNvPr id="598" name="image60.png"/>
          <p:cNvPicPr>
            <a:picLocks noChangeAspect="1"/>
          </p:cNvPicPr>
          <p:nvPr/>
        </p:nvPicPr>
        <p:blipFill>
          <a:blip r:embed="rId6">
            <a:extLst/>
          </a:blip>
          <a:stretch>
            <a:fillRect/>
          </a:stretch>
        </p:blipFill>
        <p:spPr>
          <a:xfrm>
            <a:off x="6542916" y="4675685"/>
            <a:ext cx="2540002" cy="3248271"/>
          </a:xfrm>
          <a:prstGeom prst="rect">
            <a:avLst/>
          </a:prstGeom>
          <a:ln w="12700">
            <a:miter lim="400000"/>
          </a:ln>
          <a:effectLst>
            <a:outerShdw blurRad="190500" dist="8455" dir="5400000" rotWithShape="0">
              <a:srgbClr val="000000"/>
            </a:outerShdw>
          </a:effectLst>
        </p:spPr>
      </p:pic>
      <p:pic>
        <p:nvPicPr>
          <p:cNvPr id="599" name="image61.png"/>
          <p:cNvPicPr>
            <a:picLocks noChangeAspect="1"/>
          </p:cNvPicPr>
          <p:nvPr/>
        </p:nvPicPr>
        <p:blipFill>
          <a:blip r:embed="rId7">
            <a:extLst/>
          </a:blip>
          <a:stretch>
            <a:fillRect/>
          </a:stretch>
        </p:blipFill>
        <p:spPr>
          <a:xfrm>
            <a:off x="9343414" y="4675685"/>
            <a:ext cx="2540002" cy="3248271"/>
          </a:xfrm>
          <a:prstGeom prst="rect">
            <a:avLst/>
          </a:prstGeom>
          <a:ln w="12700">
            <a:miter lim="400000"/>
          </a:ln>
          <a:effectLst>
            <a:outerShdw blurRad="190500" dist="8455" dir="5400000" rotWithShape="0">
              <a:srgbClr val="000000"/>
            </a:outerShdw>
          </a:effectLst>
        </p:spPr>
      </p:pic>
      <p:grpSp>
        <p:nvGrpSpPr>
          <p:cNvPr id="602" name="Group 602"/>
          <p:cNvGrpSpPr/>
          <p:nvPr/>
        </p:nvGrpSpPr>
        <p:grpSpPr>
          <a:xfrm>
            <a:off x="994354" y="1784413"/>
            <a:ext cx="541856" cy="548629"/>
            <a:chOff x="-6" y="-6"/>
            <a:chExt cx="541855" cy="548627"/>
          </a:xfrm>
        </p:grpSpPr>
        <p:sp>
          <p:nvSpPr>
            <p:cNvPr id="600" name="Shape 600"/>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601" name="Shape 601"/>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1</a:t>
              </a:r>
            </a:p>
          </p:txBody>
        </p:sp>
      </p:grpSp>
      <p:sp>
        <p:nvSpPr>
          <p:cNvPr id="603" name="Shape 603"/>
          <p:cNvSpPr/>
          <p:nvPr/>
        </p:nvSpPr>
        <p:spPr>
          <a:xfrm>
            <a:off x="1879199" y="1851095"/>
            <a:ext cx="8139990"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i="1">
                <a:latin typeface="Castledown"/>
                <a:ea typeface="Castledown"/>
                <a:cs typeface="Castledown"/>
                <a:sym typeface="Castledown"/>
              </a:defRPr>
            </a:pPr>
            <a:r>
              <a:t>Concepts will be fully developed before moving on. Pupils will have</a:t>
            </a:r>
            <a:endParaRPr sz="1800">
              <a:latin typeface="Calibri"/>
              <a:ea typeface="Calibri"/>
              <a:cs typeface="Calibri"/>
              <a:sym typeface="Calibri"/>
            </a:endParaRPr>
          </a:p>
          <a:p>
            <a:pPr>
              <a:defRPr i="1">
                <a:latin typeface="Castledown"/>
                <a:ea typeface="Castledown"/>
                <a:cs typeface="Castledown"/>
                <a:sym typeface="Castledown"/>
              </a:defRPr>
            </a:pPr>
            <a:r>
              <a:t>had </a:t>
            </a:r>
            <a:r>
              <a:rPr b="1"/>
              <a:t>plenty of practice</a:t>
            </a:r>
            <a:r>
              <a:t> to embed ideas.</a:t>
            </a:r>
          </a:p>
        </p:txBody>
      </p:sp>
      <p:grpSp>
        <p:nvGrpSpPr>
          <p:cNvPr id="606" name="Group 606"/>
          <p:cNvGrpSpPr/>
          <p:nvPr/>
        </p:nvGrpSpPr>
        <p:grpSpPr>
          <a:xfrm>
            <a:off x="984493" y="2700982"/>
            <a:ext cx="541856" cy="548629"/>
            <a:chOff x="-6" y="-6"/>
            <a:chExt cx="541855" cy="548627"/>
          </a:xfrm>
        </p:grpSpPr>
        <p:sp>
          <p:nvSpPr>
            <p:cNvPr id="604" name="Shape 604"/>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605" name="Shape 605"/>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2</a:t>
              </a:r>
            </a:p>
          </p:txBody>
        </p:sp>
      </p:grpSp>
      <p:sp>
        <p:nvSpPr>
          <p:cNvPr id="607" name="Shape 607"/>
          <p:cNvSpPr/>
          <p:nvPr/>
        </p:nvSpPr>
        <p:spPr>
          <a:xfrm>
            <a:off x="1894032" y="2754964"/>
            <a:ext cx="7183181" cy="914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i="1">
                <a:latin typeface="Castledown"/>
                <a:ea typeface="Castledown"/>
                <a:cs typeface="Castledown"/>
                <a:sym typeface="Castledown"/>
              </a:defRPr>
            </a:pPr>
            <a:r>
              <a:t>Struggling learners are not left behind as there is  </a:t>
            </a:r>
            <a:r>
              <a:rPr b="1"/>
              <a:t>ample time</a:t>
            </a:r>
            <a:r>
              <a:t> to remediate when necessary, advanced learners have enough opportunities to deepen their understanding.</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 name="image03.png"/>
          <p:cNvPicPr>
            <a:picLocks noChangeAspect="1"/>
          </p:cNvPicPr>
          <p:nvPr/>
        </p:nvPicPr>
        <p:blipFill>
          <a:blip r:embed="rId2">
            <a:extLst/>
          </a:blip>
          <a:stretch>
            <a:fillRect/>
          </a:stretch>
        </p:blipFill>
        <p:spPr>
          <a:xfrm>
            <a:off x="9685865" y="8150575"/>
            <a:ext cx="2576128" cy="1819770"/>
          </a:xfrm>
          <a:prstGeom prst="rect">
            <a:avLst/>
          </a:prstGeom>
          <a:ln w="12700">
            <a:miter lim="400000"/>
          </a:ln>
        </p:spPr>
      </p:pic>
      <p:sp>
        <p:nvSpPr>
          <p:cNvPr id="633" name="Shape 633"/>
          <p:cNvSpPr/>
          <p:nvPr/>
        </p:nvSpPr>
        <p:spPr>
          <a:xfrm>
            <a:off x="953311" y="894944"/>
            <a:ext cx="3491046" cy="72219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defTabSz="1300480">
              <a:defRPr sz="4200">
                <a:latin typeface="Arial"/>
                <a:ea typeface="Arial"/>
                <a:cs typeface="Arial"/>
                <a:sym typeface="Arial"/>
              </a:defRPr>
            </a:lvl1pPr>
          </a:lstStyle>
          <a:p>
            <a:r>
              <a:t>Differentiation</a:t>
            </a:r>
          </a:p>
        </p:txBody>
      </p:sp>
      <p:pic>
        <p:nvPicPr>
          <p:cNvPr id="634" name="image41.png"/>
          <p:cNvPicPr>
            <a:picLocks noChangeAspect="1"/>
          </p:cNvPicPr>
          <p:nvPr/>
        </p:nvPicPr>
        <p:blipFill>
          <a:blip r:embed="rId3">
            <a:extLst/>
          </a:blip>
          <a:stretch>
            <a:fillRect/>
          </a:stretch>
        </p:blipFill>
        <p:spPr>
          <a:xfrm>
            <a:off x="6047673" y="394148"/>
            <a:ext cx="6370383" cy="8146739"/>
          </a:xfrm>
          <a:prstGeom prst="rect">
            <a:avLst/>
          </a:prstGeom>
          <a:ln w="12700">
            <a:miter lim="400000"/>
          </a:ln>
        </p:spPr>
      </p:pic>
      <p:sp>
        <p:nvSpPr>
          <p:cNvPr id="635" name="Shape 635"/>
          <p:cNvSpPr/>
          <p:nvPr/>
        </p:nvSpPr>
        <p:spPr>
          <a:xfrm>
            <a:off x="953311" y="2626466"/>
            <a:ext cx="4085615" cy="5424936"/>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defTabSz="1300480">
              <a:defRPr sz="3300" i="1">
                <a:latin typeface="Arial"/>
                <a:ea typeface="Arial"/>
                <a:cs typeface="Arial"/>
                <a:sym typeface="Arial"/>
              </a:defRPr>
            </a:pPr>
            <a:r>
              <a:t>Children are expected to complete the same core tasks by the end of a </a:t>
            </a:r>
          </a:p>
          <a:p>
            <a:pPr defTabSz="1300480">
              <a:defRPr sz="3300" i="1">
                <a:latin typeface="Arial"/>
                <a:ea typeface="Arial"/>
                <a:cs typeface="Arial"/>
                <a:sym typeface="Arial"/>
              </a:defRPr>
            </a:pPr>
            <a:r>
              <a:t>lesson.</a:t>
            </a:r>
          </a:p>
          <a:p>
            <a:pPr defTabSz="1300480">
              <a:defRPr sz="3300">
                <a:latin typeface="Arial"/>
                <a:ea typeface="Arial"/>
                <a:cs typeface="Arial"/>
                <a:sym typeface="Arial"/>
              </a:defRPr>
            </a:pPr>
            <a:endParaRPr i="1"/>
          </a:p>
          <a:p>
            <a:pPr defTabSz="1300480">
              <a:defRPr sz="3300" i="1">
                <a:latin typeface="Arial"/>
                <a:ea typeface="Arial"/>
                <a:cs typeface="Arial"/>
                <a:sym typeface="Arial"/>
              </a:defRPr>
            </a:pPr>
            <a:r>
              <a:t>Extension takes the form of enrichment rather </a:t>
            </a:r>
          </a:p>
          <a:p>
            <a:pPr defTabSz="1300480">
              <a:defRPr sz="3300" i="1">
                <a:latin typeface="Arial"/>
                <a:ea typeface="Arial"/>
                <a:cs typeface="Arial"/>
                <a:sym typeface="Arial"/>
              </a:defRPr>
            </a:pPr>
            <a:r>
              <a:t>than acceleration.</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637"/>
          <p:cNvSpPr/>
          <p:nvPr/>
        </p:nvSpPr>
        <p:spPr>
          <a:xfrm>
            <a:off x="875487" y="680935"/>
            <a:ext cx="6923057" cy="777645"/>
          </a:xfrm>
          <a:prstGeom prst="rect">
            <a:avLst/>
          </a:prstGeom>
          <a:ln w="12700">
            <a:miter lim="400000"/>
          </a:ln>
          <a:extLst>
            <a:ext uri="{C572A759-6A51-4108-AA02-DFA0A04FC94B}">
              <ma14:wrappingTextBoxFlag xmlns="" xmlns:ma14="http://schemas.microsoft.com/office/mac/drawingml/2011/main" val="1"/>
            </a:ext>
          </a:extLst>
        </p:spPr>
        <p:txBody>
          <a:bodyPr wrap="square" lIns="65022" tIns="65022" rIns="65022" bIns="65022">
            <a:spAutoFit/>
          </a:bodyPr>
          <a:lstStyle>
            <a:lvl1pPr defTabSz="1300480">
              <a:defRPr sz="4200">
                <a:latin typeface="Arial"/>
                <a:ea typeface="Arial"/>
                <a:cs typeface="Arial"/>
                <a:sym typeface="Arial"/>
              </a:defRPr>
            </a:lvl1pPr>
          </a:lstStyle>
          <a:p>
            <a:r>
              <a:rPr lang="en-GB" dirty="0" smtClean="0"/>
              <a:t>Some </a:t>
            </a:r>
            <a:r>
              <a:rPr dirty="0" smtClean="0"/>
              <a:t>Enrichment </a:t>
            </a:r>
            <a:r>
              <a:rPr lang="en-GB" dirty="0" smtClean="0"/>
              <a:t>Examples</a:t>
            </a:r>
            <a:endParaRPr dirty="0"/>
          </a:p>
        </p:txBody>
      </p:sp>
      <p:pic>
        <p:nvPicPr>
          <p:cNvPr id="638" name="image03.png"/>
          <p:cNvPicPr>
            <a:picLocks noChangeAspect="1"/>
          </p:cNvPicPr>
          <p:nvPr/>
        </p:nvPicPr>
        <p:blipFill>
          <a:blip r:embed="rId2">
            <a:extLst/>
          </a:blip>
          <a:stretch>
            <a:fillRect/>
          </a:stretch>
        </p:blipFill>
        <p:spPr>
          <a:xfrm>
            <a:off x="9685865" y="8150575"/>
            <a:ext cx="2576128" cy="1819770"/>
          </a:xfrm>
          <a:prstGeom prst="rect">
            <a:avLst/>
          </a:prstGeom>
          <a:ln w="12700">
            <a:miter lim="400000"/>
          </a:ln>
        </p:spPr>
      </p:pic>
      <p:sp>
        <p:nvSpPr>
          <p:cNvPr id="639" name="Shape 639"/>
          <p:cNvSpPr/>
          <p:nvPr/>
        </p:nvSpPr>
        <p:spPr>
          <a:xfrm>
            <a:off x="875487" y="1458580"/>
            <a:ext cx="11809379" cy="8586901"/>
          </a:xfrm>
          <a:prstGeom prst="rect">
            <a:avLst/>
          </a:prstGeom>
          <a:ln w="12700">
            <a:miter lim="400000"/>
          </a:ln>
          <a:extLst>
            <a:ext uri="{C572A759-6A51-4108-AA02-DFA0A04FC94B}">
              <ma14:wrappingTextBoxFlag xmlns="" xmlns:ma14="http://schemas.microsoft.com/office/mac/drawingml/2011/main" val="1"/>
            </a:ext>
          </a:extLst>
        </p:spPr>
        <p:txBody>
          <a:bodyPr lIns="45688" tIns="45688" rIns="45688" bIns="45688">
            <a:spAutoFit/>
          </a:bodyPr>
          <a:lstStyle/>
          <a:p>
            <a:pPr defTabSz="1300480">
              <a:defRPr sz="2400" i="1">
                <a:latin typeface="Arial"/>
                <a:ea typeface="Arial"/>
                <a:cs typeface="Arial"/>
                <a:sym typeface="Arial"/>
              </a:defRPr>
            </a:pPr>
            <a:r>
              <a:rPr dirty="0"/>
              <a:t>  </a:t>
            </a:r>
          </a:p>
          <a:p>
            <a:pPr defTabSz="1300480">
              <a:buClr>
                <a:srgbClr val="000000"/>
              </a:buClr>
              <a:buSzPct val="100000"/>
              <a:buFont typeface="Arial"/>
              <a:buChar char="•"/>
              <a:defRPr sz="2400" i="1">
                <a:latin typeface="Arial"/>
                <a:ea typeface="Arial"/>
                <a:cs typeface="Arial"/>
                <a:sym typeface="Arial"/>
              </a:defRPr>
            </a:pPr>
            <a:r>
              <a:rPr dirty="0"/>
              <a:t>How many different ways can you create 10 using 3 different numbers  - can be any number </a:t>
            </a:r>
          </a:p>
          <a:p>
            <a:pPr defTabSz="1300480">
              <a:defRPr sz="1800">
                <a:latin typeface="Arial"/>
                <a:ea typeface="Arial"/>
                <a:cs typeface="Arial"/>
                <a:sym typeface="Arial"/>
              </a:defRPr>
            </a:pPr>
            <a:endParaRPr sz="2400" i="1" dirty="0"/>
          </a:p>
          <a:p>
            <a:pPr defTabSz="1300480">
              <a:buClr>
                <a:srgbClr val="000000"/>
              </a:buClr>
              <a:buSzPct val="100000"/>
              <a:buFont typeface="Arial"/>
              <a:buChar char="•"/>
              <a:defRPr sz="2400" i="1">
                <a:latin typeface="Arial"/>
                <a:ea typeface="Arial"/>
                <a:cs typeface="Arial"/>
                <a:sym typeface="Arial"/>
              </a:defRPr>
            </a:pPr>
            <a:r>
              <a:rPr lang="en-GB" dirty="0"/>
              <a:t>Have a series of statements on slips of paper - pupils to determine if they are true or false - record in books. Statements can be glued into books. A variation of this would be that pupils create their own true/false statements and then test on a partner/group.   </a:t>
            </a:r>
          </a:p>
          <a:p>
            <a:pPr defTabSz="1300480">
              <a:defRPr sz="1800">
                <a:latin typeface="Arial"/>
                <a:ea typeface="Arial"/>
                <a:cs typeface="Arial"/>
                <a:sym typeface="Arial"/>
              </a:defRPr>
            </a:pPr>
            <a:endParaRPr lang="en-GB" sz="2400" i="1" dirty="0"/>
          </a:p>
          <a:p>
            <a:pPr defTabSz="1300480">
              <a:buClr>
                <a:srgbClr val="000000"/>
              </a:buClr>
              <a:buSzPct val="100000"/>
              <a:buFont typeface="Arial"/>
              <a:buChar char="•"/>
              <a:defRPr sz="2400" i="1">
                <a:latin typeface="Arial"/>
                <a:ea typeface="Arial"/>
                <a:cs typeface="Arial"/>
                <a:sym typeface="Arial"/>
              </a:defRPr>
            </a:pPr>
            <a:r>
              <a:rPr lang="en-GB" dirty="0"/>
              <a:t>Number relationships/patterns. What do you notice about the numbers in one of the questions. Example - 6 -2 are both even numbers. and their answer is an even number. Can you create a question that is the same? Or their difference is 4. Can you think of other questions that will equal 4</a:t>
            </a:r>
            <a:r>
              <a:rPr lang="en-GB" dirty="0" smtClean="0"/>
              <a:t>?</a:t>
            </a:r>
          </a:p>
          <a:p>
            <a:pPr defTabSz="1300480">
              <a:buClr>
                <a:srgbClr val="000000"/>
              </a:buClr>
              <a:buSzPct val="100000"/>
              <a:buFont typeface="Arial"/>
              <a:buChar char="•"/>
              <a:defRPr sz="2400" i="1">
                <a:latin typeface="Arial"/>
                <a:ea typeface="Arial"/>
                <a:cs typeface="Arial"/>
                <a:sym typeface="Arial"/>
              </a:defRPr>
            </a:pPr>
            <a:r>
              <a:rPr lang="en-GB" dirty="0"/>
              <a:t>Ask pupils to write/or discuss to teacher who acts as scribe as to what they had to do - an explanation if someone was absent.  </a:t>
            </a:r>
          </a:p>
          <a:p>
            <a:pPr defTabSz="1300480">
              <a:defRPr sz="1800">
                <a:latin typeface="Arial"/>
                <a:ea typeface="Arial"/>
                <a:cs typeface="Arial"/>
                <a:sym typeface="Arial"/>
              </a:defRPr>
            </a:pPr>
            <a:endParaRPr lang="en-GB" sz="2400" i="1" dirty="0"/>
          </a:p>
          <a:p>
            <a:pPr defTabSz="1300480">
              <a:buClr>
                <a:srgbClr val="000000"/>
              </a:buClr>
              <a:buSzPct val="100000"/>
              <a:buFont typeface="Arial"/>
              <a:buChar char="•"/>
              <a:defRPr sz="2400" i="1">
                <a:latin typeface="Arial"/>
                <a:ea typeface="Arial"/>
                <a:cs typeface="Arial"/>
                <a:sym typeface="Arial"/>
              </a:defRPr>
            </a:pPr>
            <a:r>
              <a:rPr lang="en-GB" dirty="0"/>
              <a:t>Come up with a story for the spending of a certain amount of money - or a story based on the numbers used in the questions.  </a:t>
            </a:r>
          </a:p>
          <a:p>
            <a:pPr defTabSz="1300480">
              <a:defRPr sz="1800">
                <a:latin typeface="Arial"/>
                <a:ea typeface="Arial"/>
                <a:cs typeface="Arial"/>
                <a:sym typeface="Arial"/>
              </a:defRPr>
            </a:pPr>
            <a:endParaRPr lang="en-GB" sz="2400" i="1" dirty="0"/>
          </a:p>
          <a:p>
            <a:pPr defTabSz="1300480">
              <a:buClr>
                <a:srgbClr val="000000"/>
              </a:buClr>
              <a:buSzPct val="100000"/>
              <a:buFont typeface="Arial"/>
              <a:buChar char="•"/>
              <a:defRPr sz="2400" i="1">
                <a:latin typeface="Arial"/>
                <a:ea typeface="Arial"/>
                <a:cs typeface="Arial"/>
                <a:sym typeface="Arial"/>
              </a:defRPr>
            </a:pPr>
            <a:r>
              <a:rPr lang="en-GB" dirty="0" smtClean="0"/>
              <a:t>Wrong </a:t>
            </a:r>
            <a:r>
              <a:rPr lang="en-GB" dirty="0"/>
              <a:t>answers. Give the pupils a number line with wrong answers/order. Can they find what the problem is? Colour/circle discuss with an adult. </a:t>
            </a:r>
          </a:p>
          <a:p>
            <a:pPr defTabSz="1300480">
              <a:buClr>
                <a:srgbClr val="000000"/>
              </a:buClr>
              <a:buSzPct val="100000"/>
              <a:defRPr sz="2400" i="1">
                <a:latin typeface="Arial"/>
                <a:ea typeface="Arial"/>
                <a:cs typeface="Arial"/>
                <a:sym typeface="Arial"/>
              </a:defRPr>
            </a:pPr>
            <a:endParaRPr lang="en-GB" dirty="0" smtClean="0"/>
          </a:p>
          <a:p>
            <a:pPr defTabSz="1300480">
              <a:buClr>
                <a:srgbClr val="000000"/>
              </a:buClr>
              <a:buSzPct val="100000"/>
              <a:buFont typeface="Arial"/>
              <a:buChar char="•"/>
              <a:defRPr sz="2400" i="1">
                <a:latin typeface="Arial"/>
                <a:ea typeface="Arial"/>
                <a:cs typeface="Arial"/>
                <a:sym typeface="Arial"/>
              </a:defRPr>
            </a:pPr>
            <a:endParaRPr lang="en-GB" dirty="0"/>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 name="image2.png" descr="Masterlogo.pdf"/>
          <p:cNvPicPr>
            <a:picLocks noChangeAspect="1"/>
          </p:cNvPicPr>
          <p:nvPr/>
        </p:nvPicPr>
        <p:blipFill>
          <a:blip r:embed="rId2">
            <a:extLst/>
          </a:blip>
          <a:stretch>
            <a:fillRect/>
          </a:stretch>
        </p:blipFill>
        <p:spPr>
          <a:xfrm>
            <a:off x="9685866" y="8150576"/>
            <a:ext cx="2576127" cy="1819771"/>
          </a:xfrm>
          <a:prstGeom prst="rect">
            <a:avLst/>
          </a:prstGeom>
          <a:ln w="12700">
            <a:miter lim="400000"/>
          </a:ln>
        </p:spPr>
      </p:pic>
      <p:sp>
        <p:nvSpPr>
          <p:cNvPr id="413" name="Shape 413"/>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Number bonds</a:t>
            </a:r>
          </a:p>
        </p:txBody>
      </p:sp>
      <p:sp>
        <p:nvSpPr>
          <p:cNvPr id="415" name="Shape 415"/>
          <p:cNvSpPr/>
          <p:nvPr/>
        </p:nvSpPr>
        <p:spPr>
          <a:xfrm>
            <a:off x="1049694" y="3400926"/>
            <a:ext cx="11477750" cy="8636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i="1">
                <a:latin typeface="Castledown"/>
                <a:ea typeface="Castledown"/>
                <a:cs typeface="Castledown"/>
                <a:sym typeface="Castledown"/>
              </a:defRPr>
            </a:pPr>
            <a:r>
              <a:rPr dirty="0"/>
              <a:t> </a:t>
            </a:r>
            <a:r>
              <a:rPr sz="2800" dirty="0"/>
              <a:t>A lot of emphasis is put on number bonds and in particular a recognition</a:t>
            </a:r>
            <a:endParaRPr sz="2800" dirty="0">
              <a:latin typeface="Calibri"/>
              <a:ea typeface="Calibri"/>
              <a:cs typeface="Calibri"/>
              <a:sym typeface="Calibri"/>
            </a:endParaRPr>
          </a:p>
          <a:p>
            <a:pPr>
              <a:defRPr sz="2800" i="1">
                <a:latin typeface="Castledown"/>
                <a:ea typeface="Castledown"/>
                <a:cs typeface="Castledown"/>
                <a:sym typeface="Castledown"/>
              </a:defRPr>
            </a:pPr>
            <a:r>
              <a:rPr dirty="0"/>
              <a:t>that numbers can be split up and put together in different ways.</a:t>
            </a:r>
          </a:p>
        </p:txBody>
      </p:sp>
      <p:grpSp>
        <p:nvGrpSpPr>
          <p:cNvPr id="418" name="Group 418"/>
          <p:cNvGrpSpPr/>
          <p:nvPr/>
        </p:nvGrpSpPr>
        <p:grpSpPr>
          <a:xfrm>
            <a:off x="152964" y="3558412"/>
            <a:ext cx="541856" cy="548629"/>
            <a:chOff x="-6" y="-6"/>
            <a:chExt cx="541855" cy="548627"/>
          </a:xfrm>
        </p:grpSpPr>
        <p:sp>
          <p:nvSpPr>
            <p:cNvPr id="416" name="Shape 416"/>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417" name="Shape 417"/>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1</a:t>
              </a:r>
            </a:p>
          </p:txBody>
        </p:sp>
      </p:grpSp>
      <p:sp>
        <p:nvSpPr>
          <p:cNvPr id="419" name="Shape 419"/>
          <p:cNvSpPr/>
          <p:nvPr/>
        </p:nvSpPr>
        <p:spPr>
          <a:xfrm>
            <a:off x="966706" y="5108611"/>
            <a:ext cx="10364148" cy="89255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sz="2900" i="1">
                <a:latin typeface="Castledown"/>
                <a:ea typeface="Castledown"/>
                <a:cs typeface="Castledown"/>
                <a:sym typeface="Castledown"/>
              </a:defRPr>
            </a:pPr>
            <a:r>
              <a:rPr dirty="0"/>
              <a:t>This formulates a basis for number sense which is applied as a platform for </a:t>
            </a:r>
            <a:r>
              <a:rPr dirty="0" smtClean="0"/>
              <a:t>decision </a:t>
            </a:r>
            <a:r>
              <a:rPr dirty="0"/>
              <a:t>making</a:t>
            </a:r>
          </a:p>
        </p:txBody>
      </p:sp>
      <p:grpSp>
        <p:nvGrpSpPr>
          <p:cNvPr id="422" name="Group 422"/>
          <p:cNvGrpSpPr/>
          <p:nvPr/>
        </p:nvGrpSpPr>
        <p:grpSpPr>
          <a:xfrm>
            <a:off x="152964" y="5079337"/>
            <a:ext cx="541856" cy="548629"/>
            <a:chOff x="-6" y="-6"/>
            <a:chExt cx="541855" cy="548627"/>
          </a:xfrm>
        </p:grpSpPr>
        <p:sp>
          <p:nvSpPr>
            <p:cNvPr id="420" name="Shape 420"/>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421" name="Shape 421"/>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2</a:t>
              </a:r>
            </a:p>
          </p:txBody>
        </p:sp>
      </p:grpSp>
      <p:sp>
        <p:nvSpPr>
          <p:cNvPr id="423" name="Shape 423"/>
          <p:cNvSpPr/>
          <p:nvPr/>
        </p:nvSpPr>
        <p:spPr>
          <a:xfrm>
            <a:off x="746770" y="7125030"/>
            <a:ext cx="12083598" cy="1181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sz="2600" i="1">
                <a:latin typeface="Castledown"/>
                <a:ea typeface="Castledown"/>
                <a:cs typeface="Castledown"/>
                <a:sym typeface="Castledown"/>
              </a:defRPr>
            </a:pPr>
            <a:r>
              <a:rPr dirty="0"/>
              <a:t>The number bond diagram is consistently used as a visual way of showing how</a:t>
            </a:r>
            <a:endParaRPr dirty="0">
              <a:latin typeface="Calibri"/>
              <a:ea typeface="Calibri"/>
              <a:cs typeface="Calibri"/>
              <a:sym typeface="Calibri"/>
            </a:endParaRPr>
          </a:p>
          <a:p>
            <a:pPr>
              <a:defRPr sz="2600" i="1">
                <a:latin typeface="Castledown"/>
                <a:ea typeface="Castledown"/>
                <a:cs typeface="Castledown"/>
                <a:sym typeface="Castledown"/>
              </a:defRPr>
            </a:pPr>
            <a:r>
              <a:rPr dirty="0"/>
              <a:t>numbers can be split into their component parts, often as a means of describing</a:t>
            </a:r>
            <a:endParaRPr dirty="0">
              <a:latin typeface="Calibri"/>
              <a:ea typeface="Calibri"/>
              <a:cs typeface="Calibri"/>
              <a:sym typeface="Calibri"/>
            </a:endParaRPr>
          </a:p>
          <a:p>
            <a:pPr>
              <a:defRPr sz="2600" i="1">
                <a:latin typeface="Castledown"/>
                <a:ea typeface="Castledown"/>
                <a:cs typeface="Castledown"/>
                <a:sym typeface="Castledown"/>
              </a:defRPr>
            </a:pPr>
            <a:r>
              <a:rPr dirty="0"/>
              <a:t>what children are thinking</a:t>
            </a:r>
          </a:p>
        </p:txBody>
      </p:sp>
      <p:grpSp>
        <p:nvGrpSpPr>
          <p:cNvPr id="426" name="Group 426"/>
          <p:cNvGrpSpPr/>
          <p:nvPr/>
        </p:nvGrpSpPr>
        <p:grpSpPr>
          <a:xfrm>
            <a:off x="152965" y="7236184"/>
            <a:ext cx="541855" cy="548629"/>
            <a:chOff x="-6" y="-6"/>
            <a:chExt cx="541854" cy="548627"/>
          </a:xfrm>
        </p:grpSpPr>
        <p:sp>
          <p:nvSpPr>
            <p:cNvPr id="424" name="Shape 424"/>
            <p:cNvSpPr/>
            <p:nvPr/>
          </p:nvSpPr>
          <p:spPr>
            <a:xfrm>
              <a:off x="-7" y="-7"/>
              <a:ext cx="541855"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425" name="Shape 425"/>
            <p:cNvSpPr/>
            <p:nvPr/>
          </p:nvSpPr>
          <p:spPr>
            <a:xfrm>
              <a:off x="140761" y="41645"/>
              <a:ext cx="153963"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3</a:t>
              </a:r>
            </a:p>
          </p:txBody>
        </p:sp>
      </p:gr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341" name="Shape 341"/>
          <p:cNvSpPr/>
          <p:nvPr/>
        </p:nvSpPr>
        <p:spPr>
          <a:xfrm>
            <a:off x="914399" y="720230"/>
            <a:ext cx="7687734" cy="1270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Use of number bonds and the number bond diagram</a:t>
            </a:r>
          </a:p>
        </p:txBody>
      </p:sp>
      <p:pic>
        <p:nvPicPr>
          <p:cNvPr id="342" name="image49.png"/>
          <p:cNvPicPr>
            <a:picLocks noChangeAspect="1"/>
          </p:cNvPicPr>
          <p:nvPr/>
        </p:nvPicPr>
        <p:blipFill>
          <a:blip r:embed="rId4">
            <a:extLst/>
          </a:blip>
          <a:stretch>
            <a:fillRect/>
          </a:stretch>
        </p:blipFill>
        <p:spPr>
          <a:xfrm>
            <a:off x="4453552" y="3623886"/>
            <a:ext cx="4148497" cy="4007527"/>
          </a:xfrm>
          <a:prstGeom prst="rect">
            <a:avLst/>
          </a:prstGeom>
          <a:ln w="12700">
            <a:miter lim="400000"/>
          </a:ln>
        </p:spPr>
      </p:pic>
      <p:sp>
        <p:nvSpPr>
          <p:cNvPr id="343" name="Shape 343"/>
          <p:cNvSpPr/>
          <p:nvPr/>
        </p:nvSpPr>
        <p:spPr>
          <a:xfrm>
            <a:off x="4942604" y="6487176"/>
            <a:ext cx="455125" cy="736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4800">
                <a:latin typeface="Castledown Heavy"/>
                <a:ea typeface="Castledown Heavy"/>
                <a:cs typeface="Castledown Heavy"/>
                <a:sym typeface="Castledown Heavy"/>
              </a:defRPr>
            </a:lvl1pPr>
          </a:lstStyle>
          <a:p>
            <a:r>
              <a:t>3</a:t>
            </a:r>
          </a:p>
        </p:txBody>
      </p:sp>
      <p:sp>
        <p:nvSpPr>
          <p:cNvPr id="344" name="Shape 344"/>
          <p:cNvSpPr/>
          <p:nvPr/>
        </p:nvSpPr>
        <p:spPr>
          <a:xfrm>
            <a:off x="6274837" y="3928581"/>
            <a:ext cx="455125" cy="736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4800">
                <a:latin typeface="Castledown Heavy"/>
                <a:ea typeface="Castledown Heavy"/>
                <a:cs typeface="Castledown Heavy"/>
                <a:sym typeface="Castledown Heavy"/>
              </a:defRPr>
            </a:lvl1pPr>
          </a:lstStyle>
          <a:p>
            <a:r>
              <a:t>5</a:t>
            </a:r>
          </a:p>
        </p:txBody>
      </p:sp>
      <p:sp>
        <p:nvSpPr>
          <p:cNvPr id="345" name="Shape 345"/>
          <p:cNvSpPr/>
          <p:nvPr/>
        </p:nvSpPr>
        <p:spPr>
          <a:xfrm>
            <a:off x="7635003" y="6461776"/>
            <a:ext cx="455125" cy="736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4800">
                <a:latin typeface="Castledown Heavy"/>
                <a:ea typeface="Castledown Heavy"/>
                <a:cs typeface="Castledown Heavy"/>
                <a:sym typeface="Castledown Heavy"/>
              </a:defRPr>
            </a:lvl1pPr>
          </a:lstStyle>
          <a:p>
            <a:r>
              <a:t>2</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350" name="Shape 350"/>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Making number bonds</a:t>
            </a:r>
          </a:p>
        </p:txBody>
      </p:sp>
      <p:sp>
        <p:nvSpPr>
          <p:cNvPr id="351" name="Shape 351"/>
          <p:cNvSpPr/>
          <p:nvPr/>
        </p:nvSpPr>
        <p:spPr>
          <a:xfrm>
            <a:off x="10225475" y="982132"/>
            <a:ext cx="1763327" cy="431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800">
                <a:solidFill>
                  <a:srgbClr val="FFFFFF"/>
                </a:solidFill>
                <a:latin typeface="Castledown Heavy"/>
                <a:ea typeface="Castledown Heavy"/>
                <a:cs typeface="Castledown Heavy"/>
                <a:sym typeface="Castledown Heavy"/>
              </a:defRPr>
            </a:lvl1pPr>
          </a:lstStyle>
          <a:p>
            <a:r>
              <a:t>Lesson 1</a:t>
            </a:r>
          </a:p>
        </p:txBody>
      </p:sp>
      <p:grpSp>
        <p:nvGrpSpPr>
          <p:cNvPr id="355" name="Group 355"/>
          <p:cNvGrpSpPr/>
          <p:nvPr/>
        </p:nvGrpSpPr>
        <p:grpSpPr>
          <a:xfrm>
            <a:off x="-1" y="2643856"/>
            <a:ext cx="3434083" cy="584769"/>
            <a:chOff x="0" y="-1"/>
            <a:chExt cx="3434082" cy="584768"/>
          </a:xfrm>
        </p:grpSpPr>
        <p:pic>
          <p:nvPicPr>
            <p:cNvPr id="352" name="image12.png"/>
            <p:cNvPicPr>
              <a:picLocks noChangeAspect="1"/>
            </p:cNvPicPr>
            <p:nvPr/>
          </p:nvPicPr>
          <p:blipFill>
            <a:blip r:embed="rId4">
              <a:extLst/>
            </a:blip>
            <a:stretch>
              <a:fillRect/>
            </a:stretch>
          </p:blipFill>
          <p:spPr>
            <a:xfrm>
              <a:off x="0" y="42687"/>
              <a:ext cx="2998050" cy="542080"/>
            </a:xfrm>
            <a:prstGeom prst="rect">
              <a:avLst/>
            </a:prstGeom>
            <a:ln w="12700" cap="flat">
              <a:noFill/>
              <a:miter lim="400000"/>
            </a:ln>
            <a:effectLst/>
          </p:spPr>
        </p:pic>
        <p:pic>
          <p:nvPicPr>
            <p:cNvPr id="353" name="image12.png"/>
            <p:cNvPicPr>
              <a:picLocks noChangeAspect="1"/>
            </p:cNvPicPr>
            <p:nvPr/>
          </p:nvPicPr>
          <p:blipFill>
            <a:blip r:embed="rId4">
              <a:extLst/>
            </a:blip>
            <a:stretch>
              <a:fillRect/>
            </a:stretch>
          </p:blipFill>
          <p:spPr>
            <a:xfrm>
              <a:off x="436031" y="42687"/>
              <a:ext cx="2998052" cy="542080"/>
            </a:xfrm>
            <a:prstGeom prst="rect">
              <a:avLst/>
            </a:prstGeom>
            <a:ln w="12700" cap="flat">
              <a:noFill/>
              <a:miter lim="400000"/>
            </a:ln>
            <a:effectLst/>
          </p:spPr>
        </p:pic>
        <p:sp>
          <p:nvSpPr>
            <p:cNvPr id="354" name="Shape 354"/>
            <p:cNvSpPr/>
            <p:nvPr/>
          </p:nvSpPr>
          <p:spPr>
            <a:xfrm>
              <a:off x="914238" y="-2"/>
              <a:ext cx="1257995"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800">
                  <a:solidFill>
                    <a:srgbClr val="FFFFFF"/>
                  </a:solidFill>
                  <a:latin typeface="Castledown Heavy"/>
                  <a:ea typeface="Castledown Heavy"/>
                  <a:cs typeface="Castledown Heavy"/>
                  <a:sym typeface="Castledown Heavy"/>
                </a:defRPr>
              </a:lvl1pPr>
            </a:lstStyle>
            <a:p>
              <a:r>
                <a:t>In focus</a:t>
              </a:r>
            </a:p>
          </p:txBody>
        </p:sp>
      </p:grpSp>
      <p:pic>
        <p:nvPicPr>
          <p:cNvPr id="356" name="image50.png"/>
          <p:cNvPicPr>
            <a:picLocks noChangeAspect="1"/>
          </p:cNvPicPr>
          <p:nvPr/>
        </p:nvPicPr>
        <p:blipFill>
          <a:blip r:embed="rId5">
            <a:extLst/>
          </a:blip>
          <a:stretch>
            <a:fillRect/>
          </a:stretch>
        </p:blipFill>
        <p:spPr>
          <a:xfrm>
            <a:off x="4297571" y="2540025"/>
            <a:ext cx="4409588" cy="4099838"/>
          </a:xfrm>
          <a:prstGeom prst="rect">
            <a:avLst/>
          </a:prstGeom>
          <a:ln w="12700">
            <a:miter lim="400000"/>
          </a:ln>
        </p:spPr>
      </p:pic>
      <p:sp>
        <p:nvSpPr>
          <p:cNvPr id="357" name="Shape 357"/>
          <p:cNvSpPr/>
          <p:nvPr/>
        </p:nvSpPr>
        <p:spPr>
          <a:xfrm>
            <a:off x="1765036" y="7048610"/>
            <a:ext cx="5310431"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rPr dirty="0"/>
              <a:t>How many cupcakes are there on each plate?</a:t>
            </a:r>
          </a:p>
        </p:txBody>
      </p:sp>
      <p:sp>
        <p:nvSpPr>
          <p:cNvPr id="358" name="Shape 358"/>
          <p:cNvSpPr/>
          <p:nvPr/>
        </p:nvSpPr>
        <p:spPr>
          <a:xfrm>
            <a:off x="1760017" y="7605776"/>
            <a:ext cx="6849687"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Is there another way to put the cupcakes on the two plates?</a:t>
            </a:r>
          </a:p>
        </p:txBody>
      </p:sp>
      <p:grpSp>
        <p:nvGrpSpPr>
          <p:cNvPr id="361" name="Group 361"/>
          <p:cNvGrpSpPr/>
          <p:nvPr/>
        </p:nvGrpSpPr>
        <p:grpSpPr>
          <a:xfrm>
            <a:off x="9992924" y="-81229"/>
            <a:ext cx="2293905" cy="2366268"/>
            <a:chOff x="0" y="0"/>
            <a:chExt cx="2293904" cy="2366266"/>
          </a:xfrm>
        </p:grpSpPr>
        <p:pic>
          <p:nvPicPr>
            <p:cNvPr id="359" name="image11.png"/>
            <p:cNvPicPr>
              <a:picLocks noChangeAspect="1"/>
            </p:cNvPicPr>
            <p:nvPr/>
          </p:nvPicPr>
          <p:blipFill>
            <a:blip r:embed="rId6">
              <a:extLst/>
            </a:blip>
            <a:stretch>
              <a:fillRect/>
            </a:stretch>
          </p:blipFill>
          <p:spPr>
            <a:xfrm>
              <a:off x="-1" y="-1"/>
              <a:ext cx="2293906" cy="2366268"/>
            </a:xfrm>
            <a:prstGeom prst="rect">
              <a:avLst/>
            </a:prstGeom>
            <a:ln w="12700" cap="flat">
              <a:noFill/>
              <a:miter lim="400000"/>
            </a:ln>
            <a:effectLst/>
          </p:spPr>
        </p:pic>
        <p:sp>
          <p:nvSpPr>
            <p:cNvPr id="360" name="Shape 360"/>
            <p:cNvSpPr/>
            <p:nvPr/>
          </p:nvSpPr>
          <p:spPr>
            <a:xfrm>
              <a:off x="257400" y="982543"/>
              <a:ext cx="1763495"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2800">
                  <a:solidFill>
                    <a:srgbClr val="FFFFFF"/>
                  </a:solidFill>
                  <a:latin typeface="Castledown Heavy"/>
                  <a:ea typeface="Castledown Heavy"/>
                  <a:cs typeface="Castledown Heavy"/>
                  <a:sym typeface="Castledown Heavy"/>
                </a:defRPr>
              </a:lvl1pPr>
            </a:lstStyle>
            <a:p>
              <a:r>
                <a:t>Lesson 1</a:t>
              </a:r>
            </a:p>
          </p:txBody>
        </p:sp>
      </p:gr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 name="image2.png" descr="Masterlogo.pdf"/>
          <p:cNvPicPr>
            <a:picLocks noChangeAspect="1"/>
          </p:cNvPicPr>
          <p:nvPr/>
        </p:nvPicPr>
        <p:blipFill>
          <a:blip r:embed="rId2">
            <a:extLst/>
          </a:blip>
          <a:stretch>
            <a:fillRect/>
          </a:stretch>
        </p:blipFill>
        <p:spPr>
          <a:xfrm>
            <a:off x="9685866" y="8150576"/>
            <a:ext cx="2576127" cy="1819771"/>
          </a:xfrm>
          <a:prstGeom prst="rect">
            <a:avLst/>
          </a:prstGeom>
          <a:ln w="12700">
            <a:miter lim="400000"/>
          </a:ln>
        </p:spPr>
      </p:pic>
      <p:sp>
        <p:nvSpPr>
          <p:cNvPr id="366" name="Shape 366"/>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Making number bonds</a:t>
            </a:r>
          </a:p>
        </p:txBody>
      </p:sp>
      <p:pic>
        <p:nvPicPr>
          <p:cNvPr id="367" name="image51.png"/>
          <p:cNvPicPr>
            <a:picLocks noChangeAspect="1"/>
          </p:cNvPicPr>
          <p:nvPr/>
        </p:nvPicPr>
        <p:blipFill>
          <a:blip r:embed="rId3">
            <a:extLst/>
          </a:blip>
          <a:stretch>
            <a:fillRect/>
          </a:stretch>
        </p:blipFill>
        <p:spPr>
          <a:xfrm>
            <a:off x="-25401" y="2691270"/>
            <a:ext cx="2998330" cy="541869"/>
          </a:xfrm>
          <a:prstGeom prst="rect">
            <a:avLst/>
          </a:prstGeom>
          <a:ln w="12700">
            <a:miter lim="400000"/>
          </a:ln>
        </p:spPr>
      </p:pic>
      <p:pic>
        <p:nvPicPr>
          <p:cNvPr id="368" name="image51.png"/>
          <p:cNvPicPr>
            <a:picLocks noChangeAspect="1"/>
          </p:cNvPicPr>
          <p:nvPr/>
        </p:nvPicPr>
        <p:blipFill>
          <a:blip r:embed="rId3">
            <a:extLst/>
          </a:blip>
          <a:stretch>
            <a:fillRect/>
          </a:stretch>
        </p:blipFill>
        <p:spPr>
          <a:xfrm>
            <a:off x="410350" y="2691270"/>
            <a:ext cx="2998330" cy="541869"/>
          </a:xfrm>
          <a:prstGeom prst="rect">
            <a:avLst/>
          </a:prstGeom>
          <a:ln w="12700">
            <a:miter lim="400000"/>
          </a:ln>
        </p:spPr>
      </p:pic>
      <p:sp>
        <p:nvSpPr>
          <p:cNvPr id="369" name="Shape 369"/>
          <p:cNvSpPr/>
          <p:nvPr/>
        </p:nvSpPr>
        <p:spPr>
          <a:xfrm>
            <a:off x="877709" y="2639341"/>
            <a:ext cx="1765872" cy="431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a:solidFill>
                  <a:srgbClr val="FFFFFF"/>
                </a:solidFill>
                <a:latin typeface="Castledown Heavy"/>
                <a:ea typeface="Castledown Heavy"/>
                <a:cs typeface="Castledown Heavy"/>
                <a:sym typeface="Castledown Heavy"/>
              </a:defRPr>
            </a:lvl1pPr>
          </a:lstStyle>
          <a:p>
            <a:r>
              <a:t>Let’s Learn</a:t>
            </a:r>
          </a:p>
        </p:txBody>
      </p:sp>
      <p:grpSp>
        <p:nvGrpSpPr>
          <p:cNvPr id="372" name="Group 372"/>
          <p:cNvGrpSpPr/>
          <p:nvPr/>
        </p:nvGrpSpPr>
        <p:grpSpPr>
          <a:xfrm>
            <a:off x="2891859" y="2774021"/>
            <a:ext cx="6706748" cy="3275013"/>
            <a:chOff x="0" y="0"/>
            <a:chExt cx="6706747" cy="3275011"/>
          </a:xfrm>
        </p:grpSpPr>
        <p:pic>
          <p:nvPicPr>
            <p:cNvPr id="370" name="image52.png"/>
            <p:cNvPicPr>
              <a:picLocks noChangeAspect="1"/>
            </p:cNvPicPr>
            <p:nvPr/>
          </p:nvPicPr>
          <p:blipFill>
            <a:blip r:embed="rId4">
              <a:extLst/>
            </a:blip>
            <a:stretch>
              <a:fillRect/>
            </a:stretch>
          </p:blipFill>
          <p:spPr>
            <a:xfrm>
              <a:off x="0" y="680205"/>
              <a:ext cx="2933404" cy="2309852"/>
            </a:xfrm>
            <a:prstGeom prst="rect">
              <a:avLst/>
            </a:prstGeom>
            <a:ln w="12700" cap="flat">
              <a:noFill/>
              <a:miter lim="400000"/>
            </a:ln>
            <a:effectLst/>
          </p:spPr>
        </p:pic>
        <p:pic>
          <p:nvPicPr>
            <p:cNvPr id="371" name="image53.png"/>
            <p:cNvPicPr>
              <a:picLocks noChangeAspect="1"/>
            </p:cNvPicPr>
            <p:nvPr/>
          </p:nvPicPr>
          <p:blipFill>
            <a:blip r:embed="rId5">
              <a:extLst/>
            </a:blip>
            <a:stretch>
              <a:fillRect/>
            </a:stretch>
          </p:blipFill>
          <p:spPr>
            <a:xfrm>
              <a:off x="3341180" y="-1"/>
              <a:ext cx="3365568" cy="3275013"/>
            </a:xfrm>
            <a:prstGeom prst="rect">
              <a:avLst/>
            </a:prstGeom>
            <a:ln w="12700" cap="flat">
              <a:noFill/>
              <a:miter lim="400000"/>
            </a:ln>
            <a:effectLst/>
          </p:spPr>
        </p:pic>
      </p:grpSp>
      <p:grpSp>
        <p:nvGrpSpPr>
          <p:cNvPr id="377" name="Group 377"/>
          <p:cNvGrpSpPr/>
          <p:nvPr/>
        </p:nvGrpSpPr>
        <p:grpSpPr>
          <a:xfrm>
            <a:off x="3458807" y="6375408"/>
            <a:ext cx="1693029" cy="1752584"/>
            <a:chOff x="0" y="0"/>
            <a:chExt cx="1693028" cy="1752582"/>
          </a:xfrm>
        </p:grpSpPr>
        <p:pic>
          <p:nvPicPr>
            <p:cNvPr id="373" name="image49.png"/>
            <p:cNvPicPr>
              <a:picLocks noChangeAspect="1"/>
            </p:cNvPicPr>
            <p:nvPr/>
          </p:nvPicPr>
          <p:blipFill>
            <a:blip r:embed="rId6">
              <a:extLst/>
            </a:blip>
            <a:stretch>
              <a:fillRect/>
            </a:stretch>
          </p:blipFill>
          <p:spPr>
            <a:xfrm rot="16200000">
              <a:off x="-29778" y="29776"/>
              <a:ext cx="1752584" cy="1693030"/>
            </a:xfrm>
            <a:prstGeom prst="rect">
              <a:avLst/>
            </a:prstGeom>
            <a:ln w="12700" cap="flat">
              <a:noFill/>
              <a:miter lim="400000"/>
            </a:ln>
            <a:effectLst/>
          </p:spPr>
        </p:pic>
        <p:sp>
          <p:nvSpPr>
            <p:cNvPr id="374" name="Shape 374"/>
            <p:cNvSpPr/>
            <p:nvPr/>
          </p:nvSpPr>
          <p:spPr>
            <a:xfrm>
              <a:off x="1163784" y="1203722"/>
              <a:ext cx="455126" cy="355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2400">
                  <a:latin typeface="Calibri"/>
                  <a:ea typeface="Calibri"/>
                  <a:cs typeface="Calibri"/>
                  <a:sym typeface="Calibri"/>
                </a:defRPr>
              </a:lvl1pPr>
            </a:lstStyle>
            <a:p>
              <a:r>
                <a:t>3</a:t>
              </a:r>
            </a:p>
          </p:txBody>
        </p:sp>
        <p:sp>
          <p:nvSpPr>
            <p:cNvPr id="375" name="Shape 375"/>
            <p:cNvSpPr/>
            <p:nvPr/>
          </p:nvSpPr>
          <p:spPr>
            <a:xfrm>
              <a:off x="77345" y="627116"/>
              <a:ext cx="455126" cy="355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2400">
                  <a:latin typeface="Calibri"/>
                  <a:ea typeface="Calibri"/>
                  <a:cs typeface="Calibri"/>
                  <a:sym typeface="Calibri"/>
                </a:defRPr>
              </a:lvl1pPr>
            </a:lstStyle>
            <a:p>
              <a:r>
                <a:t>5</a:t>
              </a:r>
            </a:p>
          </p:txBody>
        </p:sp>
        <p:sp>
          <p:nvSpPr>
            <p:cNvPr id="376" name="Shape 376"/>
            <p:cNvSpPr/>
            <p:nvPr/>
          </p:nvSpPr>
          <p:spPr>
            <a:xfrm>
              <a:off x="1163784" y="41304"/>
              <a:ext cx="455126" cy="355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2400">
                  <a:latin typeface="Calibri"/>
                  <a:ea typeface="Calibri"/>
                  <a:cs typeface="Calibri"/>
                  <a:sym typeface="Calibri"/>
                </a:defRPr>
              </a:lvl1pPr>
            </a:lstStyle>
            <a:p>
              <a:r>
                <a:t>2</a:t>
              </a:r>
            </a:p>
          </p:txBody>
        </p:sp>
      </p:grpSp>
      <p:sp>
        <p:nvSpPr>
          <p:cNvPr id="378" name="Shape 378"/>
          <p:cNvSpPr/>
          <p:nvPr/>
        </p:nvSpPr>
        <p:spPr>
          <a:xfrm>
            <a:off x="3312940" y="8454367"/>
            <a:ext cx="2781593"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This is a </a:t>
            </a:r>
            <a:r>
              <a:rPr b="1"/>
              <a:t>number bond</a:t>
            </a:r>
          </a:p>
        </p:txBody>
      </p:sp>
      <p:sp>
        <p:nvSpPr>
          <p:cNvPr id="379" name="Shape 379"/>
          <p:cNvSpPr/>
          <p:nvPr/>
        </p:nvSpPr>
        <p:spPr>
          <a:xfrm>
            <a:off x="7770639" y="6375408"/>
            <a:ext cx="1893710"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2 and 3 make 5</a:t>
            </a:r>
          </a:p>
        </p:txBody>
      </p:sp>
      <p:grpSp>
        <p:nvGrpSpPr>
          <p:cNvPr id="382" name="Group 382"/>
          <p:cNvGrpSpPr/>
          <p:nvPr/>
        </p:nvGrpSpPr>
        <p:grpSpPr>
          <a:xfrm>
            <a:off x="1190536" y="3773039"/>
            <a:ext cx="541856" cy="548629"/>
            <a:chOff x="-6" y="-6"/>
            <a:chExt cx="541855" cy="548627"/>
          </a:xfrm>
        </p:grpSpPr>
        <p:sp>
          <p:nvSpPr>
            <p:cNvPr id="380" name="Shape 380"/>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381" name="Shape 381"/>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1</a:t>
              </a:r>
            </a:p>
          </p:txBody>
        </p:sp>
      </p:gr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image54.png"/>
          <p:cNvPicPr>
            <a:picLocks noChangeAspect="1"/>
          </p:cNvPicPr>
          <p:nvPr/>
        </p:nvPicPr>
        <p:blipFill>
          <a:blip r:embed="rId2">
            <a:extLst/>
          </a:blip>
          <a:srcRect b="54483"/>
          <a:stretch>
            <a:fillRect/>
          </a:stretch>
        </p:blipFill>
        <p:spPr>
          <a:xfrm>
            <a:off x="467716" y="1905594"/>
            <a:ext cx="12069184" cy="7025219"/>
          </a:xfrm>
          <a:prstGeom prst="rect">
            <a:avLst/>
          </a:prstGeom>
          <a:ln w="12700">
            <a:miter lim="400000"/>
          </a:ln>
        </p:spPr>
      </p:pic>
      <p:pic>
        <p:nvPicPr>
          <p:cNvPr id="385"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386" name="Shape 386"/>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Making number bonds</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image54.png"/>
          <p:cNvPicPr>
            <a:picLocks noChangeAspect="1"/>
          </p:cNvPicPr>
          <p:nvPr/>
        </p:nvPicPr>
        <p:blipFill>
          <a:blip r:embed="rId2">
            <a:extLst/>
          </a:blip>
          <a:srcRect l="254" t="44304" r="254" b="4086"/>
          <a:stretch>
            <a:fillRect/>
          </a:stretch>
        </p:blipFill>
        <p:spPr>
          <a:xfrm>
            <a:off x="619556" y="2037158"/>
            <a:ext cx="11181563" cy="7417546"/>
          </a:xfrm>
          <a:prstGeom prst="rect">
            <a:avLst/>
          </a:prstGeom>
          <a:ln w="12700">
            <a:miter lim="400000"/>
          </a:ln>
        </p:spPr>
      </p:pic>
      <p:pic>
        <p:nvPicPr>
          <p:cNvPr id="389"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390" name="Shape 390"/>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Making number bonds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111" name="Shape 111"/>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Singapore Education</a:t>
            </a:r>
          </a:p>
        </p:txBody>
      </p:sp>
      <p:sp>
        <p:nvSpPr>
          <p:cNvPr id="112" name="Shape 112"/>
          <p:cNvSpPr/>
          <p:nvPr/>
        </p:nvSpPr>
        <p:spPr>
          <a:xfrm>
            <a:off x="997936" y="2718024"/>
            <a:ext cx="7003878" cy="3949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sz="2400" i="1">
                <a:latin typeface="Castledown"/>
                <a:ea typeface="Castledown"/>
                <a:cs typeface="Castledown"/>
                <a:sym typeface="Castledown"/>
              </a:defRPr>
            </a:pPr>
            <a:r>
              <a:t>Singapore hasn’t always had great Maths performance.</a:t>
            </a:r>
            <a:endParaRPr sz="1800">
              <a:latin typeface="Calibri"/>
              <a:ea typeface="Calibri"/>
              <a:cs typeface="Calibri"/>
              <a:sym typeface="Calibri"/>
            </a:endParaRPr>
          </a:p>
          <a:p>
            <a:pPr>
              <a:defRPr sz="2400" i="1">
                <a:latin typeface="Castledown"/>
                <a:ea typeface="Castledown"/>
                <a:cs typeface="Castledown"/>
                <a:sym typeface="Castledown"/>
              </a:defRPr>
            </a:pPr>
            <a:endParaRPr sz="1800">
              <a:latin typeface="Calibri"/>
              <a:ea typeface="Calibri"/>
              <a:cs typeface="Calibri"/>
              <a:sym typeface="Calibri"/>
            </a:endParaRPr>
          </a:p>
          <a:p>
            <a:pPr>
              <a:defRPr sz="2400" i="1">
                <a:latin typeface="Castledown"/>
                <a:ea typeface="Castledown"/>
                <a:cs typeface="Castledown"/>
                <a:sym typeface="Castledown"/>
              </a:defRPr>
            </a:pPr>
            <a:r>
              <a:t>It was ranked 16th out of the 26 countries participating in the 1983 SIS study.</a:t>
            </a:r>
            <a:endParaRPr sz="1800">
              <a:latin typeface="Calibri"/>
              <a:ea typeface="Calibri"/>
              <a:cs typeface="Calibri"/>
              <a:sym typeface="Calibri"/>
            </a:endParaRPr>
          </a:p>
          <a:p>
            <a:pPr>
              <a:defRPr sz="2400" i="1">
                <a:latin typeface="Castledown"/>
                <a:ea typeface="Castledown"/>
                <a:cs typeface="Castledown"/>
                <a:sym typeface="Castledown"/>
              </a:defRPr>
            </a:pPr>
            <a:endParaRPr sz="1800">
              <a:latin typeface="Calibri"/>
              <a:ea typeface="Calibri"/>
              <a:cs typeface="Calibri"/>
              <a:sym typeface="Calibri"/>
            </a:endParaRPr>
          </a:p>
          <a:p>
            <a:pPr>
              <a:defRPr sz="2400" i="1">
                <a:latin typeface="Castledown"/>
                <a:ea typeface="Castledown"/>
                <a:cs typeface="Castledown"/>
                <a:sym typeface="Castledown"/>
              </a:defRPr>
            </a:pPr>
            <a:r>
              <a:t>The government recognised this was not good enough for an economy entirely dependent on its human resources, so they started examining leading teaching concepts in the early 1980s.</a:t>
            </a:r>
            <a:endParaRPr sz="1800">
              <a:latin typeface="Calibri"/>
              <a:ea typeface="Calibri"/>
              <a:cs typeface="Calibri"/>
              <a:sym typeface="Calibri"/>
            </a:endParaRPr>
          </a:p>
        </p:txBody>
      </p:sp>
      <p:grpSp>
        <p:nvGrpSpPr>
          <p:cNvPr id="115" name="Group 115"/>
          <p:cNvGrpSpPr/>
          <p:nvPr/>
        </p:nvGrpSpPr>
        <p:grpSpPr>
          <a:xfrm>
            <a:off x="9968089" y="-2"/>
            <a:ext cx="2293905" cy="2366268"/>
            <a:chOff x="0" y="0"/>
            <a:chExt cx="2293904" cy="2366266"/>
          </a:xfrm>
        </p:grpSpPr>
        <p:pic>
          <p:nvPicPr>
            <p:cNvPr id="113" name="image6.png"/>
            <p:cNvPicPr>
              <a:picLocks noChangeAspect="1"/>
            </p:cNvPicPr>
            <p:nvPr/>
          </p:nvPicPr>
          <p:blipFill>
            <a:blip>
              <a:extLst/>
            </a:blip>
            <a:stretch>
              <a:fillRect/>
            </a:stretch>
          </p:blipFill>
          <p:spPr>
            <a:xfrm>
              <a:off x="0" y="0"/>
              <a:ext cx="2293905" cy="2366267"/>
            </a:xfrm>
            <a:prstGeom prst="rect">
              <a:avLst/>
            </a:prstGeom>
            <a:ln w="12700" cap="flat">
              <a:noFill/>
              <a:miter lim="400000"/>
            </a:ln>
            <a:effectLst/>
          </p:spPr>
        </p:pic>
        <p:sp>
          <p:nvSpPr>
            <p:cNvPr id="114" name="Shape 114"/>
            <p:cNvSpPr/>
            <p:nvPr/>
          </p:nvSpPr>
          <p:spPr>
            <a:xfrm>
              <a:off x="265204" y="982543"/>
              <a:ext cx="1763495" cy="863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2800">
                  <a:solidFill>
                    <a:srgbClr val="FFFFFF"/>
                  </a:solidFill>
                  <a:latin typeface="Castledown Heavy"/>
                  <a:ea typeface="Castledown Heavy"/>
                  <a:cs typeface="Castledown Heavy"/>
                  <a:sym typeface="Castledown Heavy"/>
                </a:defRPr>
              </a:lvl1pPr>
            </a:lstStyle>
            <a:p>
              <a:r>
                <a:t>Setting the scene</a:t>
              </a:r>
            </a:p>
          </p:txBody>
        </p:sp>
      </p:grpSp>
      <p:pic>
        <p:nvPicPr>
          <p:cNvPr id="116" name="image7.png"/>
          <p:cNvPicPr>
            <a:picLocks noChangeAspect="1"/>
          </p:cNvPicPr>
          <p:nvPr/>
        </p:nvPicPr>
        <p:blipFill>
          <a:blip r:embed="rId4">
            <a:extLst/>
          </a:blip>
          <a:stretch>
            <a:fillRect/>
          </a:stretch>
        </p:blipFill>
        <p:spPr>
          <a:xfrm>
            <a:off x="7903401" y="1369232"/>
            <a:ext cx="2712058" cy="9753602"/>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image55.png"/>
          <p:cNvPicPr>
            <a:picLocks noChangeAspect="1"/>
          </p:cNvPicPr>
          <p:nvPr/>
        </p:nvPicPr>
        <p:blipFill>
          <a:blip r:embed="rId3">
            <a:extLst/>
          </a:blip>
          <a:srcRect l="1466" t="1926" r="1466" b="57248"/>
          <a:stretch>
            <a:fillRect/>
          </a:stretch>
        </p:blipFill>
        <p:spPr>
          <a:xfrm>
            <a:off x="1474588" y="2172691"/>
            <a:ext cx="10055496" cy="5408338"/>
          </a:xfrm>
          <a:prstGeom prst="rect">
            <a:avLst/>
          </a:prstGeom>
          <a:ln w="12700">
            <a:miter lim="400000"/>
          </a:ln>
        </p:spPr>
      </p:pic>
      <p:pic>
        <p:nvPicPr>
          <p:cNvPr id="393" name="image2.png" descr="Masterlogo.pdf"/>
          <p:cNvPicPr>
            <a:picLocks noChangeAspect="1"/>
          </p:cNvPicPr>
          <p:nvPr/>
        </p:nvPicPr>
        <p:blipFill>
          <a:blip r:embed="rId4">
            <a:extLst/>
          </a:blip>
          <a:stretch>
            <a:fillRect/>
          </a:stretch>
        </p:blipFill>
        <p:spPr>
          <a:xfrm>
            <a:off x="9685866" y="8150576"/>
            <a:ext cx="2576127" cy="1819771"/>
          </a:xfrm>
          <a:prstGeom prst="rect">
            <a:avLst/>
          </a:prstGeom>
          <a:ln w="12700">
            <a:miter lim="400000"/>
          </a:ln>
        </p:spPr>
      </p:pic>
      <p:sp>
        <p:nvSpPr>
          <p:cNvPr id="394" name="Shape 394"/>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Making number bonds</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image56.png"/>
          <p:cNvPicPr>
            <a:picLocks noChangeAspect="1"/>
          </p:cNvPicPr>
          <p:nvPr/>
        </p:nvPicPr>
        <p:blipFill>
          <a:blip r:embed="rId3">
            <a:extLst/>
          </a:blip>
          <a:stretch>
            <a:fillRect/>
          </a:stretch>
        </p:blipFill>
        <p:spPr>
          <a:xfrm>
            <a:off x="-308713" y="1960283"/>
            <a:ext cx="3934884" cy="565833"/>
          </a:xfrm>
          <a:prstGeom prst="rect">
            <a:avLst/>
          </a:prstGeom>
          <a:ln w="12700">
            <a:miter lim="400000"/>
          </a:ln>
        </p:spPr>
      </p:pic>
      <p:pic>
        <p:nvPicPr>
          <p:cNvPr id="399" name="image2.png" descr="Masterlogo.pdf"/>
          <p:cNvPicPr>
            <a:picLocks noChangeAspect="1"/>
          </p:cNvPicPr>
          <p:nvPr/>
        </p:nvPicPr>
        <p:blipFill>
          <a:blip r:embed="rId4">
            <a:extLst/>
          </a:blip>
          <a:stretch>
            <a:fillRect/>
          </a:stretch>
        </p:blipFill>
        <p:spPr>
          <a:xfrm>
            <a:off x="9685866" y="8150576"/>
            <a:ext cx="2576127" cy="1819771"/>
          </a:xfrm>
          <a:prstGeom prst="rect">
            <a:avLst/>
          </a:prstGeom>
          <a:ln w="12700">
            <a:miter lim="400000"/>
          </a:ln>
        </p:spPr>
      </p:pic>
      <p:sp>
        <p:nvSpPr>
          <p:cNvPr id="400" name="Shape 400"/>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Making number bonds</a:t>
            </a:r>
          </a:p>
        </p:txBody>
      </p:sp>
      <p:pic>
        <p:nvPicPr>
          <p:cNvPr id="401" name="image55.png"/>
          <p:cNvPicPr>
            <a:picLocks noChangeAspect="1"/>
          </p:cNvPicPr>
          <p:nvPr/>
        </p:nvPicPr>
        <p:blipFill>
          <a:blip r:embed="rId5">
            <a:extLst/>
          </a:blip>
          <a:srcRect t="48616" b="10366"/>
          <a:stretch>
            <a:fillRect/>
          </a:stretch>
        </p:blipFill>
        <p:spPr>
          <a:xfrm>
            <a:off x="1697235" y="2994223"/>
            <a:ext cx="9610276" cy="5041008"/>
          </a:xfrm>
          <a:prstGeom prst="rect">
            <a:avLst/>
          </a:prstGeom>
          <a:ln w="12700">
            <a:miter lim="400000"/>
          </a:ln>
        </p:spPr>
      </p:pic>
      <p:sp>
        <p:nvSpPr>
          <p:cNvPr id="402" name="Shape 402"/>
          <p:cNvSpPr/>
          <p:nvPr/>
        </p:nvSpPr>
        <p:spPr>
          <a:xfrm>
            <a:off x="413866" y="1960283"/>
            <a:ext cx="2542705" cy="431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i="1">
                <a:solidFill>
                  <a:srgbClr val="FFFFFF"/>
                </a:solidFill>
                <a:latin typeface="Castledown Heavy"/>
                <a:ea typeface="Castledown Heavy"/>
                <a:cs typeface="Castledown Heavy"/>
                <a:sym typeface="Castledown Heavy"/>
              </a:defRPr>
            </a:lvl1pPr>
          </a:lstStyle>
          <a:p>
            <a:r>
              <a:t>Guided Practice</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Shape 730"/>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Introduction of the Bar Model</a:t>
            </a:r>
          </a:p>
        </p:txBody>
      </p:sp>
      <p:sp>
        <p:nvSpPr>
          <p:cNvPr id="731" name="Shape 731"/>
          <p:cNvSpPr/>
          <p:nvPr/>
        </p:nvSpPr>
        <p:spPr>
          <a:xfrm>
            <a:off x="1842891" y="3816093"/>
            <a:ext cx="8863547" cy="6096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i="1">
                <a:latin typeface="Castledown"/>
                <a:ea typeface="Castledown"/>
                <a:cs typeface="Castledown"/>
                <a:sym typeface="Castledown"/>
              </a:defRPr>
            </a:pPr>
            <a:r>
              <a:t>Students are introduced to the bar model method in year 2, first as a means to</a:t>
            </a:r>
            <a:endParaRPr sz="1800">
              <a:latin typeface="Calibri"/>
              <a:ea typeface="Calibri"/>
              <a:cs typeface="Calibri"/>
              <a:sym typeface="Calibri"/>
            </a:endParaRPr>
          </a:p>
          <a:p>
            <a:pPr>
              <a:defRPr i="1">
                <a:latin typeface="Castledown"/>
                <a:ea typeface="Castledown"/>
                <a:cs typeface="Castledown"/>
                <a:sym typeface="Castledown"/>
              </a:defRPr>
            </a:pPr>
            <a:r>
              <a:t>solve word problems in length and mass.</a:t>
            </a:r>
          </a:p>
        </p:txBody>
      </p:sp>
      <p:grpSp>
        <p:nvGrpSpPr>
          <p:cNvPr id="734" name="Group 734"/>
          <p:cNvGrpSpPr/>
          <p:nvPr/>
        </p:nvGrpSpPr>
        <p:grpSpPr>
          <a:xfrm>
            <a:off x="1190536" y="3773039"/>
            <a:ext cx="541856" cy="548629"/>
            <a:chOff x="-6" y="-6"/>
            <a:chExt cx="541855" cy="548627"/>
          </a:xfrm>
        </p:grpSpPr>
        <p:sp>
          <p:nvSpPr>
            <p:cNvPr id="732" name="Shape 732"/>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733" name="Shape 733"/>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1</a:t>
              </a:r>
            </a:p>
          </p:txBody>
        </p:sp>
      </p:grpSp>
      <p:sp>
        <p:nvSpPr>
          <p:cNvPr id="735" name="Shape 735"/>
          <p:cNvSpPr/>
          <p:nvPr/>
        </p:nvSpPr>
        <p:spPr>
          <a:xfrm>
            <a:off x="1842891" y="5035293"/>
            <a:ext cx="9922459" cy="12192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i="1">
                <a:latin typeface="Castledown"/>
                <a:ea typeface="Castledown"/>
                <a:cs typeface="Castledown"/>
                <a:sym typeface="Castledown"/>
              </a:defRPr>
            </a:pPr>
            <a:r>
              <a:t>Although students will only see the bar model in year 2 for the first time, the foundations</a:t>
            </a:r>
            <a:endParaRPr sz="1800">
              <a:latin typeface="Calibri"/>
              <a:ea typeface="Calibri"/>
              <a:cs typeface="Calibri"/>
              <a:sym typeface="Calibri"/>
            </a:endParaRPr>
          </a:p>
          <a:p>
            <a:pPr>
              <a:defRPr i="1">
                <a:latin typeface="Castledown"/>
                <a:ea typeface="Castledown"/>
                <a:cs typeface="Castledown"/>
                <a:sym typeface="Castledown"/>
              </a:defRPr>
            </a:pPr>
            <a:r>
              <a:t>have been laid in previous years with the ground work done on part-part-whole</a:t>
            </a:r>
            <a:br/>
            <a:r>
              <a:t>relationships and comparisons using concrete objects and more ‘concrete’ pictorial</a:t>
            </a:r>
            <a:endParaRPr sz="1800">
              <a:latin typeface="Calibri"/>
              <a:ea typeface="Calibri"/>
              <a:cs typeface="Calibri"/>
              <a:sym typeface="Calibri"/>
            </a:endParaRPr>
          </a:p>
          <a:p>
            <a:pPr>
              <a:defRPr i="1">
                <a:latin typeface="Castledown"/>
                <a:ea typeface="Castledown"/>
                <a:cs typeface="Castledown"/>
                <a:sym typeface="Castledown"/>
              </a:defRPr>
            </a:pPr>
            <a:r>
              <a:t>representations. </a:t>
            </a:r>
          </a:p>
        </p:txBody>
      </p:sp>
      <p:grpSp>
        <p:nvGrpSpPr>
          <p:cNvPr id="738" name="Group 738"/>
          <p:cNvGrpSpPr/>
          <p:nvPr/>
        </p:nvGrpSpPr>
        <p:grpSpPr>
          <a:xfrm>
            <a:off x="1190536" y="4992239"/>
            <a:ext cx="541856" cy="548629"/>
            <a:chOff x="-6" y="-6"/>
            <a:chExt cx="541855" cy="548627"/>
          </a:xfrm>
        </p:grpSpPr>
        <p:sp>
          <p:nvSpPr>
            <p:cNvPr id="736" name="Shape 736"/>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737" name="Shape 737"/>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2</a:t>
              </a:r>
            </a:p>
          </p:txBody>
        </p:sp>
      </p:grpSp>
      <p:sp>
        <p:nvSpPr>
          <p:cNvPr id="739" name="Shape 739"/>
          <p:cNvSpPr/>
          <p:nvPr/>
        </p:nvSpPr>
        <p:spPr>
          <a:xfrm>
            <a:off x="1809026" y="6762494"/>
            <a:ext cx="9217968" cy="6096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i="1">
                <a:latin typeface="Castledown"/>
                <a:ea typeface="Castledown"/>
                <a:cs typeface="Castledown"/>
                <a:sym typeface="Castledown"/>
              </a:defRPr>
            </a:pPr>
            <a:r>
              <a:t>The bar model is used to solve problems using addition, subtraction, multiplication</a:t>
            </a:r>
            <a:br/>
            <a:r>
              <a:t>and division to begin with.</a:t>
            </a:r>
          </a:p>
        </p:txBody>
      </p:sp>
      <p:grpSp>
        <p:nvGrpSpPr>
          <p:cNvPr id="742" name="Group 742"/>
          <p:cNvGrpSpPr/>
          <p:nvPr/>
        </p:nvGrpSpPr>
        <p:grpSpPr>
          <a:xfrm>
            <a:off x="1156670" y="6776419"/>
            <a:ext cx="541855" cy="548629"/>
            <a:chOff x="-6" y="-6"/>
            <a:chExt cx="541854" cy="548627"/>
          </a:xfrm>
        </p:grpSpPr>
        <p:sp>
          <p:nvSpPr>
            <p:cNvPr id="740" name="Shape 740"/>
            <p:cNvSpPr/>
            <p:nvPr/>
          </p:nvSpPr>
          <p:spPr>
            <a:xfrm>
              <a:off x="-7" y="-7"/>
              <a:ext cx="541855"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741" name="Shape 741"/>
            <p:cNvSpPr/>
            <p:nvPr/>
          </p:nvSpPr>
          <p:spPr>
            <a:xfrm>
              <a:off x="140761" y="41645"/>
              <a:ext cx="153963"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3</a:t>
              </a:r>
            </a:p>
          </p:txBody>
        </p:sp>
      </p:gr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Shape 682"/>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Foundations for the Bar Model</a:t>
            </a:r>
          </a:p>
        </p:txBody>
      </p:sp>
      <p:sp>
        <p:nvSpPr>
          <p:cNvPr id="683" name="Shape 683"/>
          <p:cNvSpPr/>
          <p:nvPr/>
        </p:nvSpPr>
        <p:spPr>
          <a:xfrm>
            <a:off x="1842891" y="3029522"/>
            <a:ext cx="8216505" cy="914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i="1">
                <a:latin typeface="Castledown"/>
                <a:ea typeface="Castledown"/>
                <a:cs typeface="Castledown"/>
                <a:sym typeface="Castledown"/>
              </a:defRPr>
            </a:lvl1pPr>
          </a:lstStyle>
          <a:p>
            <a:r>
              <a:t>Based on Jerome Bruner’s theory of representations, students first start by acting out problems with the real objects. When the problem is counting apples, the children should be counting real apples. </a:t>
            </a:r>
          </a:p>
        </p:txBody>
      </p:sp>
      <p:grpSp>
        <p:nvGrpSpPr>
          <p:cNvPr id="686" name="Group 686"/>
          <p:cNvGrpSpPr/>
          <p:nvPr/>
        </p:nvGrpSpPr>
        <p:grpSpPr>
          <a:xfrm>
            <a:off x="1190536" y="2923648"/>
            <a:ext cx="541856" cy="548629"/>
            <a:chOff x="-6" y="-6"/>
            <a:chExt cx="541855" cy="548627"/>
          </a:xfrm>
        </p:grpSpPr>
        <p:sp>
          <p:nvSpPr>
            <p:cNvPr id="684" name="Shape 684"/>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685" name="Shape 685"/>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1</a:t>
              </a:r>
            </a:p>
          </p:txBody>
        </p:sp>
      </p:grpSp>
      <p:pic>
        <p:nvPicPr>
          <p:cNvPr id="687" name="image88.png"/>
          <p:cNvPicPr>
            <a:picLocks noChangeAspect="1"/>
          </p:cNvPicPr>
          <p:nvPr/>
        </p:nvPicPr>
        <p:blipFill>
          <a:blip r:embed="rId2">
            <a:extLst/>
          </a:blip>
          <a:stretch>
            <a:fillRect/>
          </a:stretch>
        </p:blipFill>
        <p:spPr>
          <a:xfrm>
            <a:off x="1083557" y="4493073"/>
            <a:ext cx="3476674" cy="3038680"/>
          </a:xfrm>
          <a:prstGeom prst="rect">
            <a:avLst/>
          </a:prstGeom>
          <a:ln w="12700">
            <a:miter lim="400000"/>
          </a:ln>
        </p:spPr>
      </p:pic>
      <p:pic>
        <p:nvPicPr>
          <p:cNvPr id="688" name="image89.png"/>
          <p:cNvPicPr>
            <a:picLocks noChangeAspect="1"/>
          </p:cNvPicPr>
          <p:nvPr/>
        </p:nvPicPr>
        <p:blipFill>
          <a:blip r:embed="rId3">
            <a:extLst/>
          </a:blip>
          <a:stretch>
            <a:fillRect/>
          </a:stretch>
        </p:blipFill>
        <p:spPr>
          <a:xfrm>
            <a:off x="327491" y="6066214"/>
            <a:ext cx="4404606" cy="2690562"/>
          </a:xfrm>
          <a:prstGeom prst="rect">
            <a:avLst/>
          </a:prstGeom>
          <a:ln w="12700">
            <a:miter lim="400000"/>
          </a:ln>
        </p:spPr>
      </p:pic>
      <p:pic>
        <p:nvPicPr>
          <p:cNvPr id="689" name="image90.png"/>
          <p:cNvPicPr>
            <a:picLocks noChangeAspect="1"/>
          </p:cNvPicPr>
          <p:nvPr/>
        </p:nvPicPr>
        <p:blipFill>
          <a:blip r:embed="rId4">
            <a:extLst/>
          </a:blip>
          <a:srcRect t="43124" r="2138"/>
          <a:stretch>
            <a:fillRect/>
          </a:stretch>
        </p:blipFill>
        <p:spPr>
          <a:xfrm>
            <a:off x="5448753" y="4886973"/>
            <a:ext cx="6701145" cy="3855311"/>
          </a:xfrm>
          <a:prstGeom prst="rect">
            <a:avLst/>
          </a:prstGeom>
          <a:ln w="12700">
            <a:miter lim="400000"/>
          </a:ln>
        </p:spPr>
      </p:pic>
      <p:sp>
        <p:nvSpPr>
          <p:cNvPr id="690" name="Shape 690"/>
          <p:cNvSpPr/>
          <p:nvPr/>
        </p:nvSpPr>
        <p:spPr>
          <a:xfrm>
            <a:off x="973845" y="1821343"/>
            <a:ext cx="5298332"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Concrete — modelling with real objects</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hape 692"/>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Foundations for the Bar Model</a:t>
            </a:r>
          </a:p>
        </p:txBody>
      </p:sp>
      <p:sp>
        <p:nvSpPr>
          <p:cNvPr id="693" name="Shape 693"/>
          <p:cNvSpPr/>
          <p:nvPr/>
        </p:nvSpPr>
        <p:spPr>
          <a:xfrm>
            <a:off x="1842891" y="2986603"/>
            <a:ext cx="8216505" cy="914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i="1">
                <a:latin typeface="Castledown"/>
                <a:ea typeface="Castledown"/>
                <a:cs typeface="Castledown"/>
                <a:sym typeface="Castledown"/>
              </a:defRPr>
            </a:lvl1pPr>
          </a:lstStyle>
          <a:p>
            <a:r>
              <a:t>Moving away from always dealing with the real objects we can now start to model situations with other objects, for example counters, or with pictorial representations. </a:t>
            </a:r>
          </a:p>
        </p:txBody>
      </p:sp>
      <p:grpSp>
        <p:nvGrpSpPr>
          <p:cNvPr id="696" name="Group 696"/>
          <p:cNvGrpSpPr/>
          <p:nvPr/>
        </p:nvGrpSpPr>
        <p:grpSpPr>
          <a:xfrm>
            <a:off x="1190536" y="2923648"/>
            <a:ext cx="541856" cy="548629"/>
            <a:chOff x="-6" y="-6"/>
            <a:chExt cx="541855" cy="548627"/>
          </a:xfrm>
        </p:grpSpPr>
        <p:sp>
          <p:nvSpPr>
            <p:cNvPr id="694" name="Shape 694"/>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695" name="Shape 695"/>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2</a:t>
              </a:r>
            </a:p>
          </p:txBody>
        </p:sp>
      </p:grpSp>
      <p:sp>
        <p:nvSpPr>
          <p:cNvPr id="697" name="Shape 697"/>
          <p:cNvSpPr/>
          <p:nvPr/>
        </p:nvSpPr>
        <p:spPr>
          <a:xfrm>
            <a:off x="973845" y="1821343"/>
            <a:ext cx="6716516"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Representation — modelling with different objects</a:t>
            </a:r>
          </a:p>
        </p:txBody>
      </p:sp>
      <p:pic>
        <p:nvPicPr>
          <p:cNvPr id="698" name="image91.png"/>
          <p:cNvPicPr>
            <a:picLocks noChangeAspect="1"/>
          </p:cNvPicPr>
          <p:nvPr/>
        </p:nvPicPr>
        <p:blipFill>
          <a:blip r:embed="rId2">
            <a:extLst/>
          </a:blip>
          <a:stretch>
            <a:fillRect/>
          </a:stretch>
        </p:blipFill>
        <p:spPr>
          <a:xfrm>
            <a:off x="1896087" y="5163056"/>
            <a:ext cx="762002" cy="432701"/>
          </a:xfrm>
          <a:prstGeom prst="rect">
            <a:avLst/>
          </a:prstGeom>
          <a:ln w="12700">
            <a:miter lim="400000"/>
          </a:ln>
        </p:spPr>
      </p:pic>
      <p:pic>
        <p:nvPicPr>
          <p:cNvPr id="699" name="image92.png"/>
          <p:cNvPicPr>
            <a:picLocks noChangeAspect="1"/>
          </p:cNvPicPr>
          <p:nvPr/>
        </p:nvPicPr>
        <p:blipFill>
          <a:blip r:embed="rId3">
            <a:extLst/>
          </a:blip>
          <a:stretch>
            <a:fillRect/>
          </a:stretch>
        </p:blipFill>
        <p:spPr>
          <a:xfrm>
            <a:off x="1896087" y="5063209"/>
            <a:ext cx="762002" cy="432699"/>
          </a:xfrm>
          <a:prstGeom prst="rect">
            <a:avLst/>
          </a:prstGeom>
          <a:ln w="12700">
            <a:miter lim="400000"/>
          </a:ln>
        </p:spPr>
      </p:pic>
      <p:pic>
        <p:nvPicPr>
          <p:cNvPr id="700" name="image91.png"/>
          <p:cNvPicPr>
            <a:picLocks noChangeAspect="1"/>
          </p:cNvPicPr>
          <p:nvPr/>
        </p:nvPicPr>
        <p:blipFill>
          <a:blip r:embed="rId2">
            <a:extLst/>
          </a:blip>
          <a:stretch>
            <a:fillRect/>
          </a:stretch>
        </p:blipFill>
        <p:spPr>
          <a:xfrm>
            <a:off x="2886688" y="5177070"/>
            <a:ext cx="762002" cy="432701"/>
          </a:xfrm>
          <a:prstGeom prst="rect">
            <a:avLst/>
          </a:prstGeom>
          <a:ln w="12700">
            <a:miter lim="400000"/>
          </a:ln>
        </p:spPr>
      </p:pic>
      <p:pic>
        <p:nvPicPr>
          <p:cNvPr id="701" name="image92.png"/>
          <p:cNvPicPr>
            <a:picLocks noChangeAspect="1"/>
          </p:cNvPicPr>
          <p:nvPr/>
        </p:nvPicPr>
        <p:blipFill>
          <a:blip r:embed="rId3">
            <a:extLst/>
          </a:blip>
          <a:stretch>
            <a:fillRect/>
          </a:stretch>
        </p:blipFill>
        <p:spPr>
          <a:xfrm>
            <a:off x="2886688" y="5049196"/>
            <a:ext cx="762002" cy="432698"/>
          </a:xfrm>
          <a:prstGeom prst="rect">
            <a:avLst/>
          </a:prstGeom>
          <a:ln w="12700">
            <a:miter lim="400000"/>
          </a:ln>
        </p:spPr>
      </p:pic>
      <p:pic>
        <p:nvPicPr>
          <p:cNvPr id="702" name="image91.png"/>
          <p:cNvPicPr>
            <a:picLocks noChangeAspect="1"/>
          </p:cNvPicPr>
          <p:nvPr/>
        </p:nvPicPr>
        <p:blipFill>
          <a:blip r:embed="rId2">
            <a:extLst/>
          </a:blip>
          <a:stretch>
            <a:fillRect/>
          </a:stretch>
        </p:blipFill>
        <p:spPr>
          <a:xfrm>
            <a:off x="3877288" y="5163056"/>
            <a:ext cx="762002" cy="432701"/>
          </a:xfrm>
          <a:prstGeom prst="rect">
            <a:avLst/>
          </a:prstGeom>
          <a:ln w="12700">
            <a:miter lim="400000"/>
          </a:ln>
        </p:spPr>
      </p:pic>
      <p:pic>
        <p:nvPicPr>
          <p:cNvPr id="703" name="image92.png"/>
          <p:cNvPicPr>
            <a:picLocks noChangeAspect="1"/>
          </p:cNvPicPr>
          <p:nvPr/>
        </p:nvPicPr>
        <p:blipFill>
          <a:blip r:embed="rId3">
            <a:extLst/>
          </a:blip>
          <a:stretch>
            <a:fillRect/>
          </a:stretch>
        </p:blipFill>
        <p:spPr>
          <a:xfrm>
            <a:off x="3877288" y="5063209"/>
            <a:ext cx="762002" cy="432699"/>
          </a:xfrm>
          <a:prstGeom prst="rect">
            <a:avLst/>
          </a:prstGeom>
          <a:ln w="12700">
            <a:miter lim="400000"/>
          </a:ln>
        </p:spPr>
      </p:pic>
      <p:pic>
        <p:nvPicPr>
          <p:cNvPr id="704" name="image92.png"/>
          <p:cNvPicPr>
            <a:picLocks noChangeAspect="1"/>
          </p:cNvPicPr>
          <p:nvPr/>
        </p:nvPicPr>
        <p:blipFill>
          <a:blip r:embed="rId3">
            <a:extLst/>
          </a:blip>
          <a:stretch>
            <a:fillRect/>
          </a:stretch>
        </p:blipFill>
        <p:spPr>
          <a:xfrm>
            <a:off x="3331188" y="5939947"/>
            <a:ext cx="762002" cy="432698"/>
          </a:xfrm>
          <a:prstGeom prst="rect">
            <a:avLst/>
          </a:prstGeom>
          <a:ln w="12700">
            <a:miter lim="400000"/>
          </a:ln>
        </p:spPr>
      </p:pic>
      <p:pic>
        <p:nvPicPr>
          <p:cNvPr id="705" name="image91.png"/>
          <p:cNvPicPr>
            <a:picLocks noChangeAspect="1"/>
          </p:cNvPicPr>
          <p:nvPr/>
        </p:nvPicPr>
        <p:blipFill>
          <a:blip r:embed="rId2">
            <a:extLst/>
          </a:blip>
          <a:stretch>
            <a:fillRect/>
          </a:stretch>
        </p:blipFill>
        <p:spPr>
          <a:xfrm>
            <a:off x="3331188" y="5836594"/>
            <a:ext cx="762002" cy="432700"/>
          </a:xfrm>
          <a:prstGeom prst="rect">
            <a:avLst/>
          </a:prstGeom>
          <a:ln w="12700">
            <a:miter lim="400000"/>
          </a:ln>
        </p:spPr>
      </p:pic>
      <p:pic>
        <p:nvPicPr>
          <p:cNvPr id="706" name="image92.png"/>
          <p:cNvPicPr>
            <a:picLocks noChangeAspect="1"/>
          </p:cNvPicPr>
          <p:nvPr/>
        </p:nvPicPr>
        <p:blipFill>
          <a:blip r:embed="rId3">
            <a:extLst/>
          </a:blip>
          <a:stretch>
            <a:fillRect/>
          </a:stretch>
        </p:blipFill>
        <p:spPr>
          <a:xfrm>
            <a:off x="2442188" y="5925934"/>
            <a:ext cx="762002" cy="432698"/>
          </a:xfrm>
          <a:prstGeom prst="rect">
            <a:avLst/>
          </a:prstGeom>
          <a:ln w="12700">
            <a:miter lim="400000"/>
          </a:ln>
        </p:spPr>
      </p:pic>
      <p:pic>
        <p:nvPicPr>
          <p:cNvPr id="707" name="image91.png"/>
          <p:cNvPicPr>
            <a:picLocks noChangeAspect="1"/>
          </p:cNvPicPr>
          <p:nvPr/>
        </p:nvPicPr>
        <p:blipFill>
          <a:blip r:embed="rId2">
            <a:extLst/>
          </a:blip>
          <a:stretch>
            <a:fillRect/>
          </a:stretch>
        </p:blipFill>
        <p:spPr>
          <a:xfrm>
            <a:off x="2442188" y="5822581"/>
            <a:ext cx="762002" cy="432701"/>
          </a:xfrm>
          <a:prstGeom prst="rect">
            <a:avLst/>
          </a:prstGeom>
          <a:ln w="12700">
            <a:miter lim="400000"/>
          </a:ln>
        </p:spPr>
      </p:pic>
      <p:pic>
        <p:nvPicPr>
          <p:cNvPr id="708" name="image93.png"/>
          <p:cNvPicPr>
            <a:picLocks noChangeAspect="1"/>
          </p:cNvPicPr>
          <p:nvPr/>
        </p:nvPicPr>
        <p:blipFill>
          <a:blip r:embed="rId4">
            <a:extLst/>
          </a:blip>
          <a:stretch>
            <a:fillRect/>
          </a:stretch>
        </p:blipFill>
        <p:spPr>
          <a:xfrm>
            <a:off x="4867888" y="4795966"/>
            <a:ext cx="1752583" cy="1693030"/>
          </a:xfrm>
          <a:prstGeom prst="rect">
            <a:avLst/>
          </a:prstGeom>
          <a:ln w="12700">
            <a:miter lim="400000"/>
          </a:ln>
        </p:spPr>
      </p:pic>
      <p:sp>
        <p:nvSpPr>
          <p:cNvPr id="709" name="Shape 709"/>
          <p:cNvSpPr/>
          <p:nvPr/>
        </p:nvSpPr>
        <p:spPr>
          <a:xfrm>
            <a:off x="5516143" y="4820649"/>
            <a:ext cx="456074"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400">
                <a:latin typeface="Calibri"/>
                <a:ea typeface="Calibri"/>
                <a:cs typeface="Calibri"/>
                <a:sym typeface="Calibri"/>
              </a:defRPr>
            </a:lvl1pPr>
          </a:lstStyle>
          <a:p>
            <a:r>
              <a:t>5</a:t>
            </a:r>
          </a:p>
        </p:txBody>
      </p:sp>
      <p:sp>
        <p:nvSpPr>
          <p:cNvPr id="710" name="Shape 710"/>
          <p:cNvSpPr/>
          <p:nvPr/>
        </p:nvSpPr>
        <p:spPr>
          <a:xfrm>
            <a:off x="4951698" y="5902125"/>
            <a:ext cx="453815"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400">
                <a:latin typeface="Calibri"/>
                <a:ea typeface="Calibri"/>
                <a:cs typeface="Calibri"/>
                <a:sym typeface="Calibri"/>
              </a:defRPr>
            </a:lvl1pPr>
          </a:lstStyle>
          <a:p>
            <a:r>
              <a:t>3</a:t>
            </a:r>
          </a:p>
        </p:txBody>
      </p:sp>
      <p:sp>
        <p:nvSpPr>
          <p:cNvPr id="711" name="Shape 711"/>
          <p:cNvSpPr/>
          <p:nvPr/>
        </p:nvSpPr>
        <p:spPr>
          <a:xfrm>
            <a:off x="6091875" y="5910874"/>
            <a:ext cx="453815"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400">
                <a:latin typeface="Calibri"/>
                <a:ea typeface="Calibri"/>
                <a:cs typeface="Calibri"/>
                <a:sym typeface="Calibri"/>
              </a:defRPr>
            </a:lvl1pPr>
          </a:lstStyle>
          <a:p>
            <a:r>
              <a:t>2</a:t>
            </a:r>
          </a:p>
        </p:txBody>
      </p:sp>
      <p:pic>
        <p:nvPicPr>
          <p:cNvPr id="712" name="image24.png"/>
          <p:cNvPicPr>
            <a:picLocks noChangeAspect="1"/>
          </p:cNvPicPr>
          <p:nvPr/>
        </p:nvPicPr>
        <p:blipFill>
          <a:blip r:embed="rId5">
            <a:extLst/>
          </a:blip>
          <a:stretch>
            <a:fillRect/>
          </a:stretch>
        </p:blipFill>
        <p:spPr>
          <a:xfrm rot="16200000">
            <a:off x="8093668" y="5259118"/>
            <a:ext cx="1835489" cy="768097"/>
          </a:xfrm>
          <a:prstGeom prst="rect">
            <a:avLst/>
          </a:prstGeom>
          <a:ln w="12700">
            <a:miter lim="400000"/>
          </a:ln>
        </p:spPr>
      </p:pic>
      <p:pic>
        <p:nvPicPr>
          <p:cNvPr id="713" name="image94.png"/>
          <p:cNvPicPr>
            <a:picLocks noChangeAspect="1"/>
          </p:cNvPicPr>
          <p:nvPr/>
        </p:nvPicPr>
        <p:blipFill>
          <a:blip r:embed="rId6">
            <a:extLst/>
          </a:blip>
          <a:stretch>
            <a:fillRect/>
          </a:stretch>
        </p:blipFill>
        <p:spPr>
          <a:xfrm rot="16200000">
            <a:off x="9407569" y="5257746"/>
            <a:ext cx="1835488" cy="768098"/>
          </a:xfrm>
          <a:prstGeom prst="rect">
            <a:avLst/>
          </a:prstGeom>
          <a:ln w="12700">
            <a:miter lim="400000"/>
          </a:ln>
        </p:spPr>
      </p:pic>
      <p:pic>
        <p:nvPicPr>
          <p:cNvPr id="714" name="image25.png"/>
          <p:cNvPicPr>
            <a:picLocks noChangeAspect="1"/>
          </p:cNvPicPr>
          <p:nvPr/>
        </p:nvPicPr>
        <p:blipFill>
          <a:blip r:embed="rId7">
            <a:extLst/>
          </a:blip>
          <a:stretch>
            <a:fillRect/>
          </a:stretch>
        </p:blipFill>
        <p:spPr>
          <a:xfrm rot="16200000">
            <a:off x="6861474" y="5259118"/>
            <a:ext cx="1835488" cy="768097"/>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717" name="Shape 717"/>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718" name="Shape 718"/>
          <p:cNvSpPr/>
          <p:nvPr/>
        </p:nvSpPr>
        <p:spPr>
          <a:xfrm>
            <a:off x="973845" y="1739701"/>
            <a:ext cx="3627141"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Transition to the bar model</a:t>
            </a:r>
          </a:p>
        </p:txBody>
      </p:sp>
      <p:pic>
        <p:nvPicPr>
          <p:cNvPr id="719" name="image95.png"/>
          <p:cNvPicPr>
            <a:picLocks noChangeAspect="1"/>
          </p:cNvPicPr>
          <p:nvPr/>
        </p:nvPicPr>
        <p:blipFill>
          <a:blip r:embed="rId4">
            <a:extLst/>
          </a:blip>
          <a:srcRect t="10063" b="47326"/>
          <a:stretch>
            <a:fillRect/>
          </a:stretch>
        </p:blipFill>
        <p:spPr>
          <a:xfrm>
            <a:off x="1725029" y="2822806"/>
            <a:ext cx="10139344" cy="5525985"/>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724" name="Shape 724"/>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725" name="Shape 725"/>
          <p:cNvSpPr/>
          <p:nvPr/>
        </p:nvSpPr>
        <p:spPr>
          <a:xfrm>
            <a:off x="973845" y="1739701"/>
            <a:ext cx="3627141"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Transition to the bar model</a:t>
            </a:r>
          </a:p>
        </p:txBody>
      </p:sp>
      <p:pic>
        <p:nvPicPr>
          <p:cNvPr id="726" name="image95.png"/>
          <p:cNvPicPr>
            <a:picLocks noChangeAspect="1"/>
          </p:cNvPicPr>
          <p:nvPr/>
        </p:nvPicPr>
        <p:blipFill>
          <a:blip r:embed="rId4">
            <a:extLst/>
          </a:blip>
          <a:srcRect t="51779" b="5609"/>
          <a:stretch>
            <a:fillRect/>
          </a:stretch>
        </p:blipFill>
        <p:spPr>
          <a:xfrm>
            <a:off x="1725029" y="2822807"/>
            <a:ext cx="10139344" cy="5525985"/>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6"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747" name="Shape 747"/>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748" name="Shape 748"/>
          <p:cNvSpPr/>
          <p:nvPr/>
        </p:nvSpPr>
        <p:spPr>
          <a:xfrm>
            <a:off x="985026" y="3719048"/>
            <a:ext cx="5480798" cy="1841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sz="2400" i="1">
                <a:latin typeface="Castledown"/>
                <a:ea typeface="Castledown"/>
                <a:cs typeface="Castledown"/>
                <a:sym typeface="Castledown"/>
              </a:defRPr>
            </a:pPr>
            <a:r>
              <a:t>Lulu wants to swim 50 metres.</a:t>
            </a:r>
            <a:endParaRPr>
              <a:latin typeface="Calibri"/>
              <a:ea typeface="Calibri"/>
              <a:cs typeface="Calibri"/>
              <a:sym typeface="Calibri"/>
            </a:endParaRPr>
          </a:p>
          <a:p>
            <a:pPr>
              <a:defRPr sz="2400" i="1">
                <a:latin typeface="Castledown"/>
                <a:ea typeface="Castledown"/>
                <a:cs typeface="Castledown"/>
                <a:sym typeface="Castledown"/>
              </a:defRPr>
            </a:pPr>
            <a:endParaRPr>
              <a:latin typeface="Calibri"/>
              <a:ea typeface="Calibri"/>
              <a:cs typeface="Calibri"/>
              <a:sym typeface="Calibri"/>
            </a:endParaRPr>
          </a:p>
          <a:p>
            <a:pPr>
              <a:defRPr sz="2400" i="1">
                <a:latin typeface="Castledown"/>
                <a:ea typeface="Castledown"/>
                <a:cs typeface="Castledown"/>
                <a:sym typeface="Castledown"/>
              </a:defRPr>
            </a:pPr>
            <a:r>
              <a:t>She has swum 35m.</a:t>
            </a:r>
            <a:endParaRPr>
              <a:latin typeface="Calibri"/>
              <a:ea typeface="Calibri"/>
              <a:cs typeface="Calibri"/>
              <a:sym typeface="Calibri"/>
            </a:endParaRPr>
          </a:p>
          <a:p>
            <a:pPr>
              <a:defRPr sz="2400" i="1">
                <a:latin typeface="Castledown"/>
                <a:ea typeface="Castledown"/>
                <a:cs typeface="Castledown"/>
                <a:sym typeface="Castledown"/>
              </a:defRPr>
            </a:pPr>
            <a:endParaRPr>
              <a:latin typeface="Calibri"/>
              <a:ea typeface="Calibri"/>
              <a:cs typeface="Calibri"/>
              <a:sym typeface="Calibri"/>
            </a:endParaRPr>
          </a:p>
          <a:p>
            <a:pPr>
              <a:defRPr sz="2400" i="1">
                <a:latin typeface="Castledown"/>
                <a:ea typeface="Castledown"/>
                <a:cs typeface="Castledown"/>
                <a:sym typeface="Castledown"/>
              </a:defRPr>
            </a:pPr>
            <a:r>
              <a:t>How far is she from the finishing line?</a:t>
            </a:r>
          </a:p>
        </p:txBody>
      </p:sp>
      <p:sp>
        <p:nvSpPr>
          <p:cNvPr id="749" name="Shape 749"/>
          <p:cNvSpPr/>
          <p:nvPr/>
        </p:nvSpPr>
        <p:spPr>
          <a:xfrm>
            <a:off x="6225940" y="6578034"/>
            <a:ext cx="1643078" cy="390598"/>
          </a:xfrm>
          <a:prstGeom prst="rect">
            <a:avLst/>
          </a:prstGeom>
          <a:solidFill>
            <a:srgbClr val="FEEB30"/>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750" name="Shape 750"/>
          <p:cNvSpPr/>
          <p:nvPr/>
        </p:nvSpPr>
        <p:spPr>
          <a:xfrm>
            <a:off x="3236523" y="6578034"/>
            <a:ext cx="3068888" cy="390598"/>
          </a:xfrm>
          <a:prstGeom prst="rect">
            <a:avLst/>
          </a:prstGeom>
          <a:solidFill>
            <a:srgbClr val="F4BFC0"/>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pic>
        <p:nvPicPr>
          <p:cNvPr id="751" name="image96.png"/>
          <p:cNvPicPr>
            <a:picLocks noChangeAspect="1"/>
          </p:cNvPicPr>
          <p:nvPr/>
        </p:nvPicPr>
        <p:blipFill>
          <a:blip r:embed="rId4">
            <a:extLst/>
          </a:blip>
          <a:stretch>
            <a:fillRect/>
          </a:stretch>
        </p:blipFill>
        <p:spPr>
          <a:xfrm>
            <a:off x="5612493" y="6228569"/>
            <a:ext cx="270935" cy="267125"/>
          </a:xfrm>
          <a:prstGeom prst="rect">
            <a:avLst/>
          </a:prstGeom>
          <a:ln w="12700">
            <a:miter lim="400000"/>
          </a:ln>
        </p:spPr>
      </p:pic>
      <p:pic>
        <p:nvPicPr>
          <p:cNvPr id="752" name="image97.png"/>
          <p:cNvPicPr>
            <a:picLocks noChangeAspect="1"/>
          </p:cNvPicPr>
          <p:nvPr/>
        </p:nvPicPr>
        <p:blipFill>
          <a:blip r:embed="rId5">
            <a:extLst/>
          </a:blip>
          <a:stretch>
            <a:fillRect/>
          </a:stretch>
        </p:blipFill>
        <p:spPr>
          <a:xfrm>
            <a:off x="7581028" y="6228569"/>
            <a:ext cx="270935" cy="267125"/>
          </a:xfrm>
          <a:prstGeom prst="rect">
            <a:avLst/>
          </a:prstGeom>
          <a:ln w="12700">
            <a:miter lim="400000"/>
          </a:ln>
        </p:spPr>
      </p:pic>
      <p:pic>
        <p:nvPicPr>
          <p:cNvPr id="753" name="image98.png"/>
          <p:cNvPicPr>
            <a:picLocks noChangeAspect="1"/>
          </p:cNvPicPr>
          <p:nvPr/>
        </p:nvPicPr>
        <p:blipFill>
          <a:blip r:embed="rId6">
            <a:extLst/>
          </a:blip>
          <a:stretch>
            <a:fillRect/>
          </a:stretch>
        </p:blipFill>
        <p:spPr>
          <a:xfrm>
            <a:off x="3247237" y="6230497"/>
            <a:ext cx="270935" cy="267125"/>
          </a:xfrm>
          <a:prstGeom prst="rect">
            <a:avLst/>
          </a:prstGeom>
          <a:ln w="12700">
            <a:miter lim="400000"/>
          </a:ln>
        </p:spPr>
      </p:pic>
      <p:pic>
        <p:nvPicPr>
          <p:cNvPr id="754" name="image99.png"/>
          <p:cNvPicPr>
            <a:picLocks noChangeAspect="1"/>
          </p:cNvPicPr>
          <p:nvPr/>
        </p:nvPicPr>
        <p:blipFill>
          <a:blip r:embed="rId7">
            <a:extLst/>
          </a:blip>
          <a:stretch>
            <a:fillRect/>
          </a:stretch>
        </p:blipFill>
        <p:spPr>
          <a:xfrm>
            <a:off x="3480379" y="6230497"/>
            <a:ext cx="2220746" cy="267125"/>
          </a:xfrm>
          <a:prstGeom prst="rect">
            <a:avLst/>
          </a:prstGeom>
          <a:ln w="12700">
            <a:miter lim="400000"/>
          </a:ln>
        </p:spPr>
      </p:pic>
      <p:pic>
        <p:nvPicPr>
          <p:cNvPr id="755" name="image99.png"/>
          <p:cNvPicPr>
            <a:picLocks noChangeAspect="1"/>
          </p:cNvPicPr>
          <p:nvPr/>
        </p:nvPicPr>
        <p:blipFill>
          <a:blip r:embed="rId7">
            <a:extLst/>
          </a:blip>
          <a:stretch>
            <a:fillRect/>
          </a:stretch>
        </p:blipFill>
        <p:spPr>
          <a:xfrm>
            <a:off x="5866424" y="6228569"/>
            <a:ext cx="1794089" cy="267125"/>
          </a:xfrm>
          <a:prstGeom prst="rect">
            <a:avLst/>
          </a:prstGeom>
          <a:ln w="12700">
            <a:miter lim="400000"/>
          </a:ln>
        </p:spPr>
      </p:pic>
      <p:pic>
        <p:nvPicPr>
          <p:cNvPr id="756" name="image96.png"/>
          <p:cNvPicPr>
            <a:picLocks noChangeAspect="1"/>
          </p:cNvPicPr>
          <p:nvPr/>
        </p:nvPicPr>
        <p:blipFill>
          <a:blip r:embed="rId4">
            <a:extLst/>
          </a:blip>
          <a:stretch>
            <a:fillRect/>
          </a:stretch>
        </p:blipFill>
        <p:spPr>
          <a:xfrm rot="10800000">
            <a:off x="4638838" y="7172749"/>
            <a:ext cx="270935" cy="267124"/>
          </a:xfrm>
          <a:prstGeom prst="rect">
            <a:avLst/>
          </a:prstGeom>
          <a:ln w="12700">
            <a:miter lim="400000"/>
          </a:ln>
        </p:spPr>
      </p:pic>
      <p:pic>
        <p:nvPicPr>
          <p:cNvPr id="757" name="image97.png"/>
          <p:cNvPicPr>
            <a:picLocks noChangeAspect="1"/>
          </p:cNvPicPr>
          <p:nvPr/>
        </p:nvPicPr>
        <p:blipFill>
          <a:blip r:embed="rId5">
            <a:extLst/>
          </a:blip>
          <a:stretch>
            <a:fillRect/>
          </a:stretch>
        </p:blipFill>
        <p:spPr>
          <a:xfrm rot="10800000">
            <a:off x="3247237" y="7172749"/>
            <a:ext cx="270935" cy="267124"/>
          </a:xfrm>
          <a:prstGeom prst="rect">
            <a:avLst/>
          </a:prstGeom>
          <a:ln w="12700">
            <a:miter lim="400000"/>
          </a:ln>
        </p:spPr>
      </p:pic>
      <p:pic>
        <p:nvPicPr>
          <p:cNvPr id="758" name="image98.png"/>
          <p:cNvPicPr>
            <a:picLocks noChangeAspect="1"/>
          </p:cNvPicPr>
          <p:nvPr/>
        </p:nvPicPr>
        <p:blipFill>
          <a:blip r:embed="rId6">
            <a:extLst/>
          </a:blip>
          <a:stretch>
            <a:fillRect/>
          </a:stretch>
        </p:blipFill>
        <p:spPr>
          <a:xfrm rot="10800000">
            <a:off x="6016280" y="7172749"/>
            <a:ext cx="270935" cy="267124"/>
          </a:xfrm>
          <a:prstGeom prst="rect">
            <a:avLst/>
          </a:prstGeom>
          <a:ln w="12700">
            <a:miter lim="400000"/>
          </a:ln>
        </p:spPr>
      </p:pic>
      <p:pic>
        <p:nvPicPr>
          <p:cNvPr id="759" name="image99.png"/>
          <p:cNvPicPr>
            <a:picLocks noChangeAspect="1"/>
          </p:cNvPicPr>
          <p:nvPr/>
        </p:nvPicPr>
        <p:blipFill>
          <a:blip r:embed="rId7">
            <a:extLst/>
          </a:blip>
          <a:stretch>
            <a:fillRect/>
          </a:stretch>
        </p:blipFill>
        <p:spPr>
          <a:xfrm rot="10800000">
            <a:off x="3506949" y="7172748"/>
            <a:ext cx="1187511" cy="267125"/>
          </a:xfrm>
          <a:prstGeom prst="rect">
            <a:avLst/>
          </a:prstGeom>
          <a:ln w="12700">
            <a:miter lim="400000"/>
          </a:ln>
        </p:spPr>
      </p:pic>
      <p:pic>
        <p:nvPicPr>
          <p:cNvPr id="760" name="image99.png"/>
          <p:cNvPicPr>
            <a:picLocks noChangeAspect="1"/>
          </p:cNvPicPr>
          <p:nvPr/>
        </p:nvPicPr>
        <p:blipFill>
          <a:blip r:embed="rId7">
            <a:extLst/>
          </a:blip>
          <a:stretch>
            <a:fillRect/>
          </a:stretch>
        </p:blipFill>
        <p:spPr>
          <a:xfrm rot="10800000">
            <a:off x="4887567" y="7172748"/>
            <a:ext cx="1187511" cy="267125"/>
          </a:xfrm>
          <a:prstGeom prst="rect">
            <a:avLst/>
          </a:prstGeom>
          <a:ln w="12700">
            <a:miter lim="400000"/>
          </a:ln>
        </p:spPr>
      </p:pic>
      <p:pic>
        <p:nvPicPr>
          <p:cNvPr id="761" name="image96.png"/>
          <p:cNvPicPr>
            <a:picLocks noChangeAspect="1"/>
          </p:cNvPicPr>
          <p:nvPr/>
        </p:nvPicPr>
        <p:blipFill>
          <a:blip r:embed="rId4">
            <a:extLst/>
          </a:blip>
          <a:stretch>
            <a:fillRect/>
          </a:stretch>
        </p:blipFill>
        <p:spPr>
          <a:xfrm rot="10800000">
            <a:off x="6975657" y="7172749"/>
            <a:ext cx="270936" cy="267124"/>
          </a:xfrm>
          <a:prstGeom prst="rect">
            <a:avLst/>
          </a:prstGeom>
          <a:ln w="12700">
            <a:miter lim="400000"/>
          </a:ln>
        </p:spPr>
      </p:pic>
      <p:pic>
        <p:nvPicPr>
          <p:cNvPr id="762" name="image97.png"/>
          <p:cNvPicPr>
            <a:picLocks noChangeAspect="1"/>
          </p:cNvPicPr>
          <p:nvPr/>
        </p:nvPicPr>
        <p:blipFill>
          <a:blip r:embed="rId5">
            <a:extLst/>
          </a:blip>
          <a:stretch>
            <a:fillRect/>
          </a:stretch>
        </p:blipFill>
        <p:spPr>
          <a:xfrm rot="10800000">
            <a:off x="6342279" y="7172749"/>
            <a:ext cx="270935" cy="267124"/>
          </a:xfrm>
          <a:prstGeom prst="rect">
            <a:avLst/>
          </a:prstGeom>
          <a:ln w="12700">
            <a:miter lim="400000"/>
          </a:ln>
        </p:spPr>
      </p:pic>
      <p:pic>
        <p:nvPicPr>
          <p:cNvPr id="763" name="image98.png"/>
          <p:cNvPicPr>
            <a:picLocks noChangeAspect="1"/>
          </p:cNvPicPr>
          <p:nvPr/>
        </p:nvPicPr>
        <p:blipFill>
          <a:blip r:embed="rId6">
            <a:extLst/>
          </a:blip>
          <a:stretch>
            <a:fillRect/>
          </a:stretch>
        </p:blipFill>
        <p:spPr>
          <a:xfrm rot="10800000">
            <a:off x="7609037" y="7172749"/>
            <a:ext cx="270935" cy="267124"/>
          </a:xfrm>
          <a:prstGeom prst="rect">
            <a:avLst/>
          </a:prstGeom>
          <a:ln w="12700">
            <a:miter lim="400000"/>
          </a:ln>
        </p:spPr>
      </p:pic>
      <p:pic>
        <p:nvPicPr>
          <p:cNvPr id="764" name="image99.png"/>
          <p:cNvPicPr>
            <a:picLocks noChangeAspect="1"/>
          </p:cNvPicPr>
          <p:nvPr/>
        </p:nvPicPr>
        <p:blipFill>
          <a:blip r:embed="rId7">
            <a:extLst/>
          </a:blip>
          <a:stretch>
            <a:fillRect/>
          </a:stretch>
        </p:blipFill>
        <p:spPr>
          <a:xfrm rot="10800000">
            <a:off x="6611094" y="7172748"/>
            <a:ext cx="366682" cy="267125"/>
          </a:xfrm>
          <a:prstGeom prst="rect">
            <a:avLst/>
          </a:prstGeom>
          <a:ln w="12700">
            <a:miter lim="400000"/>
          </a:ln>
        </p:spPr>
      </p:pic>
      <p:pic>
        <p:nvPicPr>
          <p:cNvPr id="765" name="image99.png"/>
          <p:cNvPicPr>
            <a:picLocks noChangeAspect="1"/>
          </p:cNvPicPr>
          <p:nvPr/>
        </p:nvPicPr>
        <p:blipFill>
          <a:blip r:embed="rId7">
            <a:extLst/>
          </a:blip>
          <a:stretch>
            <a:fillRect/>
          </a:stretch>
        </p:blipFill>
        <p:spPr>
          <a:xfrm rot="10800000">
            <a:off x="7224552" y="7172748"/>
            <a:ext cx="509284" cy="267125"/>
          </a:xfrm>
          <a:prstGeom prst="rect">
            <a:avLst/>
          </a:prstGeom>
          <a:ln w="12700">
            <a:miter lim="400000"/>
          </a:ln>
        </p:spPr>
      </p:pic>
      <p:sp>
        <p:nvSpPr>
          <p:cNvPr id="766" name="Shape 766"/>
          <p:cNvSpPr/>
          <p:nvPr/>
        </p:nvSpPr>
        <p:spPr>
          <a:xfrm>
            <a:off x="4463027" y="7539355"/>
            <a:ext cx="636857"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35m</a:t>
            </a:r>
          </a:p>
        </p:txBody>
      </p:sp>
      <p:sp>
        <p:nvSpPr>
          <p:cNvPr id="767" name="Shape 767"/>
          <p:cNvSpPr/>
          <p:nvPr/>
        </p:nvSpPr>
        <p:spPr>
          <a:xfrm>
            <a:off x="5525075" y="5711885"/>
            <a:ext cx="636856"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50m</a:t>
            </a:r>
          </a:p>
        </p:txBody>
      </p:sp>
      <p:sp>
        <p:nvSpPr>
          <p:cNvPr id="768" name="Shape 768"/>
          <p:cNvSpPr/>
          <p:nvPr/>
        </p:nvSpPr>
        <p:spPr>
          <a:xfrm>
            <a:off x="6973837" y="7539355"/>
            <a:ext cx="284009"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a:t>
            </a:r>
          </a:p>
        </p:txBody>
      </p:sp>
      <p:pic>
        <p:nvPicPr>
          <p:cNvPr id="769" name="image16.png"/>
          <p:cNvPicPr>
            <a:picLocks noChangeAspect="1"/>
          </p:cNvPicPr>
          <p:nvPr/>
        </p:nvPicPr>
        <p:blipFill>
          <a:blip r:embed="rId8">
            <a:extLst/>
          </a:blip>
          <a:stretch>
            <a:fillRect/>
          </a:stretch>
        </p:blipFill>
        <p:spPr>
          <a:xfrm>
            <a:off x="9320652" y="3911189"/>
            <a:ext cx="1882228" cy="3542983"/>
          </a:xfrm>
          <a:prstGeom prst="rect">
            <a:avLst/>
          </a:prstGeom>
          <a:ln w="12700">
            <a:miter lim="400000"/>
          </a:ln>
        </p:spPr>
      </p:pic>
      <p:pic>
        <p:nvPicPr>
          <p:cNvPr id="770" name="image14.png"/>
          <p:cNvPicPr>
            <a:picLocks noChangeAspect="1"/>
          </p:cNvPicPr>
          <p:nvPr/>
        </p:nvPicPr>
        <p:blipFill>
          <a:blip r:embed="rId9">
            <a:extLst/>
          </a:blip>
          <a:stretch>
            <a:fillRect/>
          </a:stretch>
        </p:blipFill>
        <p:spPr>
          <a:xfrm>
            <a:off x="7085023" y="3014210"/>
            <a:ext cx="2625578" cy="2052145"/>
          </a:xfrm>
          <a:prstGeom prst="rect">
            <a:avLst/>
          </a:prstGeom>
          <a:ln w="12700">
            <a:miter lim="400000"/>
          </a:ln>
        </p:spPr>
      </p:pic>
      <p:sp>
        <p:nvSpPr>
          <p:cNvPr id="771" name="Shape 771"/>
          <p:cNvSpPr/>
          <p:nvPr/>
        </p:nvSpPr>
        <p:spPr>
          <a:xfrm>
            <a:off x="7569978" y="3598362"/>
            <a:ext cx="1689101" cy="7366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sz="2400" b="1" i="1">
                <a:latin typeface="Castledown"/>
                <a:ea typeface="Castledown"/>
                <a:cs typeface="Castledown"/>
                <a:sym typeface="Castledown"/>
              </a:defRPr>
            </a:pPr>
            <a:r>
              <a:t>Why do we </a:t>
            </a:r>
            <a:br/>
            <a:r>
              <a:t>subtract ?</a:t>
            </a:r>
          </a:p>
        </p:txBody>
      </p:sp>
      <p:sp>
        <p:nvSpPr>
          <p:cNvPr id="772" name="Shape 772"/>
          <p:cNvSpPr/>
          <p:nvPr/>
        </p:nvSpPr>
        <p:spPr>
          <a:xfrm>
            <a:off x="3582356" y="8116927"/>
            <a:ext cx="1505517"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50 - 35 = 15</a:t>
            </a:r>
          </a:p>
        </p:txBody>
      </p:sp>
      <p:sp>
        <p:nvSpPr>
          <p:cNvPr id="773" name="Shape 773"/>
          <p:cNvSpPr/>
          <p:nvPr/>
        </p:nvSpPr>
        <p:spPr>
          <a:xfrm>
            <a:off x="3602804" y="8694500"/>
            <a:ext cx="4547563"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Lulu is 15 metres from the finishing line</a:t>
            </a:r>
          </a:p>
        </p:txBody>
      </p:sp>
      <p:sp>
        <p:nvSpPr>
          <p:cNvPr id="774" name="Shape 774"/>
          <p:cNvSpPr/>
          <p:nvPr/>
        </p:nvSpPr>
        <p:spPr>
          <a:xfrm>
            <a:off x="973845" y="1739701"/>
            <a:ext cx="4485284"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Solving word problems — length </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Shape 778"/>
          <p:cNvSpPr/>
          <p:nvPr/>
        </p:nvSpPr>
        <p:spPr>
          <a:xfrm>
            <a:off x="4011662" y="5456899"/>
            <a:ext cx="2885661" cy="379715"/>
          </a:xfrm>
          <a:prstGeom prst="rect">
            <a:avLst/>
          </a:prstGeom>
          <a:solidFill>
            <a:srgbClr val="00B0F0"/>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pic>
        <p:nvPicPr>
          <p:cNvPr id="779" name="image2.png" descr="Masterlogo.pdf"/>
          <p:cNvPicPr>
            <a:picLocks noChangeAspect="1"/>
          </p:cNvPicPr>
          <p:nvPr/>
        </p:nvPicPr>
        <p:blipFill>
          <a:blip r:embed="rId2">
            <a:extLst/>
          </a:blip>
          <a:stretch>
            <a:fillRect/>
          </a:stretch>
        </p:blipFill>
        <p:spPr>
          <a:xfrm>
            <a:off x="9685866" y="8150576"/>
            <a:ext cx="2576127" cy="1819771"/>
          </a:xfrm>
          <a:prstGeom prst="rect">
            <a:avLst/>
          </a:prstGeom>
          <a:ln w="12700">
            <a:miter lim="400000"/>
          </a:ln>
        </p:spPr>
      </p:pic>
      <p:sp>
        <p:nvSpPr>
          <p:cNvPr id="780" name="Shape 780"/>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781" name="Shape 781"/>
          <p:cNvSpPr/>
          <p:nvPr/>
        </p:nvSpPr>
        <p:spPr>
          <a:xfrm>
            <a:off x="973845" y="1739701"/>
            <a:ext cx="4485284"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Solving word problems — length </a:t>
            </a:r>
          </a:p>
        </p:txBody>
      </p:sp>
      <p:sp>
        <p:nvSpPr>
          <p:cNvPr id="782" name="Shape 782"/>
          <p:cNvSpPr/>
          <p:nvPr/>
        </p:nvSpPr>
        <p:spPr>
          <a:xfrm>
            <a:off x="1099326" y="3640790"/>
            <a:ext cx="5884255" cy="6096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i="1">
                <a:latin typeface="Castledown"/>
                <a:ea typeface="Castledown"/>
                <a:cs typeface="Castledown"/>
                <a:sym typeface="Castledown"/>
              </a:defRPr>
            </a:pPr>
            <a:r>
              <a:t>Emma buys 18m of red cloth and 15 m of blue cloth</a:t>
            </a:r>
            <a:endParaRPr sz="1800">
              <a:latin typeface="Calibri"/>
              <a:ea typeface="Calibri"/>
              <a:cs typeface="Calibri"/>
              <a:sym typeface="Calibri"/>
            </a:endParaRPr>
          </a:p>
          <a:p>
            <a:pPr>
              <a:defRPr i="1">
                <a:latin typeface="Castledown"/>
                <a:ea typeface="Castledown"/>
                <a:cs typeface="Castledown"/>
                <a:sym typeface="Castledown"/>
              </a:defRPr>
            </a:pPr>
            <a:r>
              <a:t>What is the total length of cloth that she buys?</a:t>
            </a:r>
          </a:p>
        </p:txBody>
      </p:sp>
      <p:sp>
        <p:nvSpPr>
          <p:cNvPr id="783" name="Shape 783"/>
          <p:cNvSpPr/>
          <p:nvPr/>
        </p:nvSpPr>
        <p:spPr>
          <a:xfrm>
            <a:off x="5460615" y="7248111"/>
            <a:ext cx="1490781" cy="51104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a:defRPr sz="2500" i="1">
                <a:latin typeface="Castledown"/>
                <a:ea typeface="Castledown"/>
                <a:cs typeface="Castledown"/>
                <a:sym typeface="Castledown"/>
              </a:defRPr>
            </a:lvl1pPr>
          </a:lstStyle>
          <a:p>
            <a:r>
              <a:t>=</a:t>
            </a:r>
          </a:p>
        </p:txBody>
      </p:sp>
      <p:sp>
        <p:nvSpPr>
          <p:cNvPr id="784" name="Shape 784"/>
          <p:cNvSpPr/>
          <p:nvPr/>
        </p:nvSpPr>
        <p:spPr>
          <a:xfrm>
            <a:off x="3152487" y="7283308"/>
            <a:ext cx="607442" cy="444785"/>
          </a:xfrm>
          <a:prstGeom prst="rect">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785" name="Shape 785"/>
          <p:cNvSpPr/>
          <p:nvPr/>
        </p:nvSpPr>
        <p:spPr>
          <a:xfrm>
            <a:off x="4784745" y="7283308"/>
            <a:ext cx="607443" cy="444785"/>
          </a:xfrm>
          <a:prstGeom prst="rect">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786" name="Shape 786"/>
          <p:cNvSpPr/>
          <p:nvPr/>
        </p:nvSpPr>
        <p:spPr>
          <a:xfrm>
            <a:off x="5857845" y="7283308"/>
            <a:ext cx="607443" cy="444785"/>
          </a:xfrm>
          <a:prstGeom prst="rect">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787" name="Shape 787"/>
          <p:cNvSpPr/>
          <p:nvPr/>
        </p:nvSpPr>
        <p:spPr>
          <a:xfrm>
            <a:off x="4059021" y="7266983"/>
            <a:ext cx="477408" cy="477409"/>
          </a:xfrm>
          <a:prstGeom prst="ellipse">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788" name="Shape 788"/>
          <p:cNvSpPr/>
          <p:nvPr/>
        </p:nvSpPr>
        <p:spPr>
          <a:xfrm>
            <a:off x="3017025" y="8111190"/>
            <a:ext cx="4417518" cy="304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i="1">
                <a:latin typeface="Castledown"/>
                <a:ea typeface="Castledown"/>
                <a:cs typeface="Castledown"/>
                <a:sym typeface="Castledown"/>
              </a:defRPr>
            </a:lvl1pPr>
          </a:lstStyle>
          <a:p>
            <a:r>
              <a:t>Emma buys              of cloth altogether.</a:t>
            </a:r>
          </a:p>
        </p:txBody>
      </p:sp>
      <p:sp>
        <p:nvSpPr>
          <p:cNvPr id="789" name="Shape 789"/>
          <p:cNvSpPr/>
          <p:nvPr/>
        </p:nvSpPr>
        <p:spPr>
          <a:xfrm>
            <a:off x="4467245" y="8109145"/>
            <a:ext cx="607443" cy="444783"/>
          </a:xfrm>
          <a:prstGeom prst="rect">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790" name="Shape 790"/>
          <p:cNvSpPr/>
          <p:nvPr/>
        </p:nvSpPr>
        <p:spPr>
          <a:xfrm>
            <a:off x="1169933" y="5456256"/>
            <a:ext cx="3078575" cy="381002"/>
          </a:xfrm>
          <a:prstGeom prst="rect">
            <a:avLst/>
          </a:prstGeom>
          <a:solidFill>
            <a:srgbClr val="D71728"/>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pic>
        <p:nvPicPr>
          <p:cNvPr id="791" name="image96.png"/>
          <p:cNvPicPr>
            <a:picLocks noChangeAspect="1"/>
          </p:cNvPicPr>
          <p:nvPr/>
        </p:nvPicPr>
        <p:blipFill>
          <a:blip r:embed="rId3">
            <a:extLst/>
          </a:blip>
          <a:stretch>
            <a:fillRect/>
          </a:stretch>
        </p:blipFill>
        <p:spPr>
          <a:xfrm>
            <a:off x="2529727" y="5116750"/>
            <a:ext cx="270935" cy="267124"/>
          </a:xfrm>
          <a:prstGeom prst="rect">
            <a:avLst/>
          </a:prstGeom>
          <a:ln w="12700">
            <a:miter lim="400000"/>
          </a:ln>
        </p:spPr>
      </p:pic>
      <p:pic>
        <p:nvPicPr>
          <p:cNvPr id="792" name="image97.png"/>
          <p:cNvPicPr>
            <a:picLocks noChangeAspect="1"/>
          </p:cNvPicPr>
          <p:nvPr/>
        </p:nvPicPr>
        <p:blipFill>
          <a:blip r:embed="rId4">
            <a:extLst/>
          </a:blip>
          <a:stretch>
            <a:fillRect/>
          </a:stretch>
        </p:blipFill>
        <p:spPr>
          <a:xfrm>
            <a:off x="3960428" y="5116750"/>
            <a:ext cx="270935" cy="267124"/>
          </a:xfrm>
          <a:prstGeom prst="rect">
            <a:avLst/>
          </a:prstGeom>
          <a:ln w="12700">
            <a:miter lim="400000"/>
          </a:ln>
        </p:spPr>
      </p:pic>
      <p:pic>
        <p:nvPicPr>
          <p:cNvPr id="793" name="image98.png"/>
          <p:cNvPicPr>
            <a:picLocks noChangeAspect="1"/>
          </p:cNvPicPr>
          <p:nvPr/>
        </p:nvPicPr>
        <p:blipFill>
          <a:blip r:embed="rId5">
            <a:extLst/>
          </a:blip>
          <a:stretch>
            <a:fillRect/>
          </a:stretch>
        </p:blipFill>
        <p:spPr>
          <a:xfrm>
            <a:off x="1200627" y="5116750"/>
            <a:ext cx="270935" cy="267124"/>
          </a:xfrm>
          <a:prstGeom prst="rect">
            <a:avLst/>
          </a:prstGeom>
          <a:ln w="12700">
            <a:miter lim="400000"/>
          </a:ln>
        </p:spPr>
      </p:pic>
      <p:pic>
        <p:nvPicPr>
          <p:cNvPr id="794" name="image99.png"/>
          <p:cNvPicPr>
            <a:picLocks noChangeAspect="1"/>
          </p:cNvPicPr>
          <p:nvPr/>
        </p:nvPicPr>
        <p:blipFill>
          <a:blip r:embed="rId6">
            <a:extLst/>
          </a:blip>
          <a:stretch>
            <a:fillRect/>
          </a:stretch>
        </p:blipFill>
        <p:spPr>
          <a:xfrm>
            <a:off x="1462461" y="5116750"/>
            <a:ext cx="1083356" cy="267124"/>
          </a:xfrm>
          <a:prstGeom prst="rect">
            <a:avLst/>
          </a:prstGeom>
          <a:ln w="12700">
            <a:miter lim="400000"/>
          </a:ln>
        </p:spPr>
      </p:pic>
      <p:pic>
        <p:nvPicPr>
          <p:cNvPr id="795" name="image99.png"/>
          <p:cNvPicPr>
            <a:picLocks noChangeAspect="1"/>
          </p:cNvPicPr>
          <p:nvPr/>
        </p:nvPicPr>
        <p:blipFill>
          <a:blip r:embed="rId6">
            <a:extLst/>
          </a:blip>
          <a:stretch>
            <a:fillRect/>
          </a:stretch>
        </p:blipFill>
        <p:spPr>
          <a:xfrm>
            <a:off x="2753014" y="5116750"/>
            <a:ext cx="1225736" cy="267124"/>
          </a:xfrm>
          <a:prstGeom prst="rect">
            <a:avLst/>
          </a:prstGeom>
          <a:ln w="12700">
            <a:miter lim="400000"/>
          </a:ln>
        </p:spPr>
      </p:pic>
      <p:sp>
        <p:nvSpPr>
          <p:cNvPr id="796" name="Shape 796"/>
          <p:cNvSpPr/>
          <p:nvPr/>
        </p:nvSpPr>
        <p:spPr>
          <a:xfrm>
            <a:off x="2386766" y="4610029"/>
            <a:ext cx="636857"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18m</a:t>
            </a:r>
          </a:p>
        </p:txBody>
      </p:sp>
      <p:pic>
        <p:nvPicPr>
          <p:cNvPr id="797" name="image96.png"/>
          <p:cNvPicPr>
            <a:picLocks noChangeAspect="1"/>
          </p:cNvPicPr>
          <p:nvPr/>
        </p:nvPicPr>
        <p:blipFill>
          <a:blip r:embed="rId3">
            <a:extLst/>
          </a:blip>
          <a:stretch>
            <a:fillRect/>
          </a:stretch>
        </p:blipFill>
        <p:spPr>
          <a:xfrm>
            <a:off x="5319026" y="5117395"/>
            <a:ext cx="270935" cy="267124"/>
          </a:xfrm>
          <a:prstGeom prst="rect">
            <a:avLst/>
          </a:prstGeom>
          <a:ln w="12700">
            <a:miter lim="400000"/>
          </a:ln>
        </p:spPr>
      </p:pic>
      <p:pic>
        <p:nvPicPr>
          <p:cNvPr id="798" name="image97.png"/>
          <p:cNvPicPr>
            <a:picLocks noChangeAspect="1"/>
          </p:cNvPicPr>
          <p:nvPr/>
        </p:nvPicPr>
        <p:blipFill>
          <a:blip r:embed="rId4">
            <a:extLst/>
          </a:blip>
          <a:stretch>
            <a:fillRect/>
          </a:stretch>
        </p:blipFill>
        <p:spPr>
          <a:xfrm>
            <a:off x="6618961" y="5117395"/>
            <a:ext cx="270936" cy="267124"/>
          </a:xfrm>
          <a:prstGeom prst="rect">
            <a:avLst/>
          </a:prstGeom>
          <a:ln w="12700">
            <a:miter lim="400000"/>
          </a:ln>
        </p:spPr>
      </p:pic>
      <p:pic>
        <p:nvPicPr>
          <p:cNvPr id="799" name="image98.png"/>
          <p:cNvPicPr>
            <a:picLocks noChangeAspect="1"/>
          </p:cNvPicPr>
          <p:nvPr/>
        </p:nvPicPr>
        <p:blipFill>
          <a:blip r:embed="rId5">
            <a:extLst/>
          </a:blip>
          <a:stretch>
            <a:fillRect/>
          </a:stretch>
        </p:blipFill>
        <p:spPr>
          <a:xfrm>
            <a:off x="4252860" y="5117395"/>
            <a:ext cx="270936" cy="267124"/>
          </a:xfrm>
          <a:prstGeom prst="rect">
            <a:avLst/>
          </a:prstGeom>
          <a:ln w="12700">
            <a:miter lim="400000"/>
          </a:ln>
        </p:spPr>
      </p:pic>
      <p:pic>
        <p:nvPicPr>
          <p:cNvPr id="800" name="image99.png"/>
          <p:cNvPicPr>
            <a:picLocks noChangeAspect="1"/>
          </p:cNvPicPr>
          <p:nvPr/>
        </p:nvPicPr>
        <p:blipFill>
          <a:blip r:embed="rId6">
            <a:extLst/>
          </a:blip>
          <a:stretch>
            <a:fillRect/>
          </a:stretch>
        </p:blipFill>
        <p:spPr>
          <a:xfrm>
            <a:off x="4514693" y="5117395"/>
            <a:ext cx="845944" cy="267124"/>
          </a:xfrm>
          <a:prstGeom prst="rect">
            <a:avLst/>
          </a:prstGeom>
          <a:ln w="12700">
            <a:miter lim="400000"/>
          </a:ln>
        </p:spPr>
      </p:pic>
      <p:pic>
        <p:nvPicPr>
          <p:cNvPr id="801" name="image99.png"/>
          <p:cNvPicPr>
            <a:picLocks noChangeAspect="1"/>
          </p:cNvPicPr>
          <p:nvPr/>
        </p:nvPicPr>
        <p:blipFill>
          <a:blip r:embed="rId6">
            <a:extLst/>
          </a:blip>
          <a:stretch>
            <a:fillRect/>
          </a:stretch>
        </p:blipFill>
        <p:spPr>
          <a:xfrm>
            <a:off x="5573781" y="5117395"/>
            <a:ext cx="1089460" cy="267124"/>
          </a:xfrm>
          <a:prstGeom prst="rect">
            <a:avLst/>
          </a:prstGeom>
          <a:ln w="12700">
            <a:miter lim="400000"/>
          </a:ln>
        </p:spPr>
      </p:pic>
      <p:sp>
        <p:nvSpPr>
          <p:cNvPr id="802" name="Shape 802"/>
          <p:cNvSpPr/>
          <p:nvPr/>
        </p:nvSpPr>
        <p:spPr>
          <a:xfrm>
            <a:off x="5160233" y="4610029"/>
            <a:ext cx="636856"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15m</a:t>
            </a:r>
          </a:p>
        </p:txBody>
      </p:sp>
      <p:pic>
        <p:nvPicPr>
          <p:cNvPr id="803" name="image96.png"/>
          <p:cNvPicPr>
            <a:picLocks noChangeAspect="1"/>
          </p:cNvPicPr>
          <p:nvPr/>
        </p:nvPicPr>
        <p:blipFill>
          <a:blip r:embed="rId3">
            <a:extLst/>
          </a:blip>
          <a:stretch>
            <a:fillRect/>
          </a:stretch>
        </p:blipFill>
        <p:spPr>
          <a:xfrm rot="10800000">
            <a:off x="3814390" y="5910281"/>
            <a:ext cx="270935" cy="267124"/>
          </a:xfrm>
          <a:prstGeom prst="rect">
            <a:avLst/>
          </a:prstGeom>
          <a:ln w="12700">
            <a:miter lim="400000"/>
          </a:ln>
        </p:spPr>
      </p:pic>
      <p:pic>
        <p:nvPicPr>
          <p:cNvPr id="804" name="image97.png"/>
          <p:cNvPicPr>
            <a:picLocks noChangeAspect="1"/>
          </p:cNvPicPr>
          <p:nvPr/>
        </p:nvPicPr>
        <p:blipFill>
          <a:blip r:embed="rId4">
            <a:extLst/>
          </a:blip>
          <a:stretch>
            <a:fillRect/>
          </a:stretch>
        </p:blipFill>
        <p:spPr>
          <a:xfrm rot="10800000">
            <a:off x="1179397" y="5910281"/>
            <a:ext cx="270936" cy="267124"/>
          </a:xfrm>
          <a:prstGeom prst="rect">
            <a:avLst/>
          </a:prstGeom>
          <a:ln w="12700">
            <a:miter lim="400000"/>
          </a:ln>
        </p:spPr>
      </p:pic>
      <p:pic>
        <p:nvPicPr>
          <p:cNvPr id="805" name="image98.png"/>
          <p:cNvPicPr>
            <a:picLocks noChangeAspect="1"/>
          </p:cNvPicPr>
          <p:nvPr/>
        </p:nvPicPr>
        <p:blipFill>
          <a:blip r:embed="rId5">
            <a:extLst/>
          </a:blip>
          <a:stretch>
            <a:fillRect/>
          </a:stretch>
        </p:blipFill>
        <p:spPr>
          <a:xfrm rot="10800000">
            <a:off x="6618961" y="5910281"/>
            <a:ext cx="270936" cy="267124"/>
          </a:xfrm>
          <a:prstGeom prst="rect">
            <a:avLst/>
          </a:prstGeom>
          <a:ln w="12700">
            <a:miter lim="400000"/>
          </a:ln>
        </p:spPr>
      </p:pic>
      <p:pic>
        <p:nvPicPr>
          <p:cNvPr id="806" name="image99.png"/>
          <p:cNvPicPr>
            <a:picLocks noChangeAspect="1"/>
          </p:cNvPicPr>
          <p:nvPr/>
        </p:nvPicPr>
        <p:blipFill>
          <a:blip r:embed="rId6">
            <a:extLst/>
          </a:blip>
          <a:stretch>
            <a:fillRect/>
          </a:stretch>
        </p:blipFill>
        <p:spPr>
          <a:xfrm rot="10800000">
            <a:off x="1433381" y="5910281"/>
            <a:ext cx="2463628" cy="267124"/>
          </a:xfrm>
          <a:prstGeom prst="rect">
            <a:avLst/>
          </a:prstGeom>
          <a:ln w="12700">
            <a:miter lim="400000"/>
          </a:ln>
        </p:spPr>
      </p:pic>
      <p:pic>
        <p:nvPicPr>
          <p:cNvPr id="807" name="image99.png"/>
          <p:cNvPicPr>
            <a:picLocks noChangeAspect="1"/>
          </p:cNvPicPr>
          <p:nvPr/>
        </p:nvPicPr>
        <p:blipFill>
          <a:blip r:embed="rId6">
            <a:extLst/>
          </a:blip>
          <a:stretch>
            <a:fillRect/>
          </a:stretch>
        </p:blipFill>
        <p:spPr>
          <a:xfrm rot="10800000">
            <a:off x="4009644" y="5910281"/>
            <a:ext cx="2609025" cy="267124"/>
          </a:xfrm>
          <a:prstGeom prst="rect">
            <a:avLst/>
          </a:prstGeom>
          <a:ln w="12700">
            <a:miter lim="400000"/>
          </a:ln>
        </p:spPr>
      </p:pic>
      <p:sp>
        <p:nvSpPr>
          <p:cNvPr id="808" name="Shape 808"/>
          <p:cNvSpPr/>
          <p:nvPr/>
        </p:nvSpPr>
        <p:spPr>
          <a:xfrm>
            <a:off x="3816039" y="6242792"/>
            <a:ext cx="284009"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a:t>
            </a:r>
          </a:p>
        </p:txBody>
      </p:sp>
      <p:pic>
        <p:nvPicPr>
          <p:cNvPr id="809" name="image14.png"/>
          <p:cNvPicPr>
            <a:picLocks noChangeAspect="1"/>
          </p:cNvPicPr>
          <p:nvPr/>
        </p:nvPicPr>
        <p:blipFill>
          <a:blip r:embed="rId7">
            <a:extLst/>
          </a:blip>
          <a:stretch>
            <a:fillRect/>
          </a:stretch>
        </p:blipFill>
        <p:spPr>
          <a:xfrm>
            <a:off x="7466933" y="2476576"/>
            <a:ext cx="2822393" cy="2052147"/>
          </a:xfrm>
          <a:prstGeom prst="rect">
            <a:avLst/>
          </a:prstGeom>
          <a:ln w="12700">
            <a:miter lim="400000"/>
          </a:ln>
        </p:spPr>
      </p:pic>
      <p:sp>
        <p:nvSpPr>
          <p:cNvPr id="810" name="Shape 810"/>
          <p:cNvSpPr/>
          <p:nvPr/>
        </p:nvSpPr>
        <p:spPr>
          <a:xfrm>
            <a:off x="7774846" y="3060727"/>
            <a:ext cx="2232137" cy="7366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sz="2400" b="1" i="1">
                <a:latin typeface="Castledown"/>
                <a:ea typeface="Castledown"/>
                <a:cs typeface="Castledown"/>
                <a:sym typeface="Castledown"/>
              </a:defRPr>
            </a:pPr>
            <a:r>
              <a:t>Should we add</a:t>
            </a:r>
            <a:endParaRPr sz="1800">
              <a:latin typeface="Calibri"/>
              <a:ea typeface="Calibri"/>
              <a:cs typeface="Calibri"/>
              <a:sym typeface="Calibri"/>
            </a:endParaRPr>
          </a:p>
          <a:p>
            <a:pPr>
              <a:defRPr sz="2400" b="1" i="1">
                <a:latin typeface="Castledown"/>
                <a:ea typeface="Castledown"/>
                <a:cs typeface="Castledown"/>
                <a:sym typeface="Castledown"/>
              </a:defRPr>
            </a:pPr>
            <a:r>
              <a:t>or subtract?</a:t>
            </a:r>
          </a:p>
        </p:txBody>
      </p:sp>
      <p:pic>
        <p:nvPicPr>
          <p:cNvPr id="811" name="image100.png"/>
          <p:cNvPicPr>
            <a:picLocks noChangeAspect="1"/>
          </p:cNvPicPr>
          <p:nvPr/>
        </p:nvPicPr>
        <p:blipFill>
          <a:blip r:embed="rId8">
            <a:extLst/>
          </a:blip>
          <a:stretch>
            <a:fillRect/>
          </a:stretch>
        </p:blipFill>
        <p:spPr>
          <a:xfrm>
            <a:off x="10189634" y="2717800"/>
            <a:ext cx="2087031" cy="525780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3"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814" name="Shape 814"/>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815" name="Shape 815"/>
          <p:cNvSpPr/>
          <p:nvPr/>
        </p:nvSpPr>
        <p:spPr>
          <a:xfrm>
            <a:off x="4011664" y="5456899"/>
            <a:ext cx="2885660" cy="379715"/>
          </a:xfrm>
          <a:prstGeom prst="rect">
            <a:avLst/>
          </a:prstGeom>
          <a:solidFill>
            <a:srgbClr val="EF8B38"/>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816" name="Shape 816"/>
          <p:cNvSpPr/>
          <p:nvPr/>
        </p:nvSpPr>
        <p:spPr>
          <a:xfrm>
            <a:off x="1169933" y="5456256"/>
            <a:ext cx="3078575" cy="381002"/>
          </a:xfrm>
          <a:prstGeom prst="rect">
            <a:avLst/>
          </a:prstGeom>
          <a:solidFill>
            <a:srgbClr val="8864A1"/>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817" name="Shape 817"/>
          <p:cNvSpPr/>
          <p:nvPr/>
        </p:nvSpPr>
        <p:spPr>
          <a:xfrm>
            <a:off x="2412675" y="6242792"/>
            <a:ext cx="763856"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48cm</a:t>
            </a:r>
          </a:p>
        </p:txBody>
      </p:sp>
      <p:grpSp>
        <p:nvGrpSpPr>
          <p:cNvPr id="828" name="Group 828"/>
          <p:cNvGrpSpPr/>
          <p:nvPr/>
        </p:nvGrpSpPr>
        <p:grpSpPr>
          <a:xfrm>
            <a:off x="1228113" y="5909314"/>
            <a:ext cx="5689269" cy="267769"/>
            <a:chOff x="0" y="0"/>
            <a:chExt cx="5689268" cy="267768"/>
          </a:xfrm>
        </p:grpSpPr>
        <p:pic>
          <p:nvPicPr>
            <p:cNvPr id="818" name="image96.png"/>
            <p:cNvPicPr>
              <a:picLocks noChangeAspect="1"/>
            </p:cNvPicPr>
            <p:nvPr/>
          </p:nvPicPr>
          <p:blipFill>
            <a:blip r:embed="rId4">
              <a:extLst/>
            </a:blip>
            <a:stretch>
              <a:fillRect/>
            </a:stretch>
          </p:blipFill>
          <p:spPr>
            <a:xfrm rot="10800000" flipH="1">
              <a:off x="1329100" y="643"/>
              <a:ext cx="270935" cy="267125"/>
            </a:xfrm>
            <a:prstGeom prst="rect">
              <a:avLst/>
            </a:prstGeom>
            <a:ln w="12700" cap="flat">
              <a:noFill/>
              <a:miter lim="400000"/>
            </a:ln>
            <a:effectLst/>
          </p:spPr>
        </p:pic>
        <p:pic>
          <p:nvPicPr>
            <p:cNvPr id="819" name="image97.png"/>
            <p:cNvPicPr>
              <a:picLocks noChangeAspect="1"/>
            </p:cNvPicPr>
            <p:nvPr/>
          </p:nvPicPr>
          <p:blipFill>
            <a:blip r:embed="rId5">
              <a:extLst/>
            </a:blip>
            <a:stretch>
              <a:fillRect/>
            </a:stretch>
          </p:blipFill>
          <p:spPr>
            <a:xfrm rot="10800000" flipH="1">
              <a:off x="2759800" y="643"/>
              <a:ext cx="270936" cy="267125"/>
            </a:xfrm>
            <a:prstGeom prst="rect">
              <a:avLst/>
            </a:prstGeom>
            <a:ln w="12700" cap="flat">
              <a:noFill/>
              <a:miter lim="400000"/>
            </a:ln>
            <a:effectLst/>
          </p:spPr>
        </p:pic>
        <p:pic>
          <p:nvPicPr>
            <p:cNvPr id="820" name="image98.png"/>
            <p:cNvPicPr>
              <a:picLocks noChangeAspect="1"/>
            </p:cNvPicPr>
            <p:nvPr/>
          </p:nvPicPr>
          <p:blipFill>
            <a:blip r:embed="rId6">
              <a:extLst/>
            </a:blip>
            <a:stretch>
              <a:fillRect/>
            </a:stretch>
          </p:blipFill>
          <p:spPr>
            <a:xfrm rot="10800000" flipH="1">
              <a:off x="0" y="643"/>
              <a:ext cx="270935" cy="267125"/>
            </a:xfrm>
            <a:prstGeom prst="rect">
              <a:avLst/>
            </a:prstGeom>
            <a:ln w="12700" cap="flat">
              <a:noFill/>
              <a:miter lim="400000"/>
            </a:ln>
            <a:effectLst/>
          </p:spPr>
        </p:pic>
        <p:pic>
          <p:nvPicPr>
            <p:cNvPr id="821" name="image99.png"/>
            <p:cNvPicPr>
              <a:picLocks noChangeAspect="1"/>
            </p:cNvPicPr>
            <p:nvPr/>
          </p:nvPicPr>
          <p:blipFill>
            <a:blip r:embed="rId7">
              <a:extLst/>
            </a:blip>
            <a:stretch>
              <a:fillRect/>
            </a:stretch>
          </p:blipFill>
          <p:spPr>
            <a:xfrm rot="10800000" flipH="1">
              <a:off x="261833" y="643"/>
              <a:ext cx="1083358" cy="267125"/>
            </a:xfrm>
            <a:prstGeom prst="rect">
              <a:avLst/>
            </a:prstGeom>
            <a:ln w="12700" cap="flat">
              <a:noFill/>
              <a:miter lim="400000"/>
            </a:ln>
            <a:effectLst/>
          </p:spPr>
        </p:pic>
        <p:pic>
          <p:nvPicPr>
            <p:cNvPr id="822" name="image99.png"/>
            <p:cNvPicPr>
              <a:picLocks noChangeAspect="1"/>
            </p:cNvPicPr>
            <p:nvPr/>
          </p:nvPicPr>
          <p:blipFill>
            <a:blip r:embed="rId7">
              <a:extLst/>
            </a:blip>
            <a:stretch>
              <a:fillRect/>
            </a:stretch>
          </p:blipFill>
          <p:spPr>
            <a:xfrm rot="10800000" flipH="1">
              <a:off x="1552387" y="643"/>
              <a:ext cx="1225736" cy="267125"/>
            </a:xfrm>
            <a:prstGeom prst="rect">
              <a:avLst/>
            </a:prstGeom>
            <a:ln w="12700" cap="flat">
              <a:noFill/>
              <a:miter lim="400000"/>
            </a:ln>
            <a:effectLst/>
          </p:spPr>
        </p:pic>
        <p:pic>
          <p:nvPicPr>
            <p:cNvPr id="823" name="image96.png"/>
            <p:cNvPicPr>
              <a:picLocks noChangeAspect="1"/>
            </p:cNvPicPr>
            <p:nvPr/>
          </p:nvPicPr>
          <p:blipFill>
            <a:blip r:embed="rId4">
              <a:extLst/>
            </a:blip>
            <a:stretch>
              <a:fillRect/>
            </a:stretch>
          </p:blipFill>
          <p:spPr>
            <a:xfrm rot="10800000" flipH="1">
              <a:off x="4118398" y="0"/>
              <a:ext cx="270936" cy="267125"/>
            </a:xfrm>
            <a:prstGeom prst="rect">
              <a:avLst/>
            </a:prstGeom>
            <a:ln w="12700" cap="flat">
              <a:noFill/>
              <a:miter lim="400000"/>
            </a:ln>
            <a:effectLst/>
          </p:spPr>
        </p:pic>
        <p:pic>
          <p:nvPicPr>
            <p:cNvPr id="824" name="image97.png"/>
            <p:cNvPicPr>
              <a:picLocks noChangeAspect="1"/>
            </p:cNvPicPr>
            <p:nvPr/>
          </p:nvPicPr>
          <p:blipFill>
            <a:blip r:embed="rId5">
              <a:extLst/>
            </a:blip>
            <a:stretch>
              <a:fillRect/>
            </a:stretch>
          </p:blipFill>
          <p:spPr>
            <a:xfrm rot="10800000" flipH="1">
              <a:off x="5418334" y="0"/>
              <a:ext cx="270935" cy="267125"/>
            </a:xfrm>
            <a:prstGeom prst="rect">
              <a:avLst/>
            </a:prstGeom>
            <a:ln w="12700" cap="flat">
              <a:noFill/>
              <a:miter lim="400000"/>
            </a:ln>
            <a:effectLst/>
          </p:spPr>
        </p:pic>
        <p:pic>
          <p:nvPicPr>
            <p:cNvPr id="825" name="image98.png"/>
            <p:cNvPicPr>
              <a:picLocks noChangeAspect="1"/>
            </p:cNvPicPr>
            <p:nvPr/>
          </p:nvPicPr>
          <p:blipFill>
            <a:blip r:embed="rId6">
              <a:extLst/>
            </a:blip>
            <a:stretch>
              <a:fillRect/>
            </a:stretch>
          </p:blipFill>
          <p:spPr>
            <a:xfrm rot="10800000" flipH="1">
              <a:off x="3052233" y="0"/>
              <a:ext cx="270935" cy="267125"/>
            </a:xfrm>
            <a:prstGeom prst="rect">
              <a:avLst/>
            </a:prstGeom>
            <a:ln w="12700" cap="flat">
              <a:noFill/>
              <a:miter lim="400000"/>
            </a:ln>
            <a:effectLst/>
          </p:spPr>
        </p:pic>
        <p:pic>
          <p:nvPicPr>
            <p:cNvPr id="826" name="image99.png"/>
            <p:cNvPicPr>
              <a:picLocks noChangeAspect="1"/>
            </p:cNvPicPr>
            <p:nvPr/>
          </p:nvPicPr>
          <p:blipFill>
            <a:blip r:embed="rId7">
              <a:extLst/>
            </a:blip>
            <a:stretch>
              <a:fillRect/>
            </a:stretch>
          </p:blipFill>
          <p:spPr>
            <a:xfrm rot="10800000" flipH="1">
              <a:off x="3314066" y="0"/>
              <a:ext cx="845944" cy="267125"/>
            </a:xfrm>
            <a:prstGeom prst="rect">
              <a:avLst/>
            </a:prstGeom>
            <a:ln w="12700" cap="flat">
              <a:noFill/>
              <a:miter lim="400000"/>
            </a:ln>
            <a:effectLst/>
          </p:spPr>
        </p:pic>
        <p:pic>
          <p:nvPicPr>
            <p:cNvPr id="827" name="image99.png"/>
            <p:cNvPicPr>
              <a:picLocks noChangeAspect="1"/>
            </p:cNvPicPr>
            <p:nvPr/>
          </p:nvPicPr>
          <p:blipFill>
            <a:blip r:embed="rId7">
              <a:extLst/>
            </a:blip>
            <a:stretch>
              <a:fillRect/>
            </a:stretch>
          </p:blipFill>
          <p:spPr>
            <a:xfrm rot="10800000" flipH="1">
              <a:off x="4373154" y="0"/>
              <a:ext cx="1089459" cy="267125"/>
            </a:xfrm>
            <a:prstGeom prst="rect">
              <a:avLst/>
            </a:prstGeom>
            <a:ln w="12700" cap="flat">
              <a:noFill/>
              <a:miter lim="400000"/>
            </a:ln>
            <a:effectLst/>
          </p:spPr>
        </p:pic>
      </p:grpSp>
      <p:sp>
        <p:nvSpPr>
          <p:cNvPr id="829" name="Shape 829"/>
          <p:cNvSpPr/>
          <p:nvPr/>
        </p:nvSpPr>
        <p:spPr>
          <a:xfrm>
            <a:off x="5160233" y="6242792"/>
            <a:ext cx="284010"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a:t>
            </a:r>
          </a:p>
        </p:txBody>
      </p:sp>
      <p:grpSp>
        <p:nvGrpSpPr>
          <p:cNvPr id="835" name="Group 835"/>
          <p:cNvGrpSpPr/>
          <p:nvPr/>
        </p:nvGrpSpPr>
        <p:grpSpPr>
          <a:xfrm>
            <a:off x="1179397" y="5117714"/>
            <a:ext cx="5710501" cy="267127"/>
            <a:chOff x="0" y="0"/>
            <a:chExt cx="5710499" cy="267125"/>
          </a:xfrm>
        </p:grpSpPr>
        <p:pic>
          <p:nvPicPr>
            <p:cNvPr id="830" name="image96.png"/>
            <p:cNvPicPr>
              <a:picLocks noChangeAspect="1"/>
            </p:cNvPicPr>
            <p:nvPr/>
          </p:nvPicPr>
          <p:blipFill>
            <a:blip r:embed="rId4">
              <a:extLst/>
            </a:blip>
            <a:stretch>
              <a:fillRect/>
            </a:stretch>
          </p:blipFill>
          <p:spPr>
            <a:xfrm flipH="1">
              <a:off x="2634992" y="0"/>
              <a:ext cx="270935" cy="267126"/>
            </a:xfrm>
            <a:prstGeom prst="rect">
              <a:avLst/>
            </a:prstGeom>
            <a:ln w="12700" cap="flat">
              <a:noFill/>
              <a:miter lim="400000"/>
            </a:ln>
            <a:effectLst/>
          </p:spPr>
        </p:pic>
        <p:pic>
          <p:nvPicPr>
            <p:cNvPr id="831" name="image97.png"/>
            <p:cNvPicPr>
              <a:picLocks noChangeAspect="1"/>
            </p:cNvPicPr>
            <p:nvPr/>
          </p:nvPicPr>
          <p:blipFill>
            <a:blip r:embed="rId5">
              <a:extLst/>
            </a:blip>
            <a:stretch>
              <a:fillRect/>
            </a:stretch>
          </p:blipFill>
          <p:spPr>
            <a:xfrm flipH="1">
              <a:off x="0" y="0"/>
              <a:ext cx="270935" cy="267126"/>
            </a:xfrm>
            <a:prstGeom prst="rect">
              <a:avLst/>
            </a:prstGeom>
            <a:ln w="12700" cap="flat">
              <a:noFill/>
              <a:miter lim="400000"/>
            </a:ln>
            <a:effectLst/>
          </p:spPr>
        </p:pic>
        <p:pic>
          <p:nvPicPr>
            <p:cNvPr id="832" name="image98.png"/>
            <p:cNvPicPr>
              <a:picLocks noChangeAspect="1"/>
            </p:cNvPicPr>
            <p:nvPr/>
          </p:nvPicPr>
          <p:blipFill>
            <a:blip r:embed="rId6">
              <a:extLst/>
            </a:blip>
            <a:stretch>
              <a:fillRect/>
            </a:stretch>
          </p:blipFill>
          <p:spPr>
            <a:xfrm flipH="1">
              <a:off x="5439564" y="0"/>
              <a:ext cx="270936" cy="267126"/>
            </a:xfrm>
            <a:prstGeom prst="rect">
              <a:avLst/>
            </a:prstGeom>
            <a:ln w="12700" cap="flat">
              <a:noFill/>
              <a:miter lim="400000"/>
            </a:ln>
            <a:effectLst/>
          </p:spPr>
        </p:pic>
        <p:pic>
          <p:nvPicPr>
            <p:cNvPr id="833" name="image99.png"/>
            <p:cNvPicPr>
              <a:picLocks noChangeAspect="1"/>
            </p:cNvPicPr>
            <p:nvPr/>
          </p:nvPicPr>
          <p:blipFill>
            <a:blip r:embed="rId7">
              <a:extLst/>
            </a:blip>
            <a:stretch>
              <a:fillRect/>
            </a:stretch>
          </p:blipFill>
          <p:spPr>
            <a:xfrm flipH="1">
              <a:off x="253982" y="0"/>
              <a:ext cx="2463630" cy="267126"/>
            </a:xfrm>
            <a:prstGeom prst="rect">
              <a:avLst/>
            </a:prstGeom>
            <a:ln w="12700" cap="flat">
              <a:noFill/>
              <a:miter lim="400000"/>
            </a:ln>
            <a:effectLst/>
          </p:spPr>
        </p:pic>
        <p:pic>
          <p:nvPicPr>
            <p:cNvPr id="834" name="image99.png"/>
            <p:cNvPicPr>
              <a:picLocks noChangeAspect="1"/>
            </p:cNvPicPr>
            <p:nvPr/>
          </p:nvPicPr>
          <p:blipFill>
            <a:blip r:embed="rId7">
              <a:extLst/>
            </a:blip>
            <a:stretch>
              <a:fillRect/>
            </a:stretch>
          </p:blipFill>
          <p:spPr>
            <a:xfrm flipH="1">
              <a:off x="2830246" y="0"/>
              <a:ext cx="2609026" cy="267126"/>
            </a:xfrm>
            <a:prstGeom prst="rect">
              <a:avLst/>
            </a:prstGeom>
            <a:ln w="12700" cap="flat">
              <a:noFill/>
              <a:miter lim="400000"/>
            </a:ln>
            <a:effectLst/>
          </p:spPr>
        </p:pic>
      </p:grpSp>
      <p:sp>
        <p:nvSpPr>
          <p:cNvPr id="836" name="Shape 836"/>
          <p:cNvSpPr/>
          <p:nvPr/>
        </p:nvSpPr>
        <p:spPr>
          <a:xfrm>
            <a:off x="3617960" y="4610029"/>
            <a:ext cx="763856"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80cm</a:t>
            </a:r>
          </a:p>
        </p:txBody>
      </p:sp>
      <p:sp>
        <p:nvSpPr>
          <p:cNvPr id="837" name="Shape 837"/>
          <p:cNvSpPr/>
          <p:nvPr/>
        </p:nvSpPr>
        <p:spPr>
          <a:xfrm>
            <a:off x="1042017" y="2941917"/>
            <a:ext cx="5929966" cy="10444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Ruby has a ribbon that is 80 cm long.</a:t>
            </a:r>
            <a:endParaRPr sz="1800">
              <a:latin typeface="Calibri"/>
              <a:ea typeface="Calibri"/>
              <a:cs typeface="Calibri"/>
              <a:sym typeface="Calibri"/>
            </a:endParaRPr>
          </a:p>
          <a:p>
            <a:pPr>
              <a:defRPr i="1">
                <a:latin typeface="Castledown"/>
                <a:ea typeface="Castledown"/>
                <a:cs typeface="Castledown"/>
                <a:sym typeface="Castledown"/>
              </a:defRPr>
            </a:pPr>
            <a:r>
              <a:t>She cuts a piece that is 48 cm long to make a bow.</a:t>
            </a:r>
            <a:endParaRPr sz="1800">
              <a:latin typeface="Calibri"/>
              <a:ea typeface="Calibri"/>
              <a:cs typeface="Calibri"/>
              <a:sym typeface="Calibri"/>
            </a:endParaRPr>
          </a:p>
          <a:p>
            <a:pPr>
              <a:defRPr i="1">
                <a:latin typeface="Castledown"/>
                <a:ea typeface="Castledown"/>
                <a:cs typeface="Castledown"/>
                <a:sym typeface="Castledown"/>
              </a:defRPr>
            </a:pPr>
            <a:r>
              <a:t>What is the length of ribbon left?</a:t>
            </a:r>
          </a:p>
        </p:txBody>
      </p:sp>
      <p:sp>
        <p:nvSpPr>
          <p:cNvPr id="838" name="Shape 838"/>
          <p:cNvSpPr/>
          <p:nvPr/>
        </p:nvSpPr>
        <p:spPr>
          <a:xfrm>
            <a:off x="4277833" y="6892511"/>
            <a:ext cx="1490782" cy="51104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a:defRPr sz="2500" i="1">
                <a:latin typeface="Castledown"/>
                <a:ea typeface="Castledown"/>
                <a:cs typeface="Castledown"/>
                <a:sym typeface="Castledown"/>
              </a:defRPr>
            </a:lvl1pPr>
          </a:lstStyle>
          <a:p>
            <a:r>
              <a:t>=</a:t>
            </a:r>
          </a:p>
        </p:txBody>
      </p:sp>
      <p:sp>
        <p:nvSpPr>
          <p:cNvPr id="839" name="Shape 839"/>
          <p:cNvSpPr/>
          <p:nvPr/>
        </p:nvSpPr>
        <p:spPr>
          <a:xfrm>
            <a:off x="1969704" y="6927708"/>
            <a:ext cx="607443" cy="444785"/>
          </a:xfrm>
          <a:prstGeom prst="rect">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840" name="Shape 840"/>
          <p:cNvSpPr/>
          <p:nvPr/>
        </p:nvSpPr>
        <p:spPr>
          <a:xfrm>
            <a:off x="3601965" y="6927708"/>
            <a:ext cx="607442" cy="444785"/>
          </a:xfrm>
          <a:prstGeom prst="rect">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841" name="Shape 841"/>
          <p:cNvSpPr/>
          <p:nvPr/>
        </p:nvSpPr>
        <p:spPr>
          <a:xfrm>
            <a:off x="4675065" y="6927708"/>
            <a:ext cx="607442" cy="444785"/>
          </a:xfrm>
          <a:prstGeom prst="rect">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842" name="Shape 842"/>
          <p:cNvSpPr/>
          <p:nvPr/>
        </p:nvSpPr>
        <p:spPr>
          <a:xfrm>
            <a:off x="2876239" y="6911385"/>
            <a:ext cx="477408" cy="477408"/>
          </a:xfrm>
          <a:prstGeom prst="ellipse">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843" name="Shape 843"/>
          <p:cNvSpPr/>
          <p:nvPr/>
        </p:nvSpPr>
        <p:spPr>
          <a:xfrm>
            <a:off x="1834245" y="7755590"/>
            <a:ext cx="2935437" cy="304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i="1">
                <a:latin typeface="Castledown"/>
                <a:ea typeface="Castledown"/>
                <a:cs typeface="Castledown"/>
                <a:sym typeface="Castledown"/>
              </a:defRPr>
            </a:lvl1pPr>
          </a:lstStyle>
          <a:p>
            <a:r>
              <a:t>The length of ribbon left is</a:t>
            </a:r>
          </a:p>
        </p:txBody>
      </p:sp>
      <p:sp>
        <p:nvSpPr>
          <p:cNvPr id="844" name="Shape 844"/>
          <p:cNvSpPr/>
          <p:nvPr/>
        </p:nvSpPr>
        <p:spPr>
          <a:xfrm>
            <a:off x="4993799" y="7753545"/>
            <a:ext cx="607443" cy="444783"/>
          </a:xfrm>
          <a:prstGeom prst="rect">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845" name="Shape 845"/>
          <p:cNvSpPr/>
          <p:nvPr/>
        </p:nvSpPr>
        <p:spPr>
          <a:xfrm>
            <a:off x="5657170" y="7755590"/>
            <a:ext cx="213317"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a:t>
            </a:r>
          </a:p>
        </p:txBody>
      </p:sp>
      <p:pic>
        <p:nvPicPr>
          <p:cNvPr id="846" name="image14.png"/>
          <p:cNvPicPr>
            <a:picLocks noChangeAspect="1"/>
          </p:cNvPicPr>
          <p:nvPr/>
        </p:nvPicPr>
        <p:blipFill>
          <a:blip r:embed="rId8">
            <a:extLst/>
          </a:blip>
          <a:stretch>
            <a:fillRect/>
          </a:stretch>
        </p:blipFill>
        <p:spPr>
          <a:xfrm>
            <a:off x="7466934" y="2476576"/>
            <a:ext cx="2822392" cy="2052147"/>
          </a:xfrm>
          <a:prstGeom prst="rect">
            <a:avLst/>
          </a:prstGeom>
          <a:ln w="12700">
            <a:miter lim="400000"/>
          </a:ln>
        </p:spPr>
      </p:pic>
      <p:sp>
        <p:nvSpPr>
          <p:cNvPr id="847" name="Shape 847"/>
          <p:cNvSpPr/>
          <p:nvPr/>
        </p:nvSpPr>
        <p:spPr>
          <a:xfrm>
            <a:off x="7774847" y="3060727"/>
            <a:ext cx="2181089" cy="7366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sz="2400" b="1" i="1">
                <a:latin typeface="Castledown"/>
                <a:ea typeface="Castledown"/>
                <a:cs typeface="Castledown"/>
                <a:sym typeface="Castledown"/>
              </a:defRPr>
            </a:pPr>
            <a:r>
              <a:t>What equation</a:t>
            </a:r>
            <a:endParaRPr sz="1800">
              <a:latin typeface="Calibri"/>
              <a:ea typeface="Calibri"/>
              <a:cs typeface="Calibri"/>
              <a:sym typeface="Calibri"/>
            </a:endParaRPr>
          </a:p>
          <a:p>
            <a:pPr>
              <a:defRPr sz="2400" b="1" i="1">
                <a:latin typeface="Castledown"/>
                <a:ea typeface="Castledown"/>
                <a:cs typeface="Castledown"/>
                <a:sym typeface="Castledown"/>
              </a:defRPr>
            </a:pPr>
            <a:r>
              <a:t>can we write?</a:t>
            </a:r>
          </a:p>
        </p:txBody>
      </p:sp>
      <p:pic>
        <p:nvPicPr>
          <p:cNvPr id="848" name="image87.png"/>
          <p:cNvPicPr>
            <a:picLocks noChangeAspect="1"/>
          </p:cNvPicPr>
          <p:nvPr/>
        </p:nvPicPr>
        <p:blipFill>
          <a:blip r:embed="rId9">
            <a:extLst/>
          </a:blip>
          <a:stretch>
            <a:fillRect/>
          </a:stretch>
        </p:blipFill>
        <p:spPr>
          <a:xfrm>
            <a:off x="10188643" y="3179042"/>
            <a:ext cx="1570573" cy="4936072"/>
          </a:xfrm>
          <a:prstGeom prst="rect">
            <a:avLst/>
          </a:prstGeom>
          <a:ln w="12700">
            <a:miter lim="400000"/>
          </a:ln>
        </p:spPr>
      </p:pic>
      <p:sp>
        <p:nvSpPr>
          <p:cNvPr id="849" name="Shape 849"/>
          <p:cNvSpPr/>
          <p:nvPr/>
        </p:nvSpPr>
        <p:spPr>
          <a:xfrm>
            <a:off x="973845" y="1739701"/>
            <a:ext cx="4485284"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Solving word problems — length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65023" bIns="65023"/>
          <a:lstStyle/>
          <a:p>
            <a:endParaRPr lang="en-GB"/>
          </a:p>
        </p:txBody>
      </p:sp>
      <p:sp>
        <p:nvSpPr>
          <p:cNvPr id="3" name="Content Placeholder 2"/>
          <p:cNvSpPr>
            <a:spLocks noGrp="1"/>
          </p:cNvSpPr>
          <p:nvPr>
            <p:ph idx="1"/>
          </p:nvPr>
        </p:nvSpPr>
        <p:spPr/>
        <p:txBody>
          <a:bodyPr tIns="65023" bIns="65023"/>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738295" y="555414"/>
            <a:ext cx="11528213" cy="8642773"/>
          </a:xfrm>
          <a:prstGeom prst="rect">
            <a:avLst/>
          </a:prstGeom>
          <a:noFill/>
          <a:ln w="9525">
            <a:noFill/>
            <a:miter lim="800000"/>
            <a:headEnd/>
            <a:tailEnd/>
          </a:ln>
          <a:effectLst/>
        </p:spPr>
      </p:pic>
    </p:spTree>
    <p:extLst>
      <p:ext uri="{BB962C8B-B14F-4D97-AF65-F5344CB8AC3E}">
        <p14:creationId xmlns:p14="http://schemas.microsoft.com/office/powerpoint/2010/main" val="2897416596"/>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3"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854" name="Shape 854"/>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855" name="Shape 855"/>
          <p:cNvSpPr/>
          <p:nvPr/>
        </p:nvSpPr>
        <p:spPr>
          <a:xfrm>
            <a:off x="2448622" y="5309299"/>
            <a:ext cx="5697798" cy="379715"/>
          </a:xfrm>
          <a:prstGeom prst="rect">
            <a:avLst/>
          </a:prstGeom>
          <a:solidFill>
            <a:srgbClr val="EF8B38"/>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856" name="Shape 856"/>
          <p:cNvSpPr/>
          <p:nvPr/>
        </p:nvSpPr>
        <p:spPr>
          <a:xfrm>
            <a:off x="4922234" y="6103918"/>
            <a:ext cx="495842"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 g</a:t>
            </a:r>
          </a:p>
        </p:txBody>
      </p:sp>
      <p:grpSp>
        <p:nvGrpSpPr>
          <p:cNvPr id="862" name="Group 862"/>
          <p:cNvGrpSpPr/>
          <p:nvPr/>
        </p:nvGrpSpPr>
        <p:grpSpPr>
          <a:xfrm>
            <a:off x="4249582" y="4927370"/>
            <a:ext cx="3896165" cy="308025"/>
            <a:chOff x="0" y="0"/>
            <a:chExt cx="3896164" cy="308024"/>
          </a:xfrm>
        </p:grpSpPr>
        <p:pic>
          <p:nvPicPr>
            <p:cNvPr id="857" name="image96.png"/>
            <p:cNvPicPr>
              <a:picLocks noChangeAspect="1"/>
            </p:cNvPicPr>
            <p:nvPr/>
          </p:nvPicPr>
          <p:blipFill>
            <a:blip r:embed="rId4">
              <a:extLst/>
            </a:blip>
            <a:stretch>
              <a:fillRect/>
            </a:stretch>
          </p:blipFill>
          <p:spPr>
            <a:xfrm>
              <a:off x="1697327" y="-1"/>
              <a:ext cx="310551" cy="306185"/>
            </a:xfrm>
            <a:prstGeom prst="rect">
              <a:avLst/>
            </a:prstGeom>
            <a:ln w="12700" cap="flat">
              <a:noFill/>
              <a:miter lim="400000"/>
            </a:ln>
            <a:effectLst/>
          </p:spPr>
        </p:pic>
        <p:pic>
          <p:nvPicPr>
            <p:cNvPr id="858" name="image97.png"/>
            <p:cNvPicPr>
              <a:picLocks noChangeAspect="1"/>
            </p:cNvPicPr>
            <p:nvPr/>
          </p:nvPicPr>
          <p:blipFill>
            <a:blip r:embed="rId5">
              <a:extLst/>
            </a:blip>
            <a:stretch>
              <a:fillRect/>
            </a:stretch>
          </p:blipFill>
          <p:spPr>
            <a:xfrm>
              <a:off x="3585612" y="-1"/>
              <a:ext cx="310553" cy="306185"/>
            </a:xfrm>
            <a:prstGeom prst="rect">
              <a:avLst/>
            </a:prstGeom>
            <a:ln w="12700" cap="flat">
              <a:noFill/>
              <a:miter lim="400000"/>
            </a:ln>
            <a:effectLst/>
          </p:spPr>
        </p:pic>
        <p:pic>
          <p:nvPicPr>
            <p:cNvPr id="859" name="image98.png"/>
            <p:cNvPicPr>
              <a:picLocks noChangeAspect="1"/>
            </p:cNvPicPr>
            <p:nvPr/>
          </p:nvPicPr>
          <p:blipFill>
            <a:blip r:embed="rId6">
              <a:extLst/>
            </a:blip>
            <a:stretch>
              <a:fillRect/>
            </a:stretch>
          </p:blipFill>
          <p:spPr>
            <a:xfrm>
              <a:off x="0" y="1840"/>
              <a:ext cx="310551" cy="306185"/>
            </a:xfrm>
            <a:prstGeom prst="rect">
              <a:avLst/>
            </a:prstGeom>
            <a:ln w="12700" cap="flat">
              <a:noFill/>
              <a:miter lim="400000"/>
            </a:ln>
            <a:effectLst/>
          </p:spPr>
        </p:pic>
        <p:pic>
          <p:nvPicPr>
            <p:cNvPr id="860" name="image99.png"/>
            <p:cNvPicPr>
              <a:picLocks noChangeAspect="1"/>
            </p:cNvPicPr>
            <p:nvPr/>
          </p:nvPicPr>
          <p:blipFill>
            <a:blip r:embed="rId7">
              <a:extLst/>
            </a:blip>
            <a:stretch>
              <a:fillRect/>
            </a:stretch>
          </p:blipFill>
          <p:spPr>
            <a:xfrm>
              <a:off x="186600" y="1840"/>
              <a:ext cx="1511009" cy="306185"/>
            </a:xfrm>
            <a:prstGeom prst="rect">
              <a:avLst/>
            </a:prstGeom>
            <a:ln w="12700" cap="flat">
              <a:noFill/>
              <a:miter lim="400000"/>
            </a:ln>
            <a:effectLst/>
          </p:spPr>
        </p:pic>
        <p:pic>
          <p:nvPicPr>
            <p:cNvPr id="861" name="image99.png"/>
            <p:cNvPicPr>
              <a:picLocks noChangeAspect="1"/>
            </p:cNvPicPr>
            <p:nvPr/>
          </p:nvPicPr>
          <p:blipFill>
            <a:blip r:embed="rId7">
              <a:extLst/>
            </a:blip>
            <a:stretch>
              <a:fillRect/>
            </a:stretch>
          </p:blipFill>
          <p:spPr>
            <a:xfrm>
              <a:off x="1967064" y="-1"/>
              <a:ext cx="1625839" cy="306185"/>
            </a:xfrm>
            <a:prstGeom prst="rect">
              <a:avLst/>
            </a:prstGeom>
            <a:ln w="12700" cap="flat">
              <a:noFill/>
              <a:miter lim="400000"/>
            </a:ln>
            <a:effectLst/>
          </p:spPr>
        </p:pic>
      </p:grpSp>
      <p:sp>
        <p:nvSpPr>
          <p:cNvPr id="863" name="Shape 863"/>
          <p:cNvSpPr/>
          <p:nvPr/>
        </p:nvSpPr>
        <p:spPr>
          <a:xfrm>
            <a:off x="6409330" y="6094870"/>
            <a:ext cx="284010"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a:t>
            </a:r>
          </a:p>
        </p:txBody>
      </p:sp>
      <p:grpSp>
        <p:nvGrpSpPr>
          <p:cNvPr id="869" name="Group 869"/>
          <p:cNvGrpSpPr/>
          <p:nvPr/>
        </p:nvGrpSpPr>
        <p:grpSpPr>
          <a:xfrm>
            <a:off x="2442273" y="5766077"/>
            <a:ext cx="5710499" cy="267127"/>
            <a:chOff x="0" y="-1"/>
            <a:chExt cx="5710497" cy="267125"/>
          </a:xfrm>
        </p:grpSpPr>
        <p:pic>
          <p:nvPicPr>
            <p:cNvPr id="864" name="image96.png"/>
            <p:cNvPicPr>
              <a:picLocks noChangeAspect="1"/>
            </p:cNvPicPr>
            <p:nvPr/>
          </p:nvPicPr>
          <p:blipFill>
            <a:blip r:embed="rId4">
              <a:extLst/>
            </a:blip>
            <a:stretch>
              <a:fillRect/>
            </a:stretch>
          </p:blipFill>
          <p:spPr>
            <a:xfrm rot="10800000">
              <a:off x="2634991" y="-2"/>
              <a:ext cx="270935" cy="267127"/>
            </a:xfrm>
            <a:prstGeom prst="rect">
              <a:avLst/>
            </a:prstGeom>
            <a:ln w="12700" cap="flat">
              <a:noFill/>
              <a:miter lim="400000"/>
            </a:ln>
            <a:effectLst/>
          </p:spPr>
        </p:pic>
        <p:pic>
          <p:nvPicPr>
            <p:cNvPr id="865" name="image97.png"/>
            <p:cNvPicPr>
              <a:picLocks noChangeAspect="1"/>
            </p:cNvPicPr>
            <p:nvPr/>
          </p:nvPicPr>
          <p:blipFill>
            <a:blip r:embed="rId5">
              <a:extLst/>
            </a:blip>
            <a:stretch>
              <a:fillRect/>
            </a:stretch>
          </p:blipFill>
          <p:spPr>
            <a:xfrm rot="10800000">
              <a:off x="0" y="-2"/>
              <a:ext cx="270935" cy="267127"/>
            </a:xfrm>
            <a:prstGeom prst="rect">
              <a:avLst/>
            </a:prstGeom>
            <a:ln w="12700" cap="flat">
              <a:noFill/>
              <a:miter lim="400000"/>
            </a:ln>
            <a:effectLst/>
          </p:spPr>
        </p:pic>
        <p:pic>
          <p:nvPicPr>
            <p:cNvPr id="866" name="image98.png"/>
            <p:cNvPicPr>
              <a:picLocks noChangeAspect="1"/>
            </p:cNvPicPr>
            <p:nvPr/>
          </p:nvPicPr>
          <p:blipFill>
            <a:blip r:embed="rId6">
              <a:extLst/>
            </a:blip>
            <a:stretch>
              <a:fillRect/>
            </a:stretch>
          </p:blipFill>
          <p:spPr>
            <a:xfrm rot="10800000">
              <a:off x="5439562" y="-2"/>
              <a:ext cx="270936" cy="267127"/>
            </a:xfrm>
            <a:prstGeom prst="rect">
              <a:avLst/>
            </a:prstGeom>
            <a:ln w="12700" cap="flat">
              <a:noFill/>
              <a:miter lim="400000"/>
            </a:ln>
            <a:effectLst/>
          </p:spPr>
        </p:pic>
        <p:pic>
          <p:nvPicPr>
            <p:cNvPr id="867" name="image99.png"/>
            <p:cNvPicPr>
              <a:picLocks noChangeAspect="1"/>
            </p:cNvPicPr>
            <p:nvPr/>
          </p:nvPicPr>
          <p:blipFill>
            <a:blip r:embed="rId7">
              <a:extLst/>
            </a:blip>
            <a:stretch>
              <a:fillRect/>
            </a:stretch>
          </p:blipFill>
          <p:spPr>
            <a:xfrm rot="10800000">
              <a:off x="253982" y="-2"/>
              <a:ext cx="2463629" cy="267127"/>
            </a:xfrm>
            <a:prstGeom prst="rect">
              <a:avLst/>
            </a:prstGeom>
            <a:ln w="12700" cap="flat">
              <a:noFill/>
              <a:miter lim="400000"/>
            </a:ln>
            <a:effectLst/>
          </p:spPr>
        </p:pic>
        <p:pic>
          <p:nvPicPr>
            <p:cNvPr id="868" name="image99.png"/>
            <p:cNvPicPr>
              <a:picLocks noChangeAspect="1"/>
            </p:cNvPicPr>
            <p:nvPr/>
          </p:nvPicPr>
          <p:blipFill>
            <a:blip r:embed="rId7">
              <a:extLst/>
            </a:blip>
            <a:stretch>
              <a:fillRect/>
            </a:stretch>
          </p:blipFill>
          <p:spPr>
            <a:xfrm rot="10800000">
              <a:off x="2830245" y="-2"/>
              <a:ext cx="2609026" cy="267127"/>
            </a:xfrm>
            <a:prstGeom prst="rect">
              <a:avLst/>
            </a:prstGeom>
            <a:ln w="12700" cap="flat">
              <a:noFill/>
              <a:miter lim="400000"/>
            </a:ln>
            <a:effectLst/>
          </p:spPr>
        </p:pic>
      </p:grpSp>
      <p:sp>
        <p:nvSpPr>
          <p:cNvPr id="870" name="Shape 870"/>
          <p:cNvSpPr/>
          <p:nvPr/>
        </p:nvSpPr>
        <p:spPr>
          <a:xfrm>
            <a:off x="1067417" y="2423087"/>
            <a:ext cx="5238660" cy="10444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The mass of a pear is 135 g.</a:t>
            </a:r>
            <a:endParaRPr sz="1800">
              <a:latin typeface="Calibri"/>
              <a:ea typeface="Calibri"/>
              <a:cs typeface="Calibri"/>
              <a:sym typeface="Calibri"/>
            </a:endParaRPr>
          </a:p>
          <a:p>
            <a:pPr>
              <a:defRPr i="1">
                <a:latin typeface="Castledown"/>
                <a:ea typeface="Castledown"/>
                <a:cs typeface="Castledown"/>
                <a:sym typeface="Castledown"/>
              </a:defRPr>
            </a:pPr>
            <a:r>
              <a:t>A watermelon is 375 g heavier than the pear.</a:t>
            </a:r>
            <a:endParaRPr sz="1800">
              <a:latin typeface="Calibri"/>
              <a:ea typeface="Calibri"/>
              <a:cs typeface="Calibri"/>
              <a:sym typeface="Calibri"/>
            </a:endParaRPr>
          </a:p>
          <a:p>
            <a:pPr>
              <a:defRPr i="1">
                <a:latin typeface="Castledown"/>
                <a:ea typeface="Castledown"/>
                <a:cs typeface="Castledown"/>
                <a:sym typeface="Castledown"/>
              </a:defRPr>
            </a:pPr>
            <a:r>
              <a:t>What is the mass of the watermelon?</a:t>
            </a:r>
          </a:p>
        </p:txBody>
      </p:sp>
      <p:sp>
        <p:nvSpPr>
          <p:cNvPr id="871" name="Shape 871"/>
          <p:cNvSpPr/>
          <p:nvPr/>
        </p:nvSpPr>
        <p:spPr>
          <a:xfrm>
            <a:off x="1834245" y="7755590"/>
            <a:ext cx="3471342" cy="304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i="1">
                <a:latin typeface="Castledown"/>
                <a:ea typeface="Castledown"/>
                <a:cs typeface="Castledown"/>
                <a:sym typeface="Castledown"/>
              </a:defRPr>
            </a:lvl1pPr>
          </a:lstStyle>
          <a:p>
            <a:r>
              <a:t>The mass of the watermelon is</a:t>
            </a:r>
          </a:p>
        </p:txBody>
      </p:sp>
      <p:sp>
        <p:nvSpPr>
          <p:cNvPr id="872" name="Shape 872"/>
          <p:cNvSpPr/>
          <p:nvPr/>
        </p:nvSpPr>
        <p:spPr>
          <a:xfrm>
            <a:off x="5336699" y="7753545"/>
            <a:ext cx="750573" cy="444783"/>
          </a:xfrm>
          <a:prstGeom prst="rect">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873" name="Shape 873"/>
          <p:cNvSpPr/>
          <p:nvPr/>
        </p:nvSpPr>
        <p:spPr>
          <a:xfrm>
            <a:off x="6084465" y="7742890"/>
            <a:ext cx="919009"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grams.</a:t>
            </a:r>
          </a:p>
        </p:txBody>
      </p:sp>
      <p:pic>
        <p:nvPicPr>
          <p:cNvPr id="874" name="image14.png"/>
          <p:cNvPicPr>
            <a:picLocks noChangeAspect="1"/>
          </p:cNvPicPr>
          <p:nvPr/>
        </p:nvPicPr>
        <p:blipFill>
          <a:blip r:embed="rId8">
            <a:extLst/>
          </a:blip>
          <a:stretch>
            <a:fillRect/>
          </a:stretch>
        </p:blipFill>
        <p:spPr>
          <a:xfrm>
            <a:off x="6019291" y="3099563"/>
            <a:ext cx="4473235" cy="1075793"/>
          </a:xfrm>
          <a:prstGeom prst="rect">
            <a:avLst/>
          </a:prstGeom>
          <a:ln w="12700">
            <a:miter lim="400000"/>
          </a:ln>
        </p:spPr>
      </p:pic>
      <p:sp>
        <p:nvSpPr>
          <p:cNvPr id="875" name="Shape 875"/>
          <p:cNvSpPr/>
          <p:nvPr/>
        </p:nvSpPr>
        <p:spPr>
          <a:xfrm>
            <a:off x="6479447" y="3386118"/>
            <a:ext cx="3399731"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b="1" i="1">
                <a:latin typeface="Castledown"/>
                <a:ea typeface="Castledown"/>
                <a:cs typeface="Castledown"/>
                <a:sym typeface="Castledown"/>
              </a:defRPr>
            </a:lvl1pPr>
          </a:lstStyle>
          <a:p>
            <a:r>
              <a:t>Do we add or subtract?</a:t>
            </a:r>
          </a:p>
        </p:txBody>
      </p:sp>
      <p:sp>
        <p:nvSpPr>
          <p:cNvPr id="876" name="Shape 876"/>
          <p:cNvSpPr/>
          <p:nvPr/>
        </p:nvSpPr>
        <p:spPr>
          <a:xfrm>
            <a:off x="2469831" y="4667339"/>
            <a:ext cx="1725180" cy="381002"/>
          </a:xfrm>
          <a:prstGeom prst="rect">
            <a:avLst/>
          </a:prstGeom>
          <a:solidFill>
            <a:srgbClr val="2F9C50"/>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877" name="Shape 877"/>
          <p:cNvSpPr/>
          <p:nvPr/>
        </p:nvSpPr>
        <p:spPr>
          <a:xfrm>
            <a:off x="5757335" y="4419124"/>
            <a:ext cx="778367"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375 g</a:t>
            </a:r>
          </a:p>
        </p:txBody>
      </p:sp>
      <p:pic>
        <p:nvPicPr>
          <p:cNvPr id="878" name="image96.png"/>
          <p:cNvPicPr>
            <a:picLocks noChangeAspect="1"/>
          </p:cNvPicPr>
          <p:nvPr/>
        </p:nvPicPr>
        <p:blipFill>
          <a:blip r:embed="rId4">
            <a:extLst/>
          </a:blip>
          <a:stretch>
            <a:fillRect/>
          </a:stretch>
        </p:blipFill>
        <p:spPr>
          <a:xfrm>
            <a:off x="3199320" y="4264967"/>
            <a:ext cx="270935" cy="267124"/>
          </a:xfrm>
          <a:prstGeom prst="rect">
            <a:avLst/>
          </a:prstGeom>
          <a:ln w="12700">
            <a:miter lim="400000"/>
          </a:ln>
        </p:spPr>
      </p:pic>
      <p:pic>
        <p:nvPicPr>
          <p:cNvPr id="879" name="image97.png"/>
          <p:cNvPicPr>
            <a:picLocks noChangeAspect="1"/>
          </p:cNvPicPr>
          <p:nvPr/>
        </p:nvPicPr>
        <p:blipFill>
          <a:blip r:embed="rId5">
            <a:extLst/>
          </a:blip>
          <a:stretch>
            <a:fillRect/>
          </a:stretch>
        </p:blipFill>
        <p:spPr>
          <a:xfrm>
            <a:off x="3919285" y="4263899"/>
            <a:ext cx="270935" cy="267125"/>
          </a:xfrm>
          <a:prstGeom prst="rect">
            <a:avLst/>
          </a:prstGeom>
          <a:ln w="12700">
            <a:miter lim="400000"/>
          </a:ln>
        </p:spPr>
      </p:pic>
      <p:pic>
        <p:nvPicPr>
          <p:cNvPr id="880" name="image98.png"/>
          <p:cNvPicPr>
            <a:picLocks noChangeAspect="1"/>
          </p:cNvPicPr>
          <p:nvPr/>
        </p:nvPicPr>
        <p:blipFill>
          <a:blip r:embed="rId6">
            <a:extLst/>
          </a:blip>
          <a:stretch>
            <a:fillRect/>
          </a:stretch>
        </p:blipFill>
        <p:spPr>
          <a:xfrm>
            <a:off x="2479357" y="4264967"/>
            <a:ext cx="270935" cy="267124"/>
          </a:xfrm>
          <a:prstGeom prst="rect">
            <a:avLst/>
          </a:prstGeom>
          <a:ln w="12700">
            <a:miter lim="400000"/>
          </a:ln>
        </p:spPr>
      </p:pic>
      <p:pic>
        <p:nvPicPr>
          <p:cNvPr id="881" name="image99.png"/>
          <p:cNvPicPr>
            <a:picLocks noChangeAspect="1"/>
          </p:cNvPicPr>
          <p:nvPr/>
        </p:nvPicPr>
        <p:blipFill>
          <a:blip r:embed="rId7">
            <a:extLst/>
          </a:blip>
          <a:stretch>
            <a:fillRect/>
          </a:stretch>
        </p:blipFill>
        <p:spPr>
          <a:xfrm>
            <a:off x="2741191" y="4264967"/>
            <a:ext cx="481332" cy="267124"/>
          </a:xfrm>
          <a:prstGeom prst="rect">
            <a:avLst/>
          </a:prstGeom>
          <a:ln w="12700">
            <a:miter lim="400000"/>
          </a:ln>
        </p:spPr>
      </p:pic>
      <p:pic>
        <p:nvPicPr>
          <p:cNvPr id="882" name="image99.png"/>
          <p:cNvPicPr>
            <a:picLocks noChangeAspect="1"/>
          </p:cNvPicPr>
          <p:nvPr/>
        </p:nvPicPr>
        <p:blipFill>
          <a:blip r:embed="rId7">
            <a:extLst/>
          </a:blip>
          <a:stretch>
            <a:fillRect/>
          </a:stretch>
        </p:blipFill>
        <p:spPr>
          <a:xfrm>
            <a:off x="3426488" y="4264967"/>
            <a:ext cx="549529" cy="267124"/>
          </a:xfrm>
          <a:prstGeom prst="rect">
            <a:avLst/>
          </a:prstGeom>
          <a:ln w="12700">
            <a:miter lim="400000"/>
          </a:ln>
        </p:spPr>
      </p:pic>
      <p:sp>
        <p:nvSpPr>
          <p:cNvPr id="883" name="Shape 883"/>
          <p:cNvSpPr/>
          <p:nvPr/>
        </p:nvSpPr>
        <p:spPr>
          <a:xfrm>
            <a:off x="2959503" y="3830690"/>
            <a:ext cx="778367"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135 g</a:t>
            </a:r>
          </a:p>
        </p:txBody>
      </p:sp>
      <p:sp>
        <p:nvSpPr>
          <p:cNvPr id="884" name="Shape 884"/>
          <p:cNvSpPr/>
          <p:nvPr/>
        </p:nvSpPr>
        <p:spPr>
          <a:xfrm>
            <a:off x="1598422" y="4639469"/>
            <a:ext cx="651119"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pear</a:t>
            </a:r>
          </a:p>
        </p:txBody>
      </p:sp>
      <p:sp>
        <p:nvSpPr>
          <p:cNvPr id="885" name="Shape 885"/>
          <p:cNvSpPr/>
          <p:nvPr/>
        </p:nvSpPr>
        <p:spPr>
          <a:xfrm>
            <a:off x="856105" y="5252625"/>
            <a:ext cx="1455660"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watermelon</a:t>
            </a:r>
          </a:p>
        </p:txBody>
      </p:sp>
      <p:pic>
        <p:nvPicPr>
          <p:cNvPr id="886" name="image101.png"/>
          <p:cNvPicPr>
            <a:picLocks noChangeAspect="1"/>
          </p:cNvPicPr>
          <p:nvPr/>
        </p:nvPicPr>
        <p:blipFill>
          <a:blip r:embed="rId9">
            <a:extLst/>
          </a:blip>
          <a:stretch>
            <a:fillRect/>
          </a:stretch>
        </p:blipFill>
        <p:spPr>
          <a:xfrm>
            <a:off x="9816114" y="2944119"/>
            <a:ext cx="2315630" cy="4805162"/>
          </a:xfrm>
          <a:prstGeom prst="rect">
            <a:avLst/>
          </a:prstGeom>
          <a:ln w="12700">
            <a:miter lim="400000"/>
          </a:ln>
        </p:spPr>
      </p:pic>
      <p:sp>
        <p:nvSpPr>
          <p:cNvPr id="887" name="Shape 887"/>
          <p:cNvSpPr/>
          <p:nvPr/>
        </p:nvSpPr>
        <p:spPr>
          <a:xfrm flipV="1">
            <a:off x="4190999" y="5163682"/>
            <a:ext cx="2" cy="674108"/>
          </a:xfrm>
          <a:prstGeom prst="line">
            <a:avLst/>
          </a:prstGeom>
          <a:ln w="25400">
            <a:solidFill>
              <a:srgbClr val="000000"/>
            </a:solidFill>
            <a:custDash>
              <a:ds d="200000" sp="200000"/>
            </a:custDash>
            <a:miter lim="400000"/>
          </a:ln>
        </p:spPr>
        <p:txBody>
          <a:bodyPr lIns="45718" tIns="45718" rIns="45718" bIns="45718"/>
          <a:lstStyle/>
          <a:p>
            <a:endParaRPr/>
          </a:p>
        </p:txBody>
      </p:sp>
      <p:sp>
        <p:nvSpPr>
          <p:cNvPr id="888" name="Shape 888"/>
          <p:cNvSpPr/>
          <p:nvPr/>
        </p:nvSpPr>
        <p:spPr>
          <a:xfrm>
            <a:off x="973845" y="1739701"/>
            <a:ext cx="4383039"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Solving word problems — mass </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2"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893" name="Shape 893"/>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894" name="Shape 894"/>
          <p:cNvSpPr/>
          <p:nvPr/>
        </p:nvSpPr>
        <p:spPr>
          <a:xfrm>
            <a:off x="5163129" y="6243618"/>
            <a:ext cx="622842"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 kg</a:t>
            </a:r>
          </a:p>
        </p:txBody>
      </p:sp>
      <p:pic>
        <p:nvPicPr>
          <p:cNvPr id="895" name="image96.png"/>
          <p:cNvPicPr>
            <a:picLocks noChangeAspect="1"/>
          </p:cNvPicPr>
          <p:nvPr/>
        </p:nvPicPr>
        <p:blipFill>
          <a:blip r:embed="rId4">
            <a:extLst/>
          </a:blip>
          <a:stretch>
            <a:fillRect/>
          </a:stretch>
        </p:blipFill>
        <p:spPr>
          <a:xfrm>
            <a:off x="5013569" y="5001333"/>
            <a:ext cx="310552" cy="306184"/>
          </a:xfrm>
          <a:prstGeom prst="rect">
            <a:avLst/>
          </a:prstGeom>
          <a:ln w="12700">
            <a:miter lim="400000"/>
          </a:ln>
        </p:spPr>
      </p:pic>
      <p:pic>
        <p:nvPicPr>
          <p:cNvPr id="896" name="image97.png"/>
          <p:cNvPicPr>
            <a:picLocks noChangeAspect="1"/>
          </p:cNvPicPr>
          <p:nvPr/>
        </p:nvPicPr>
        <p:blipFill>
          <a:blip r:embed="rId5">
            <a:extLst/>
          </a:blip>
          <a:stretch>
            <a:fillRect/>
          </a:stretch>
        </p:blipFill>
        <p:spPr>
          <a:xfrm>
            <a:off x="6785495" y="5001333"/>
            <a:ext cx="310552" cy="306184"/>
          </a:xfrm>
          <a:prstGeom prst="rect">
            <a:avLst/>
          </a:prstGeom>
          <a:ln w="12700">
            <a:miter lim="400000"/>
          </a:ln>
        </p:spPr>
      </p:pic>
      <p:pic>
        <p:nvPicPr>
          <p:cNvPr id="897" name="image98.png"/>
          <p:cNvPicPr>
            <a:picLocks noChangeAspect="1"/>
          </p:cNvPicPr>
          <p:nvPr/>
        </p:nvPicPr>
        <p:blipFill>
          <a:blip r:embed="rId6">
            <a:extLst/>
          </a:blip>
          <a:stretch>
            <a:fillRect/>
          </a:stretch>
        </p:blipFill>
        <p:spPr>
          <a:xfrm>
            <a:off x="3496216" y="4999558"/>
            <a:ext cx="310552" cy="306184"/>
          </a:xfrm>
          <a:prstGeom prst="rect">
            <a:avLst/>
          </a:prstGeom>
          <a:ln w="12700">
            <a:miter lim="400000"/>
          </a:ln>
        </p:spPr>
      </p:pic>
      <p:pic>
        <p:nvPicPr>
          <p:cNvPr id="898" name="image99.png"/>
          <p:cNvPicPr>
            <a:picLocks noChangeAspect="1"/>
          </p:cNvPicPr>
          <p:nvPr/>
        </p:nvPicPr>
        <p:blipFill>
          <a:blip r:embed="rId7">
            <a:extLst/>
          </a:blip>
          <a:stretch>
            <a:fillRect/>
          </a:stretch>
        </p:blipFill>
        <p:spPr>
          <a:xfrm>
            <a:off x="3805583" y="5001333"/>
            <a:ext cx="1277034" cy="306183"/>
          </a:xfrm>
          <a:prstGeom prst="rect">
            <a:avLst/>
          </a:prstGeom>
          <a:ln w="12700">
            <a:miter lim="400000"/>
          </a:ln>
        </p:spPr>
      </p:pic>
      <p:pic>
        <p:nvPicPr>
          <p:cNvPr id="899" name="image99.png"/>
          <p:cNvPicPr>
            <a:picLocks noChangeAspect="1"/>
          </p:cNvPicPr>
          <p:nvPr/>
        </p:nvPicPr>
        <p:blipFill>
          <a:blip r:embed="rId7">
            <a:extLst/>
          </a:blip>
          <a:stretch>
            <a:fillRect/>
          </a:stretch>
        </p:blipFill>
        <p:spPr>
          <a:xfrm>
            <a:off x="5319293" y="5001333"/>
            <a:ext cx="1468536" cy="306183"/>
          </a:xfrm>
          <a:prstGeom prst="rect">
            <a:avLst/>
          </a:prstGeom>
          <a:ln w="12700">
            <a:miter lim="400000"/>
          </a:ln>
        </p:spPr>
      </p:pic>
      <p:pic>
        <p:nvPicPr>
          <p:cNvPr id="900" name="image96.png"/>
          <p:cNvPicPr>
            <a:picLocks noChangeAspect="1"/>
          </p:cNvPicPr>
          <p:nvPr/>
        </p:nvPicPr>
        <p:blipFill>
          <a:blip r:embed="rId4">
            <a:extLst/>
          </a:blip>
          <a:stretch>
            <a:fillRect/>
          </a:stretch>
        </p:blipFill>
        <p:spPr>
          <a:xfrm rot="10800000">
            <a:off x="5337209" y="5873369"/>
            <a:ext cx="270935" cy="267125"/>
          </a:xfrm>
          <a:prstGeom prst="rect">
            <a:avLst/>
          </a:prstGeom>
          <a:ln w="12700">
            <a:miter lim="400000"/>
          </a:ln>
        </p:spPr>
      </p:pic>
      <p:pic>
        <p:nvPicPr>
          <p:cNvPr id="901" name="image97.png"/>
          <p:cNvPicPr>
            <a:picLocks noChangeAspect="1"/>
          </p:cNvPicPr>
          <p:nvPr/>
        </p:nvPicPr>
        <p:blipFill>
          <a:blip r:embed="rId5">
            <a:extLst/>
          </a:blip>
          <a:stretch>
            <a:fillRect/>
          </a:stretch>
        </p:blipFill>
        <p:spPr>
          <a:xfrm rot="10800000">
            <a:off x="2433407" y="5876157"/>
            <a:ext cx="270935" cy="267125"/>
          </a:xfrm>
          <a:prstGeom prst="rect">
            <a:avLst/>
          </a:prstGeom>
          <a:ln w="12700">
            <a:miter lim="400000"/>
          </a:ln>
        </p:spPr>
      </p:pic>
      <p:pic>
        <p:nvPicPr>
          <p:cNvPr id="902" name="image98.png"/>
          <p:cNvPicPr>
            <a:picLocks noChangeAspect="1"/>
          </p:cNvPicPr>
          <p:nvPr/>
        </p:nvPicPr>
        <p:blipFill>
          <a:blip r:embed="rId6">
            <a:extLst/>
          </a:blip>
          <a:stretch>
            <a:fillRect/>
          </a:stretch>
        </p:blipFill>
        <p:spPr>
          <a:xfrm rot="10800000">
            <a:off x="8408947" y="5873369"/>
            <a:ext cx="270936" cy="267125"/>
          </a:xfrm>
          <a:prstGeom prst="rect">
            <a:avLst/>
          </a:prstGeom>
          <a:ln w="12700">
            <a:miter lim="400000"/>
          </a:ln>
        </p:spPr>
      </p:pic>
      <p:pic>
        <p:nvPicPr>
          <p:cNvPr id="903" name="image99.png"/>
          <p:cNvPicPr>
            <a:picLocks noChangeAspect="1"/>
          </p:cNvPicPr>
          <p:nvPr/>
        </p:nvPicPr>
        <p:blipFill>
          <a:blip r:embed="rId7">
            <a:extLst/>
          </a:blip>
          <a:stretch>
            <a:fillRect/>
          </a:stretch>
        </p:blipFill>
        <p:spPr>
          <a:xfrm rot="10800000">
            <a:off x="2686150" y="5873369"/>
            <a:ext cx="2733678" cy="267124"/>
          </a:xfrm>
          <a:prstGeom prst="rect">
            <a:avLst/>
          </a:prstGeom>
          <a:ln w="12700">
            <a:miter lim="400000"/>
          </a:ln>
        </p:spPr>
      </p:pic>
      <p:pic>
        <p:nvPicPr>
          <p:cNvPr id="904" name="image99.png"/>
          <p:cNvPicPr>
            <a:picLocks noChangeAspect="1"/>
          </p:cNvPicPr>
          <p:nvPr/>
        </p:nvPicPr>
        <p:blipFill>
          <a:blip r:embed="rId7">
            <a:extLst/>
          </a:blip>
          <a:stretch>
            <a:fillRect/>
          </a:stretch>
        </p:blipFill>
        <p:spPr>
          <a:xfrm rot="10800000">
            <a:off x="5532463" y="5873369"/>
            <a:ext cx="2958102" cy="267124"/>
          </a:xfrm>
          <a:prstGeom prst="rect">
            <a:avLst/>
          </a:prstGeom>
          <a:ln w="12700">
            <a:miter lim="400000"/>
          </a:ln>
        </p:spPr>
      </p:pic>
      <p:sp>
        <p:nvSpPr>
          <p:cNvPr id="905" name="Shape 905"/>
          <p:cNvSpPr/>
          <p:nvPr/>
        </p:nvSpPr>
        <p:spPr>
          <a:xfrm>
            <a:off x="1067418" y="2423087"/>
            <a:ext cx="7555007" cy="13492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An empty suitcase has a mass of 3 kg.</a:t>
            </a:r>
            <a:endParaRPr sz="1800">
              <a:latin typeface="Calibri"/>
              <a:ea typeface="Calibri"/>
              <a:cs typeface="Calibri"/>
              <a:sym typeface="Calibri"/>
            </a:endParaRPr>
          </a:p>
          <a:p>
            <a:pPr>
              <a:defRPr i="1">
                <a:latin typeface="Castledown"/>
                <a:ea typeface="Castledown"/>
                <a:cs typeface="Castledown"/>
                <a:sym typeface="Castledown"/>
              </a:defRPr>
            </a:pPr>
            <a:r>
              <a:t>Charles packs 9 kg of clothes into the suitcase.</a:t>
            </a:r>
            <a:endParaRPr sz="1800">
              <a:latin typeface="Calibri"/>
              <a:ea typeface="Calibri"/>
              <a:cs typeface="Calibri"/>
              <a:sym typeface="Calibri"/>
            </a:endParaRPr>
          </a:p>
          <a:p>
            <a:pPr>
              <a:defRPr i="1">
                <a:latin typeface="Castledown"/>
                <a:ea typeface="Castledown"/>
                <a:cs typeface="Castledown"/>
                <a:sym typeface="Castledown"/>
              </a:defRPr>
            </a:pPr>
            <a:r>
              <a:t>He also packs 4 kg of books into the suitcase.</a:t>
            </a:r>
            <a:endParaRPr sz="1800">
              <a:latin typeface="Calibri"/>
              <a:ea typeface="Calibri"/>
              <a:cs typeface="Calibri"/>
              <a:sym typeface="Calibri"/>
            </a:endParaRPr>
          </a:p>
          <a:p>
            <a:pPr>
              <a:defRPr i="1">
                <a:latin typeface="Castledown"/>
                <a:ea typeface="Castledown"/>
                <a:cs typeface="Castledown"/>
                <a:sym typeface="Castledown"/>
              </a:defRPr>
            </a:pPr>
            <a:r>
              <a:t>What is the total mass of the suitcase with the clothes and books?</a:t>
            </a:r>
          </a:p>
        </p:txBody>
      </p:sp>
      <p:sp>
        <p:nvSpPr>
          <p:cNvPr id="906" name="Shape 906"/>
          <p:cNvSpPr/>
          <p:nvPr/>
        </p:nvSpPr>
        <p:spPr>
          <a:xfrm>
            <a:off x="1888879" y="7755590"/>
            <a:ext cx="6704881" cy="304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i="1">
                <a:latin typeface="Castledown"/>
                <a:ea typeface="Castledown"/>
                <a:cs typeface="Castledown"/>
                <a:sym typeface="Castledown"/>
              </a:defRPr>
            </a:lvl1pPr>
          </a:lstStyle>
          <a:p>
            <a:r>
              <a:t>The total mass of the suitcase with the clothes and books is</a:t>
            </a:r>
          </a:p>
        </p:txBody>
      </p:sp>
      <p:sp>
        <p:nvSpPr>
          <p:cNvPr id="907" name="Shape 907"/>
          <p:cNvSpPr/>
          <p:nvPr/>
        </p:nvSpPr>
        <p:spPr>
          <a:xfrm>
            <a:off x="8664099" y="7753545"/>
            <a:ext cx="750572" cy="444783"/>
          </a:xfrm>
          <a:prstGeom prst="rect">
            <a:avLst/>
          </a:prstGeom>
          <a:solidFill>
            <a:srgbClr val="8FD0E6"/>
          </a:solidFill>
          <a:ln w="12700">
            <a:miter lim="400000"/>
          </a:ln>
        </p:spPr>
        <p:txBody>
          <a:bodyPr lIns="65022" tIns="65022" rIns="65022" bIns="65022"/>
          <a:lstStyle/>
          <a:p>
            <a:pPr>
              <a:defRPr sz="2400">
                <a:latin typeface="Calibri"/>
                <a:ea typeface="Calibri"/>
                <a:cs typeface="Calibri"/>
                <a:sym typeface="Calibri"/>
              </a:defRPr>
            </a:pPr>
            <a:endParaRPr/>
          </a:p>
        </p:txBody>
      </p:sp>
      <p:sp>
        <p:nvSpPr>
          <p:cNvPr id="908" name="Shape 908"/>
          <p:cNvSpPr/>
          <p:nvPr/>
        </p:nvSpPr>
        <p:spPr>
          <a:xfrm>
            <a:off x="9444172" y="7755590"/>
            <a:ext cx="481579"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kg.</a:t>
            </a:r>
          </a:p>
        </p:txBody>
      </p:sp>
      <p:grpSp>
        <p:nvGrpSpPr>
          <p:cNvPr id="914" name="Group 914"/>
          <p:cNvGrpSpPr/>
          <p:nvPr/>
        </p:nvGrpSpPr>
        <p:grpSpPr>
          <a:xfrm>
            <a:off x="2426735" y="5038618"/>
            <a:ext cx="1029000" cy="267125"/>
            <a:chOff x="0" y="0"/>
            <a:chExt cx="1028998" cy="267124"/>
          </a:xfrm>
        </p:grpSpPr>
        <p:pic>
          <p:nvPicPr>
            <p:cNvPr id="909" name="image96.png"/>
            <p:cNvPicPr>
              <a:picLocks noChangeAspect="1"/>
            </p:cNvPicPr>
            <p:nvPr/>
          </p:nvPicPr>
          <p:blipFill>
            <a:blip r:embed="rId4">
              <a:extLst/>
            </a:blip>
            <a:stretch>
              <a:fillRect/>
            </a:stretch>
          </p:blipFill>
          <p:spPr>
            <a:xfrm>
              <a:off x="379031" y="0"/>
              <a:ext cx="270937" cy="267125"/>
            </a:xfrm>
            <a:prstGeom prst="rect">
              <a:avLst/>
            </a:prstGeom>
            <a:ln w="12700" cap="flat">
              <a:noFill/>
              <a:miter lim="400000"/>
            </a:ln>
            <a:effectLst/>
          </p:spPr>
        </p:pic>
        <p:pic>
          <p:nvPicPr>
            <p:cNvPr id="910" name="image97.png"/>
            <p:cNvPicPr>
              <a:picLocks noChangeAspect="1"/>
            </p:cNvPicPr>
            <p:nvPr/>
          </p:nvPicPr>
          <p:blipFill>
            <a:blip r:embed="rId5">
              <a:extLst/>
            </a:blip>
            <a:stretch>
              <a:fillRect/>
            </a:stretch>
          </p:blipFill>
          <p:spPr>
            <a:xfrm>
              <a:off x="758064" y="0"/>
              <a:ext cx="270936" cy="267125"/>
            </a:xfrm>
            <a:prstGeom prst="rect">
              <a:avLst/>
            </a:prstGeom>
            <a:ln w="12700" cap="flat">
              <a:noFill/>
              <a:miter lim="400000"/>
            </a:ln>
            <a:effectLst/>
          </p:spPr>
        </p:pic>
        <p:pic>
          <p:nvPicPr>
            <p:cNvPr id="911" name="image98.png"/>
            <p:cNvPicPr>
              <a:picLocks noChangeAspect="1"/>
            </p:cNvPicPr>
            <p:nvPr/>
          </p:nvPicPr>
          <p:blipFill>
            <a:blip r:embed="rId6">
              <a:extLst/>
            </a:blip>
            <a:stretch>
              <a:fillRect/>
            </a:stretch>
          </p:blipFill>
          <p:spPr>
            <a:xfrm>
              <a:off x="0" y="0"/>
              <a:ext cx="270935" cy="267125"/>
            </a:xfrm>
            <a:prstGeom prst="rect">
              <a:avLst/>
            </a:prstGeom>
            <a:ln w="12700" cap="flat">
              <a:noFill/>
              <a:miter lim="400000"/>
            </a:ln>
            <a:effectLst/>
          </p:spPr>
        </p:pic>
        <p:pic>
          <p:nvPicPr>
            <p:cNvPr id="912" name="image99.png"/>
            <p:cNvPicPr>
              <a:picLocks noChangeAspect="1"/>
            </p:cNvPicPr>
            <p:nvPr/>
          </p:nvPicPr>
          <p:blipFill>
            <a:blip r:embed="rId7">
              <a:extLst/>
            </a:blip>
            <a:stretch>
              <a:fillRect/>
            </a:stretch>
          </p:blipFill>
          <p:spPr>
            <a:xfrm>
              <a:off x="200417" y="0"/>
              <a:ext cx="203751" cy="267125"/>
            </a:xfrm>
            <a:prstGeom prst="rect">
              <a:avLst/>
            </a:prstGeom>
            <a:ln w="12700" cap="flat">
              <a:noFill/>
              <a:miter lim="400000"/>
            </a:ln>
            <a:effectLst/>
          </p:spPr>
        </p:pic>
        <p:pic>
          <p:nvPicPr>
            <p:cNvPr id="913" name="image99.png"/>
            <p:cNvPicPr>
              <a:picLocks noChangeAspect="1"/>
            </p:cNvPicPr>
            <p:nvPr/>
          </p:nvPicPr>
          <p:blipFill>
            <a:blip r:embed="rId7">
              <a:extLst/>
            </a:blip>
            <a:stretch>
              <a:fillRect/>
            </a:stretch>
          </p:blipFill>
          <p:spPr>
            <a:xfrm>
              <a:off x="604232" y="0"/>
              <a:ext cx="203751" cy="267125"/>
            </a:xfrm>
            <a:prstGeom prst="rect">
              <a:avLst/>
            </a:prstGeom>
            <a:ln w="12700" cap="flat">
              <a:noFill/>
              <a:miter lim="400000"/>
            </a:ln>
            <a:effectLst/>
          </p:spPr>
        </p:pic>
      </p:grpSp>
      <p:sp>
        <p:nvSpPr>
          <p:cNvPr id="915" name="Shape 915"/>
          <p:cNvSpPr/>
          <p:nvPr/>
        </p:nvSpPr>
        <p:spPr>
          <a:xfrm>
            <a:off x="2622955" y="4542511"/>
            <a:ext cx="636558" cy="43484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a:defRPr i="1">
                <a:latin typeface="Castledown"/>
                <a:ea typeface="Castledown"/>
                <a:cs typeface="Castledown"/>
                <a:sym typeface="Castledown"/>
              </a:defRPr>
            </a:lvl1pPr>
          </a:lstStyle>
          <a:p>
            <a:r>
              <a:t>3 kg</a:t>
            </a:r>
          </a:p>
        </p:txBody>
      </p:sp>
      <p:sp>
        <p:nvSpPr>
          <p:cNvPr id="916" name="Shape 916"/>
          <p:cNvSpPr/>
          <p:nvPr/>
        </p:nvSpPr>
        <p:spPr>
          <a:xfrm>
            <a:off x="2439757" y="5423685"/>
            <a:ext cx="1096090" cy="390599"/>
          </a:xfrm>
          <a:prstGeom prst="rect">
            <a:avLst/>
          </a:prstGeom>
          <a:solidFill>
            <a:srgbClr val="4EB6E1"/>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17" name="Shape 917"/>
          <p:cNvSpPr/>
          <p:nvPr/>
        </p:nvSpPr>
        <p:spPr>
          <a:xfrm>
            <a:off x="3474849" y="5423685"/>
            <a:ext cx="3657234" cy="390599"/>
          </a:xfrm>
          <a:prstGeom prst="rect">
            <a:avLst/>
          </a:prstGeom>
          <a:solidFill>
            <a:srgbClr val="FEEB30"/>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18" name="Shape 918"/>
          <p:cNvSpPr/>
          <p:nvPr/>
        </p:nvSpPr>
        <p:spPr>
          <a:xfrm>
            <a:off x="7111734" y="5423685"/>
            <a:ext cx="1557200" cy="390599"/>
          </a:xfrm>
          <a:prstGeom prst="rect">
            <a:avLst/>
          </a:prstGeom>
          <a:solidFill>
            <a:srgbClr val="F2BDD3"/>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19" name="Shape 919"/>
          <p:cNvSpPr/>
          <p:nvPr/>
        </p:nvSpPr>
        <p:spPr>
          <a:xfrm>
            <a:off x="4850567" y="4542511"/>
            <a:ext cx="636558" cy="43484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a:defRPr i="1">
                <a:latin typeface="Castledown"/>
                <a:ea typeface="Castledown"/>
                <a:cs typeface="Castledown"/>
                <a:sym typeface="Castledown"/>
              </a:defRPr>
            </a:lvl1pPr>
          </a:lstStyle>
          <a:p>
            <a:r>
              <a:t>9 kg</a:t>
            </a:r>
          </a:p>
        </p:txBody>
      </p:sp>
      <p:pic>
        <p:nvPicPr>
          <p:cNvPr id="920" name="image96.png"/>
          <p:cNvPicPr>
            <a:picLocks noChangeAspect="1"/>
          </p:cNvPicPr>
          <p:nvPr/>
        </p:nvPicPr>
        <p:blipFill>
          <a:blip r:embed="rId4">
            <a:extLst/>
          </a:blip>
          <a:stretch>
            <a:fillRect/>
          </a:stretch>
        </p:blipFill>
        <p:spPr>
          <a:xfrm>
            <a:off x="7779933" y="5038618"/>
            <a:ext cx="270935" cy="267124"/>
          </a:xfrm>
          <a:prstGeom prst="rect">
            <a:avLst/>
          </a:prstGeom>
          <a:ln w="12700">
            <a:miter lim="400000"/>
          </a:ln>
        </p:spPr>
      </p:pic>
      <p:pic>
        <p:nvPicPr>
          <p:cNvPr id="921" name="image97.png"/>
          <p:cNvPicPr>
            <a:picLocks noChangeAspect="1"/>
          </p:cNvPicPr>
          <p:nvPr/>
        </p:nvPicPr>
        <p:blipFill>
          <a:blip r:embed="rId5">
            <a:extLst/>
          </a:blip>
          <a:stretch>
            <a:fillRect/>
          </a:stretch>
        </p:blipFill>
        <p:spPr>
          <a:xfrm>
            <a:off x="8408947" y="5038618"/>
            <a:ext cx="270936" cy="267124"/>
          </a:xfrm>
          <a:prstGeom prst="rect">
            <a:avLst/>
          </a:prstGeom>
          <a:ln w="12700">
            <a:miter lim="400000"/>
          </a:ln>
        </p:spPr>
      </p:pic>
      <p:pic>
        <p:nvPicPr>
          <p:cNvPr id="922" name="image98.png"/>
          <p:cNvPicPr>
            <a:picLocks noChangeAspect="1"/>
          </p:cNvPicPr>
          <p:nvPr/>
        </p:nvPicPr>
        <p:blipFill>
          <a:blip r:embed="rId6">
            <a:extLst/>
          </a:blip>
          <a:stretch>
            <a:fillRect/>
          </a:stretch>
        </p:blipFill>
        <p:spPr>
          <a:xfrm>
            <a:off x="7125548" y="5038618"/>
            <a:ext cx="270935" cy="267124"/>
          </a:xfrm>
          <a:prstGeom prst="rect">
            <a:avLst/>
          </a:prstGeom>
          <a:ln w="12700">
            <a:miter lim="400000"/>
          </a:ln>
        </p:spPr>
      </p:pic>
      <p:pic>
        <p:nvPicPr>
          <p:cNvPr id="923" name="image99.png"/>
          <p:cNvPicPr>
            <a:picLocks noChangeAspect="1"/>
          </p:cNvPicPr>
          <p:nvPr/>
        </p:nvPicPr>
        <p:blipFill>
          <a:blip r:embed="rId7">
            <a:extLst/>
          </a:blip>
          <a:stretch>
            <a:fillRect/>
          </a:stretch>
        </p:blipFill>
        <p:spPr>
          <a:xfrm>
            <a:off x="7391706" y="5038618"/>
            <a:ext cx="413364" cy="267124"/>
          </a:xfrm>
          <a:prstGeom prst="rect">
            <a:avLst/>
          </a:prstGeom>
          <a:ln w="12700">
            <a:miter lim="400000"/>
          </a:ln>
        </p:spPr>
      </p:pic>
      <p:pic>
        <p:nvPicPr>
          <p:cNvPr id="924" name="image99.png"/>
          <p:cNvPicPr>
            <a:picLocks noChangeAspect="1"/>
          </p:cNvPicPr>
          <p:nvPr/>
        </p:nvPicPr>
        <p:blipFill>
          <a:blip r:embed="rId7">
            <a:extLst/>
          </a:blip>
          <a:stretch>
            <a:fillRect/>
          </a:stretch>
        </p:blipFill>
        <p:spPr>
          <a:xfrm>
            <a:off x="8005133" y="5038618"/>
            <a:ext cx="417171" cy="267124"/>
          </a:xfrm>
          <a:prstGeom prst="rect">
            <a:avLst/>
          </a:prstGeom>
          <a:ln w="12700">
            <a:miter lim="400000"/>
          </a:ln>
        </p:spPr>
      </p:pic>
      <p:sp>
        <p:nvSpPr>
          <p:cNvPr id="925" name="Shape 925"/>
          <p:cNvSpPr/>
          <p:nvPr/>
        </p:nvSpPr>
        <p:spPr>
          <a:xfrm>
            <a:off x="7597123" y="4542511"/>
            <a:ext cx="636558" cy="43484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a:defRPr i="1">
                <a:latin typeface="Castledown"/>
                <a:ea typeface="Castledown"/>
                <a:cs typeface="Castledown"/>
                <a:sym typeface="Castledown"/>
              </a:defRPr>
            </a:lvl1pPr>
          </a:lstStyle>
          <a:p>
            <a:r>
              <a:t>4 kg</a:t>
            </a:r>
          </a:p>
        </p:txBody>
      </p:sp>
      <p:sp>
        <p:nvSpPr>
          <p:cNvPr id="926" name="Shape 926"/>
          <p:cNvSpPr/>
          <p:nvPr/>
        </p:nvSpPr>
        <p:spPr>
          <a:xfrm>
            <a:off x="973845" y="1739701"/>
            <a:ext cx="4383039"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Solving word problems — mass </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931" name="Shape 931"/>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932" name="Shape 932"/>
          <p:cNvSpPr/>
          <p:nvPr/>
        </p:nvSpPr>
        <p:spPr>
          <a:xfrm>
            <a:off x="2820017" y="3532723"/>
            <a:ext cx="3418455" cy="7396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.Elliott bought 4 bags of rice.</a:t>
            </a:r>
            <a:endParaRPr sz="1800">
              <a:latin typeface="Calibri"/>
              <a:ea typeface="Calibri"/>
              <a:cs typeface="Calibri"/>
              <a:sym typeface="Calibri"/>
            </a:endParaRPr>
          </a:p>
          <a:p>
            <a:pPr>
              <a:defRPr i="1">
                <a:latin typeface="Castledown"/>
                <a:ea typeface="Castledown"/>
                <a:cs typeface="Castledown"/>
                <a:sym typeface="Castledown"/>
              </a:defRPr>
            </a:pPr>
            <a:r>
              <a:t>Each bag has a mass of 3 kg</a:t>
            </a:r>
          </a:p>
        </p:txBody>
      </p:sp>
      <p:sp>
        <p:nvSpPr>
          <p:cNvPr id="933" name="Shape 933"/>
          <p:cNvSpPr/>
          <p:nvPr/>
        </p:nvSpPr>
        <p:spPr>
          <a:xfrm>
            <a:off x="973845" y="1739701"/>
            <a:ext cx="4383039"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Solving word problems — mass </a:t>
            </a:r>
          </a:p>
        </p:txBody>
      </p:sp>
      <p:sp>
        <p:nvSpPr>
          <p:cNvPr id="934" name="Shape 934"/>
          <p:cNvSpPr/>
          <p:nvPr/>
        </p:nvSpPr>
        <p:spPr>
          <a:xfrm>
            <a:off x="2954148" y="4540065"/>
            <a:ext cx="1442033" cy="763348"/>
          </a:xfrm>
          <a:prstGeom prst="rect">
            <a:avLst/>
          </a:prstGeom>
          <a:solidFill>
            <a:srgbClr val="F7CBCB"/>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35" name="Shape 935"/>
          <p:cNvSpPr/>
          <p:nvPr/>
        </p:nvSpPr>
        <p:spPr>
          <a:xfrm>
            <a:off x="4393696" y="4540065"/>
            <a:ext cx="1442031" cy="763348"/>
          </a:xfrm>
          <a:prstGeom prst="rect">
            <a:avLst/>
          </a:prstGeom>
          <a:solidFill>
            <a:srgbClr val="F7CBCB"/>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36" name="Shape 936"/>
          <p:cNvSpPr/>
          <p:nvPr/>
        </p:nvSpPr>
        <p:spPr>
          <a:xfrm>
            <a:off x="5820833" y="4540065"/>
            <a:ext cx="1442031" cy="763348"/>
          </a:xfrm>
          <a:prstGeom prst="rect">
            <a:avLst/>
          </a:prstGeom>
          <a:solidFill>
            <a:srgbClr val="F7CBCB"/>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37" name="Shape 937"/>
          <p:cNvSpPr/>
          <p:nvPr/>
        </p:nvSpPr>
        <p:spPr>
          <a:xfrm>
            <a:off x="7247972" y="4540065"/>
            <a:ext cx="1442031" cy="763348"/>
          </a:xfrm>
          <a:prstGeom prst="rect">
            <a:avLst/>
          </a:prstGeom>
          <a:solidFill>
            <a:srgbClr val="F7CBCB"/>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38" name="Shape 938"/>
          <p:cNvSpPr/>
          <p:nvPr/>
        </p:nvSpPr>
        <p:spPr>
          <a:xfrm>
            <a:off x="3533013" y="4701392"/>
            <a:ext cx="284009"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3</a:t>
            </a:r>
          </a:p>
        </p:txBody>
      </p:sp>
      <p:sp>
        <p:nvSpPr>
          <p:cNvPr id="939" name="Shape 939"/>
          <p:cNvSpPr/>
          <p:nvPr/>
        </p:nvSpPr>
        <p:spPr>
          <a:xfrm>
            <a:off x="4954833" y="4701392"/>
            <a:ext cx="284010"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3</a:t>
            </a:r>
          </a:p>
        </p:txBody>
      </p:sp>
      <p:sp>
        <p:nvSpPr>
          <p:cNvPr id="940" name="Shape 940"/>
          <p:cNvSpPr/>
          <p:nvPr/>
        </p:nvSpPr>
        <p:spPr>
          <a:xfrm>
            <a:off x="6376654" y="4701392"/>
            <a:ext cx="284010"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3</a:t>
            </a:r>
          </a:p>
        </p:txBody>
      </p:sp>
      <p:sp>
        <p:nvSpPr>
          <p:cNvPr id="941" name="Shape 941"/>
          <p:cNvSpPr/>
          <p:nvPr/>
        </p:nvSpPr>
        <p:spPr>
          <a:xfrm>
            <a:off x="7798475" y="4701392"/>
            <a:ext cx="284010"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3</a:t>
            </a:r>
          </a:p>
        </p:txBody>
      </p:sp>
      <p:sp>
        <p:nvSpPr>
          <p:cNvPr id="942" name="Shape 942"/>
          <p:cNvSpPr/>
          <p:nvPr/>
        </p:nvSpPr>
        <p:spPr>
          <a:xfrm>
            <a:off x="2911205" y="6567585"/>
            <a:ext cx="5126504" cy="7396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4 × 3 = 12</a:t>
            </a:r>
            <a:endParaRPr sz="1800">
              <a:latin typeface="Calibri"/>
              <a:ea typeface="Calibri"/>
              <a:cs typeface="Calibri"/>
              <a:sym typeface="Calibri"/>
            </a:endParaRPr>
          </a:p>
          <a:p>
            <a:pPr>
              <a:defRPr i="1">
                <a:latin typeface="Castledown"/>
                <a:ea typeface="Castledown"/>
                <a:cs typeface="Castledown"/>
                <a:sym typeface="Castledown"/>
              </a:defRPr>
            </a:pPr>
            <a:r>
              <a:t>The total mass of the 4 bags of rice is 12 kg.</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6"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947" name="Shape 947"/>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948" name="Shape 948"/>
          <p:cNvSpPr/>
          <p:nvPr/>
        </p:nvSpPr>
        <p:spPr>
          <a:xfrm>
            <a:off x="2820017" y="3532723"/>
            <a:ext cx="4856543" cy="10444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The total mass of 5 bags of flour is 40 kg.</a:t>
            </a:r>
            <a:endParaRPr sz="1800">
              <a:latin typeface="Calibri"/>
              <a:ea typeface="Calibri"/>
              <a:cs typeface="Calibri"/>
              <a:sym typeface="Calibri"/>
            </a:endParaRPr>
          </a:p>
          <a:p>
            <a:pPr>
              <a:defRPr i="1">
                <a:latin typeface="Castledown"/>
                <a:ea typeface="Castledown"/>
                <a:cs typeface="Castledown"/>
                <a:sym typeface="Castledown"/>
              </a:defRPr>
            </a:pPr>
            <a:r>
              <a:t>Each bag of flour has the same mass.</a:t>
            </a:r>
            <a:endParaRPr sz="1800">
              <a:latin typeface="Calibri"/>
              <a:ea typeface="Calibri"/>
              <a:cs typeface="Calibri"/>
              <a:sym typeface="Calibri"/>
            </a:endParaRPr>
          </a:p>
          <a:p>
            <a:pPr>
              <a:defRPr i="1">
                <a:latin typeface="Castledown"/>
                <a:ea typeface="Castledown"/>
                <a:cs typeface="Castledown"/>
                <a:sym typeface="Castledown"/>
              </a:defRPr>
            </a:pPr>
            <a:r>
              <a:t>What is the mass of each bag of flour?</a:t>
            </a:r>
          </a:p>
        </p:txBody>
      </p:sp>
      <p:sp>
        <p:nvSpPr>
          <p:cNvPr id="949" name="Shape 949"/>
          <p:cNvSpPr/>
          <p:nvPr/>
        </p:nvSpPr>
        <p:spPr>
          <a:xfrm>
            <a:off x="973845" y="1739701"/>
            <a:ext cx="4383039"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Solving word problems — mass </a:t>
            </a:r>
          </a:p>
        </p:txBody>
      </p:sp>
      <p:sp>
        <p:nvSpPr>
          <p:cNvPr id="950" name="Shape 950"/>
          <p:cNvSpPr/>
          <p:nvPr/>
        </p:nvSpPr>
        <p:spPr>
          <a:xfrm>
            <a:off x="2885805" y="7024785"/>
            <a:ext cx="4378271" cy="7396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i="1">
                <a:latin typeface="Castledown"/>
                <a:ea typeface="Castledown"/>
                <a:cs typeface="Castledown"/>
                <a:sym typeface="Castledown"/>
              </a:defRPr>
            </a:pPr>
            <a:r>
              <a:t>40 ÷ 5 = 8</a:t>
            </a:r>
            <a:endParaRPr sz="1800">
              <a:latin typeface="Calibri"/>
              <a:ea typeface="Calibri"/>
              <a:cs typeface="Calibri"/>
              <a:sym typeface="Calibri"/>
            </a:endParaRPr>
          </a:p>
          <a:p>
            <a:pPr>
              <a:defRPr i="1">
                <a:latin typeface="Castledown"/>
                <a:ea typeface="Castledown"/>
                <a:cs typeface="Castledown"/>
                <a:sym typeface="Castledown"/>
              </a:defRPr>
            </a:pPr>
            <a:r>
              <a:t>The mass of each bag of flour is 8 kg.</a:t>
            </a:r>
          </a:p>
        </p:txBody>
      </p:sp>
      <p:sp>
        <p:nvSpPr>
          <p:cNvPr id="951" name="Shape 951"/>
          <p:cNvSpPr/>
          <p:nvPr/>
        </p:nvSpPr>
        <p:spPr>
          <a:xfrm>
            <a:off x="5506029" y="6268866"/>
            <a:ext cx="764105"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40 kg</a:t>
            </a:r>
          </a:p>
        </p:txBody>
      </p:sp>
      <p:pic>
        <p:nvPicPr>
          <p:cNvPr id="952" name="image96.png"/>
          <p:cNvPicPr>
            <a:picLocks noChangeAspect="1"/>
          </p:cNvPicPr>
          <p:nvPr/>
        </p:nvPicPr>
        <p:blipFill>
          <a:blip r:embed="rId4">
            <a:extLst/>
          </a:blip>
          <a:stretch>
            <a:fillRect/>
          </a:stretch>
        </p:blipFill>
        <p:spPr>
          <a:xfrm rot="10800000">
            <a:off x="5680109" y="5898617"/>
            <a:ext cx="270935" cy="267125"/>
          </a:xfrm>
          <a:prstGeom prst="rect">
            <a:avLst/>
          </a:prstGeom>
          <a:ln w="12700">
            <a:miter lim="400000"/>
          </a:ln>
        </p:spPr>
      </p:pic>
      <p:pic>
        <p:nvPicPr>
          <p:cNvPr id="953" name="image97.png"/>
          <p:cNvPicPr>
            <a:picLocks noChangeAspect="1"/>
          </p:cNvPicPr>
          <p:nvPr/>
        </p:nvPicPr>
        <p:blipFill>
          <a:blip r:embed="rId5">
            <a:extLst/>
          </a:blip>
          <a:stretch>
            <a:fillRect/>
          </a:stretch>
        </p:blipFill>
        <p:spPr>
          <a:xfrm rot="10800000">
            <a:off x="2941407" y="5898617"/>
            <a:ext cx="270935" cy="267125"/>
          </a:xfrm>
          <a:prstGeom prst="rect">
            <a:avLst/>
          </a:prstGeom>
          <a:ln w="12700">
            <a:miter lim="400000"/>
          </a:ln>
        </p:spPr>
      </p:pic>
      <p:pic>
        <p:nvPicPr>
          <p:cNvPr id="954" name="image98.png"/>
          <p:cNvPicPr>
            <a:picLocks noChangeAspect="1"/>
          </p:cNvPicPr>
          <p:nvPr/>
        </p:nvPicPr>
        <p:blipFill>
          <a:blip r:embed="rId6">
            <a:extLst/>
          </a:blip>
          <a:stretch>
            <a:fillRect/>
          </a:stretch>
        </p:blipFill>
        <p:spPr>
          <a:xfrm rot="10800000">
            <a:off x="8418810" y="5898617"/>
            <a:ext cx="270936" cy="267125"/>
          </a:xfrm>
          <a:prstGeom prst="rect">
            <a:avLst/>
          </a:prstGeom>
          <a:ln w="12700">
            <a:miter lim="400000"/>
          </a:ln>
        </p:spPr>
      </p:pic>
      <p:pic>
        <p:nvPicPr>
          <p:cNvPr id="955" name="image99.png"/>
          <p:cNvPicPr>
            <a:picLocks noChangeAspect="1"/>
          </p:cNvPicPr>
          <p:nvPr/>
        </p:nvPicPr>
        <p:blipFill>
          <a:blip r:embed="rId7">
            <a:extLst/>
          </a:blip>
          <a:stretch>
            <a:fillRect/>
          </a:stretch>
        </p:blipFill>
        <p:spPr>
          <a:xfrm rot="10800000">
            <a:off x="3186602" y="5898617"/>
            <a:ext cx="2576127" cy="267125"/>
          </a:xfrm>
          <a:prstGeom prst="rect">
            <a:avLst/>
          </a:prstGeom>
          <a:ln w="12700">
            <a:miter lim="400000"/>
          </a:ln>
        </p:spPr>
      </p:pic>
      <p:pic>
        <p:nvPicPr>
          <p:cNvPr id="956" name="image99.png"/>
          <p:cNvPicPr>
            <a:picLocks noChangeAspect="1"/>
          </p:cNvPicPr>
          <p:nvPr/>
        </p:nvPicPr>
        <p:blipFill>
          <a:blip r:embed="rId7">
            <a:extLst/>
          </a:blip>
          <a:stretch>
            <a:fillRect/>
          </a:stretch>
        </p:blipFill>
        <p:spPr>
          <a:xfrm rot="10800000">
            <a:off x="5875363" y="5898617"/>
            <a:ext cx="2576127" cy="267125"/>
          </a:xfrm>
          <a:prstGeom prst="rect">
            <a:avLst/>
          </a:prstGeom>
          <a:ln w="12700">
            <a:miter lim="400000"/>
          </a:ln>
        </p:spPr>
      </p:pic>
      <p:sp>
        <p:nvSpPr>
          <p:cNvPr id="957" name="Shape 957"/>
          <p:cNvSpPr/>
          <p:nvPr/>
        </p:nvSpPr>
        <p:spPr>
          <a:xfrm>
            <a:off x="2953723" y="4923706"/>
            <a:ext cx="1150115" cy="608821"/>
          </a:xfrm>
          <a:prstGeom prst="rect">
            <a:avLst/>
          </a:prstGeom>
          <a:solidFill>
            <a:srgbClr val="FEEC3D"/>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58" name="Shape 958"/>
          <p:cNvSpPr/>
          <p:nvPr/>
        </p:nvSpPr>
        <p:spPr>
          <a:xfrm>
            <a:off x="4102282" y="4933765"/>
            <a:ext cx="1150115" cy="608821"/>
          </a:xfrm>
          <a:prstGeom prst="rect">
            <a:avLst/>
          </a:prstGeom>
          <a:solidFill>
            <a:srgbClr val="FEEC3D"/>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59" name="Shape 959"/>
          <p:cNvSpPr/>
          <p:nvPr/>
        </p:nvSpPr>
        <p:spPr>
          <a:xfrm>
            <a:off x="5240518" y="4933765"/>
            <a:ext cx="1150115" cy="608821"/>
          </a:xfrm>
          <a:prstGeom prst="rect">
            <a:avLst/>
          </a:prstGeom>
          <a:solidFill>
            <a:srgbClr val="FEEC3D"/>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60" name="Shape 960"/>
          <p:cNvSpPr/>
          <p:nvPr/>
        </p:nvSpPr>
        <p:spPr>
          <a:xfrm>
            <a:off x="6378754" y="4933765"/>
            <a:ext cx="1150115" cy="608821"/>
          </a:xfrm>
          <a:prstGeom prst="rect">
            <a:avLst/>
          </a:prstGeom>
          <a:solidFill>
            <a:srgbClr val="FEEC3D"/>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61" name="Shape 961"/>
          <p:cNvSpPr/>
          <p:nvPr/>
        </p:nvSpPr>
        <p:spPr>
          <a:xfrm>
            <a:off x="7526887" y="4933765"/>
            <a:ext cx="1150115" cy="608821"/>
          </a:xfrm>
          <a:prstGeom prst="rect">
            <a:avLst/>
          </a:prstGeom>
          <a:solidFill>
            <a:srgbClr val="FEEC3D"/>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962" name="Shape 962"/>
          <p:cNvSpPr/>
          <p:nvPr/>
        </p:nvSpPr>
        <p:spPr>
          <a:xfrm>
            <a:off x="3393313" y="5017828"/>
            <a:ext cx="270935" cy="43484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a:defRPr i="1">
                <a:latin typeface="Castledown"/>
                <a:ea typeface="Castledown"/>
                <a:cs typeface="Castledown"/>
                <a:sym typeface="Castledown"/>
              </a:defRPr>
            </a:lvl1pPr>
          </a:lstStyle>
          <a:p>
            <a:r>
              <a:t>?</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6"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967" name="Shape 967"/>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968" name="Shape 968"/>
          <p:cNvSpPr/>
          <p:nvPr/>
        </p:nvSpPr>
        <p:spPr>
          <a:xfrm>
            <a:off x="1936184" y="3366130"/>
            <a:ext cx="9132431" cy="24160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sz="2500" i="1">
                <a:latin typeface="Castledown"/>
                <a:ea typeface="Castledown"/>
                <a:cs typeface="Castledown"/>
                <a:sym typeface="Castledown"/>
              </a:defRPr>
            </a:pPr>
            <a:r>
              <a:t>There are three times as many boys as there are girls in a hall. </a:t>
            </a:r>
            <a:endParaRPr>
              <a:latin typeface="Calibri"/>
              <a:ea typeface="Calibri"/>
              <a:cs typeface="Calibri"/>
              <a:sym typeface="Calibri"/>
            </a:endParaRPr>
          </a:p>
          <a:p>
            <a:pPr>
              <a:defRPr sz="2500" i="1">
                <a:latin typeface="Castledown"/>
                <a:ea typeface="Castledown"/>
                <a:cs typeface="Castledown"/>
                <a:sym typeface="Castledown"/>
              </a:defRPr>
            </a:pPr>
            <a:r>
              <a:t>There are 78 boys in the hall. </a:t>
            </a:r>
            <a:endParaRPr>
              <a:latin typeface="Calibri"/>
              <a:ea typeface="Calibri"/>
              <a:cs typeface="Calibri"/>
              <a:sym typeface="Calibri"/>
            </a:endParaRPr>
          </a:p>
          <a:p>
            <a:pPr>
              <a:defRPr sz="2500" i="1">
                <a:latin typeface="Castledown"/>
                <a:ea typeface="Castledown"/>
                <a:cs typeface="Castledown"/>
                <a:sym typeface="Castledown"/>
              </a:defRPr>
            </a:pPr>
            <a:endParaRPr>
              <a:latin typeface="Calibri"/>
              <a:ea typeface="Calibri"/>
              <a:cs typeface="Calibri"/>
              <a:sym typeface="Calibri"/>
            </a:endParaRPr>
          </a:p>
          <a:p>
            <a:pPr>
              <a:defRPr sz="2500" i="1">
                <a:latin typeface="Castledown"/>
                <a:ea typeface="Castledown"/>
                <a:cs typeface="Castledown"/>
                <a:sym typeface="Castledown"/>
              </a:defRPr>
            </a:pPr>
            <a:r>
              <a:t>(a) How many girls are there in the hall? </a:t>
            </a:r>
            <a:endParaRPr>
              <a:latin typeface="Calibri"/>
              <a:ea typeface="Calibri"/>
              <a:cs typeface="Calibri"/>
              <a:sym typeface="Calibri"/>
            </a:endParaRPr>
          </a:p>
          <a:p>
            <a:pPr>
              <a:defRPr sz="2500" i="1">
                <a:latin typeface="Castledown"/>
                <a:ea typeface="Castledown"/>
                <a:cs typeface="Castledown"/>
                <a:sym typeface="Castledown"/>
              </a:defRPr>
            </a:pPr>
            <a:endParaRPr>
              <a:latin typeface="Calibri"/>
              <a:ea typeface="Calibri"/>
              <a:cs typeface="Calibri"/>
              <a:sym typeface="Calibri"/>
            </a:endParaRPr>
          </a:p>
          <a:p>
            <a:pPr>
              <a:defRPr sz="2500" i="1">
                <a:latin typeface="Castledown"/>
                <a:ea typeface="Castledown"/>
                <a:cs typeface="Castledown"/>
                <a:sym typeface="Castledown"/>
              </a:defRPr>
            </a:pPr>
            <a:r>
              <a:t>(b) How many children are there in the hall? </a:t>
            </a:r>
          </a:p>
        </p:txBody>
      </p:sp>
      <p:sp>
        <p:nvSpPr>
          <p:cNvPr id="969" name="Shape 969"/>
          <p:cNvSpPr/>
          <p:nvPr/>
        </p:nvSpPr>
        <p:spPr>
          <a:xfrm>
            <a:off x="973845" y="1739701"/>
            <a:ext cx="3536951"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Solve using the bar model</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3"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974" name="Shape 974"/>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975" name="Shape 975"/>
          <p:cNvSpPr/>
          <p:nvPr/>
        </p:nvSpPr>
        <p:spPr>
          <a:xfrm>
            <a:off x="1412872" y="3270741"/>
            <a:ext cx="11777421" cy="22225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sz="2900" i="1">
                <a:latin typeface="Castledown"/>
                <a:ea typeface="Castledown"/>
                <a:cs typeface="Castledown"/>
                <a:sym typeface="Castledown"/>
              </a:defRPr>
            </a:pPr>
            <a:r>
              <a:t>Sam put 14 coins in his coin box on Monday.</a:t>
            </a:r>
            <a:endParaRPr>
              <a:latin typeface="Calibri"/>
              <a:ea typeface="Calibri"/>
              <a:cs typeface="Calibri"/>
              <a:sym typeface="Calibri"/>
            </a:endParaRPr>
          </a:p>
          <a:p>
            <a:pPr>
              <a:defRPr sz="2900" i="1">
                <a:latin typeface="Castledown"/>
                <a:ea typeface="Castledown"/>
                <a:cs typeface="Castledown"/>
                <a:sym typeface="Castledown"/>
              </a:defRPr>
            </a:pPr>
            <a:r>
              <a:t>On Tuesday, he put 7 more coins in the box than he did on Monday.</a:t>
            </a:r>
            <a:endParaRPr>
              <a:latin typeface="Calibri"/>
              <a:ea typeface="Calibri"/>
              <a:cs typeface="Calibri"/>
              <a:sym typeface="Calibri"/>
            </a:endParaRPr>
          </a:p>
          <a:p>
            <a:pPr>
              <a:defRPr sz="2900" i="1">
                <a:latin typeface="Castledown"/>
                <a:ea typeface="Castledown"/>
                <a:cs typeface="Castledown"/>
                <a:sym typeface="Castledown"/>
              </a:defRPr>
            </a:pPr>
            <a:r>
              <a:t>On Wednesday, he put 7 more coins in the box than he did on Tuesday.</a:t>
            </a:r>
            <a:endParaRPr>
              <a:latin typeface="Calibri"/>
              <a:ea typeface="Calibri"/>
              <a:cs typeface="Calibri"/>
              <a:sym typeface="Calibri"/>
            </a:endParaRPr>
          </a:p>
          <a:p>
            <a:pPr>
              <a:defRPr sz="2900" i="1">
                <a:latin typeface="Castledown"/>
                <a:ea typeface="Castledown"/>
                <a:cs typeface="Castledown"/>
                <a:sym typeface="Castledown"/>
              </a:defRPr>
            </a:pPr>
            <a:endParaRPr>
              <a:latin typeface="Calibri"/>
              <a:ea typeface="Calibri"/>
              <a:cs typeface="Calibri"/>
              <a:sym typeface="Calibri"/>
            </a:endParaRPr>
          </a:p>
          <a:p>
            <a:pPr>
              <a:defRPr sz="2500" i="1">
                <a:latin typeface="Castledown"/>
                <a:ea typeface="Castledown"/>
                <a:cs typeface="Castledown"/>
                <a:sym typeface="Castledown"/>
              </a:defRPr>
            </a:pPr>
            <a:r>
              <a:rPr sz="2900"/>
              <a:t>How Many coins did he put in the coin box on the three days altogether</a:t>
            </a:r>
            <a:r>
              <a:t>?</a:t>
            </a:r>
          </a:p>
        </p:txBody>
      </p:sp>
      <p:sp>
        <p:nvSpPr>
          <p:cNvPr id="976" name="Shape 976"/>
          <p:cNvSpPr/>
          <p:nvPr/>
        </p:nvSpPr>
        <p:spPr>
          <a:xfrm>
            <a:off x="973845" y="1739701"/>
            <a:ext cx="3536951"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Solve using the bar model</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0"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981" name="Shape 981"/>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982" name="Shape 982"/>
          <p:cNvSpPr/>
          <p:nvPr/>
        </p:nvSpPr>
        <p:spPr>
          <a:xfrm>
            <a:off x="3157091" y="3151503"/>
            <a:ext cx="9164273" cy="22225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i="1">
                <a:latin typeface="Castledown"/>
                <a:ea typeface="Castledown"/>
                <a:cs typeface="Castledown"/>
                <a:sym typeface="Castledown"/>
              </a:defRPr>
            </a:pPr>
            <a:r>
              <a:rPr sz="2900"/>
              <a:t>In a basket, 5/9 of the fruits are apples and the rest are </a:t>
            </a:r>
          </a:p>
          <a:p>
            <a:pPr>
              <a:defRPr sz="2900" i="1">
                <a:latin typeface="Castledown"/>
                <a:ea typeface="Castledown"/>
                <a:cs typeface="Castledown"/>
                <a:sym typeface="Castledown"/>
              </a:defRPr>
            </a:pPr>
            <a:r>
              <a:t>oranges. 3/10 of the apples are green. There are 15 </a:t>
            </a:r>
          </a:p>
          <a:p>
            <a:pPr>
              <a:defRPr sz="2900" i="1">
                <a:latin typeface="Castledown"/>
                <a:ea typeface="Castledown"/>
                <a:cs typeface="Castledown"/>
                <a:sym typeface="Castledown"/>
              </a:defRPr>
            </a:pPr>
            <a:r>
              <a:t>green apples. </a:t>
            </a:r>
            <a:endParaRPr>
              <a:latin typeface="Calibri"/>
              <a:ea typeface="Calibri"/>
              <a:cs typeface="Calibri"/>
              <a:sym typeface="Calibri"/>
            </a:endParaRPr>
          </a:p>
          <a:p>
            <a:pPr>
              <a:defRPr sz="2900" i="1">
                <a:latin typeface="Castledown"/>
                <a:ea typeface="Castledown"/>
                <a:cs typeface="Castledown"/>
                <a:sym typeface="Castledown"/>
              </a:defRPr>
            </a:pPr>
            <a:endParaRPr>
              <a:latin typeface="Calibri"/>
              <a:ea typeface="Calibri"/>
              <a:cs typeface="Calibri"/>
              <a:sym typeface="Calibri"/>
            </a:endParaRPr>
          </a:p>
          <a:p>
            <a:pPr>
              <a:defRPr sz="2900" i="1">
                <a:latin typeface="Castledown"/>
                <a:ea typeface="Castledown"/>
                <a:cs typeface="Castledown"/>
                <a:sym typeface="Castledown"/>
              </a:defRPr>
            </a:pPr>
            <a:r>
              <a:t>How many fruits are there in the basket?</a:t>
            </a:r>
          </a:p>
        </p:txBody>
      </p:sp>
      <p:sp>
        <p:nvSpPr>
          <p:cNvPr id="983" name="Shape 983"/>
          <p:cNvSpPr/>
          <p:nvPr/>
        </p:nvSpPr>
        <p:spPr>
          <a:xfrm>
            <a:off x="973845" y="1739701"/>
            <a:ext cx="3536951"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Solve using the bar model</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7"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988" name="Shape 988"/>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989" name="Shape 989"/>
          <p:cNvSpPr/>
          <p:nvPr/>
        </p:nvSpPr>
        <p:spPr>
          <a:xfrm>
            <a:off x="1472308" y="2768444"/>
            <a:ext cx="9609605" cy="23271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sz="3200" i="1">
                <a:latin typeface="Castledown"/>
                <a:ea typeface="Castledown"/>
                <a:cs typeface="Castledown"/>
                <a:sym typeface="Castledown"/>
              </a:defRPr>
            </a:pPr>
            <a:r>
              <a:t>John had 19 geese, chickens and ducks altogether. </a:t>
            </a:r>
          </a:p>
          <a:p>
            <a:pPr>
              <a:defRPr sz="3200" i="1">
                <a:latin typeface="Castledown"/>
                <a:ea typeface="Castledown"/>
                <a:cs typeface="Castledown"/>
                <a:sym typeface="Castledown"/>
              </a:defRPr>
            </a:pPr>
            <a:r>
              <a:t>He had 3 more chickens than ducks and two fewer </a:t>
            </a:r>
          </a:p>
          <a:p>
            <a:pPr>
              <a:defRPr sz="3200" i="1">
                <a:latin typeface="Castledown"/>
                <a:ea typeface="Castledown"/>
                <a:cs typeface="Castledown"/>
                <a:sym typeface="Castledown"/>
              </a:defRPr>
            </a:pPr>
            <a:r>
              <a:t>geese than ducks.</a:t>
            </a:r>
            <a:endParaRPr sz="1800">
              <a:latin typeface="Calibri"/>
              <a:ea typeface="Calibri"/>
              <a:cs typeface="Calibri"/>
              <a:sym typeface="Calibri"/>
            </a:endParaRPr>
          </a:p>
          <a:p>
            <a:pPr>
              <a:defRPr sz="3200" i="1">
                <a:latin typeface="Castledown"/>
                <a:ea typeface="Castledown"/>
                <a:cs typeface="Castledown"/>
                <a:sym typeface="Castledown"/>
              </a:defRPr>
            </a:pPr>
            <a:r>
              <a:rPr sz="1800">
                <a:latin typeface="Calibri"/>
                <a:ea typeface="Calibri"/>
                <a:cs typeface="Calibri"/>
                <a:sym typeface="Calibri"/>
              </a:rPr>
              <a:t/>
            </a:r>
            <a:br>
              <a:rPr sz="1800">
                <a:latin typeface="Calibri"/>
                <a:ea typeface="Calibri"/>
                <a:cs typeface="Calibri"/>
                <a:sym typeface="Calibri"/>
              </a:rPr>
            </a:br>
            <a:r>
              <a:t>How many geese did he have?</a:t>
            </a:r>
          </a:p>
        </p:txBody>
      </p:sp>
      <p:sp>
        <p:nvSpPr>
          <p:cNvPr id="990" name="Shape 990"/>
          <p:cNvSpPr/>
          <p:nvPr/>
        </p:nvSpPr>
        <p:spPr>
          <a:xfrm>
            <a:off x="973845" y="1739701"/>
            <a:ext cx="3536951"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Solve using the bar model</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4"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995" name="Shape 995"/>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996" name="Shape 996"/>
          <p:cNvSpPr/>
          <p:nvPr/>
        </p:nvSpPr>
        <p:spPr>
          <a:xfrm>
            <a:off x="1798191" y="2437048"/>
            <a:ext cx="10351166" cy="31272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sz="3600" i="1">
                <a:latin typeface="Castledown"/>
                <a:ea typeface="Castledown"/>
                <a:cs typeface="Castledown"/>
                <a:sym typeface="Castledown"/>
              </a:defRPr>
            </a:pPr>
            <a:r>
              <a:t>Tim has a bowl and some sugar. Together they </a:t>
            </a:r>
          </a:p>
          <a:p>
            <a:pPr>
              <a:defRPr sz="3600" i="1">
                <a:latin typeface="Castledown"/>
                <a:ea typeface="Castledown"/>
                <a:cs typeface="Castledown"/>
                <a:sym typeface="Castledown"/>
              </a:defRPr>
            </a:pPr>
            <a:r>
              <a:t>weigh 110 grams. Sue empties the bowl and puts </a:t>
            </a:r>
          </a:p>
          <a:p>
            <a:pPr>
              <a:defRPr sz="3600" i="1">
                <a:latin typeface="Castledown"/>
                <a:ea typeface="Castledown"/>
                <a:cs typeface="Castledown"/>
                <a:sym typeface="Castledown"/>
              </a:defRPr>
            </a:pPr>
            <a:r>
              <a:t>in three times the amount of sugar. </a:t>
            </a:r>
          </a:p>
          <a:p>
            <a:pPr>
              <a:defRPr sz="3600" i="1">
                <a:latin typeface="Castledown"/>
                <a:ea typeface="Castledown"/>
                <a:cs typeface="Castledown"/>
                <a:sym typeface="Castledown"/>
              </a:defRPr>
            </a:pPr>
            <a:r>
              <a:t>It now weighs 290 grams.</a:t>
            </a:r>
            <a:endParaRPr sz="1800">
              <a:latin typeface="Calibri"/>
              <a:ea typeface="Calibri"/>
              <a:cs typeface="Calibri"/>
              <a:sym typeface="Calibri"/>
            </a:endParaRPr>
          </a:p>
          <a:p>
            <a:pPr>
              <a:defRPr sz="3600" i="1">
                <a:latin typeface="Castledown"/>
                <a:ea typeface="Castledown"/>
                <a:cs typeface="Castledown"/>
                <a:sym typeface="Castledown"/>
              </a:defRPr>
            </a:pPr>
            <a:r>
              <a:rPr sz="1800">
                <a:latin typeface="Calibri"/>
                <a:ea typeface="Calibri"/>
                <a:cs typeface="Calibri"/>
                <a:sym typeface="Calibri"/>
              </a:rPr>
              <a:t/>
            </a:r>
            <a:br>
              <a:rPr sz="1800">
                <a:latin typeface="Calibri"/>
                <a:ea typeface="Calibri"/>
                <a:cs typeface="Calibri"/>
                <a:sym typeface="Calibri"/>
              </a:rPr>
            </a:br>
            <a:r>
              <a:t>How much does the bowl weigh?</a:t>
            </a:r>
          </a:p>
        </p:txBody>
      </p:sp>
      <p:sp>
        <p:nvSpPr>
          <p:cNvPr id="997" name="Shape 997"/>
          <p:cNvSpPr/>
          <p:nvPr/>
        </p:nvSpPr>
        <p:spPr>
          <a:xfrm>
            <a:off x="973845" y="1739701"/>
            <a:ext cx="3536951"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Solve using the bar model</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1"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1002" name="Shape 1002"/>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1003" name="Shape 1003"/>
          <p:cNvSpPr/>
          <p:nvPr/>
        </p:nvSpPr>
        <p:spPr>
          <a:xfrm>
            <a:off x="1489272" y="2473244"/>
            <a:ext cx="10130603" cy="28605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sz="3600" i="1">
                <a:latin typeface="Castledown"/>
                <a:ea typeface="Castledown"/>
                <a:cs typeface="Castledown"/>
                <a:sym typeface="Castledown"/>
              </a:defRPr>
            </a:pPr>
            <a:r>
              <a:t>There is a group of people of which half is made </a:t>
            </a:r>
          </a:p>
          <a:p>
            <a:pPr>
              <a:defRPr sz="3600" i="1">
                <a:latin typeface="Castledown"/>
                <a:ea typeface="Castledown"/>
                <a:cs typeface="Castledown"/>
                <a:sym typeface="Castledown"/>
              </a:defRPr>
            </a:pPr>
            <a:r>
              <a:t>up of children. Of the adults, one third are men </a:t>
            </a:r>
          </a:p>
          <a:p>
            <a:pPr>
              <a:defRPr sz="3600" i="1">
                <a:latin typeface="Castledown"/>
                <a:ea typeface="Castledown"/>
                <a:cs typeface="Castledown"/>
                <a:sym typeface="Castledown"/>
              </a:defRPr>
            </a:pPr>
            <a:r>
              <a:t>and 36 are women.</a:t>
            </a:r>
            <a:endParaRPr sz="1800">
              <a:latin typeface="Calibri"/>
              <a:ea typeface="Calibri"/>
              <a:cs typeface="Calibri"/>
              <a:sym typeface="Calibri"/>
            </a:endParaRPr>
          </a:p>
          <a:p>
            <a:pPr>
              <a:defRPr sz="3600" i="1">
                <a:latin typeface="Castledown"/>
                <a:ea typeface="Castledown"/>
                <a:cs typeface="Castledown"/>
                <a:sym typeface="Castledown"/>
              </a:defRPr>
            </a:pPr>
            <a:endParaRPr sz="1800">
              <a:latin typeface="Calibri"/>
              <a:ea typeface="Calibri"/>
              <a:cs typeface="Calibri"/>
              <a:sym typeface="Calibri"/>
            </a:endParaRPr>
          </a:p>
          <a:p>
            <a:pPr>
              <a:defRPr sz="3600" i="1">
                <a:latin typeface="Castledown"/>
                <a:ea typeface="Castledown"/>
                <a:cs typeface="Castledown"/>
                <a:sym typeface="Castledown"/>
              </a:defRPr>
            </a:pPr>
            <a:r>
              <a:t>How many people are there altogether?</a:t>
            </a:r>
          </a:p>
        </p:txBody>
      </p:sp>
      <p:sp>
        <p:nvSpPr>
          <p:cNvPr id="1004" name="Shape 1004"/>
          <p:cNvSpPr/>
          <p:nvPr/>
        </p:nvSpPr>
        <p:spPr>
          <a:xfrm>
            <a:off x="973845" y="1739701"/>
            <a:ext cx="3536951"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Solve using the bar model</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185" name="Shape 185"/>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sz="4200">
                <a:latin typeface="Castledown Heavy"/>
                <a:ea typeface="Castledown Heavy"/>
                <a:cs typeface="Castledown Heavy"/>
                <a:sym typeface="Castledown Heavy"/>
              </a:defRPr>
            </a:pPr>
            <a:r>
              <a:t>TIMSS Benchmark 2011</a:t>
            </a:r>
          </a:p>
        </p:txBody>
      </p:sp>
      <p:graphicFrame>
        <p:nvGraphicFramePr>
          <p:cNvPr id="186" name="Chart 186"/>
          <p:cNvGraphicFramePr/>
          <p:nvPr/>
        </p:nvGraphicFramePr>
        <p:xfrm>
          <a:off x="706931" y="2034269"/>
          <a:ext cx="8574455" cy="7133097"/>
        </p:xfrm>
        <a:graphic>
          <a:graphicData uri="http://schemas.openxmlformats.org/drawingml/2006/chart">
            <c:chart xmlns:c="http://schemas.openxmlformats.org/drawingml/2006/chart" xmlns:r="http://schemas.openxmlformats.org/officeDocument/2006/relationships" r:id="rId4"/>
          </a:graphicData>
        </a:graphic>
      </p:graphicFrame>
      <p:sp>
        <p:nvSpPr>
          <p:cNvPr id="187" name="Shape 187"/>
          <p:cNvSpPr/>
          <p:nvPr/>
        </p:nvSpPr>
        <p:spPr>
          <a:xfrm>
            <a:off x="9952490" y="1937736"/>
            <a:ext cx="2223502" cy="914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i="1">
                <a:latin typeface="Castledown"/>
                <a:ea typeface="Castledown"/>
                <a:cs typeface="Castledown"/>
                <a:sym typeface="Castledown"/>
              </a:defRPr>
            </a:lvl1pPr>
          </a:lstStyle>
          <a:p>
            <a:r>
              <a:t>Grade 4 is the same age as UK Year 5</a:t>
            </a:r>
          </a:p>
        </p:txBody>
      </p:sp>
      <p:sp>
        <p:nvSpPr>
          <p:cNvPr id="188" name="Shape 188"/>
          <p:cNvSpPr/>
          <p:nvPr/>
        </p:nvSpPr>
        <p:spPr>
          <a:xfrm>
            <a:off x="9952490" y="3576037"/>
            <a:ext cx="2223502" cy="1524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i="1">
                <a:latin typeface="Castledown"/>
                <a:ea typeface="Castledown"/>
                <a:cs typeface="Castledown"/>
                <a:sym typeface="Castledown"/>
              </a:defRPr>
            </a:lvl1pPr>
          </a:lstStyle>
          <a:p>
            <a:r>
              <a:t>Since 1995 Singapore has been at the top of mathematics education</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8"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1009" name="Shape 1009"/>
          <p:cNvSpPr/>
          <p:nvPr/>
        </p:nvSpPr>
        <p:spPr>
          <a:xfrm>
            <a:off x="927099" y="7456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Bar Model</a:t>
            </a:r>
          </a:p>
        </p:txBody>
      </p:sp>
      <p:sp>
        <p:nvSpPr>
          <p:cNvPr id="1010" name="Shape 1010"/>
          <p:cNvSpPr/>
          <p:nvPr/>
        </p:nvSpPr>
        <p:spPr>
          <a:xfrm>
            <a:off x="1427488" y="2687364"/>
            <a:ext cx="10891636" cy="34066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p>
            <a:pPr>
              <a:defRPr sz="3600" i="1">
                <a:latin typeface="Castledown"/>
                <a:ea typeface="Castledown"/>
                <a:cs typeface="Castledown"/>
                <a:sym typeface="Castledown"/>
              </a:defRPr>
            </a:pPr>
            <a:r>
              <a:t>Mrs. Singh bought a set of furniture for $1760. </a:t>
            </a:r>
          </a:p>
          <a:p>
            <a:pPr>
              <a:defRPr sz="3600" i="1">
                <a:latin typeface="Castledown"/>
                <a:ea typeface="Castledown"/>
                <a:cs typeface="Castledown"/>
                <a:sym typeface="Castledown"/>
              </a:defRPr>
            </a:pPr>
            <a:r>
              <a:t>This was 20% less than the usual price. </a:t>
            </a:r>
            <a:br/>
            <a:r>
              <a:t>Later: Mrs. Singh sold the same set of </a:t>
            </a:r>
          </a:p>
          <a:p>
            <a:pPr>
              <a:defRPr sz="3600" i="1">
                <a:latin typeface="Castledown"/>
                <a:ea typeface="Castledown"/>
                <a:cs typeface="Castledown"/>
                <a:sym typeface="Castledown"/>
              </a:defRPr>
            </a:pPr>
            <a:r>
              <a:t>furniture for 5% more than the usual price. </a:t>
            </a:r>
            <a:endParaRPr sz="1800">
              <a:latin typeface="Calibri"/>
              <a:ea typeface="Calibri"/>
              <a:cs typeface="Calibri"/>
              <a:sym typeface="Calibri"/>
            </a:endParaRPr>
          </a:p>
          <a:p>
            <a:pPr>
              <a:defRPr sz="3600" i="1">
                <a:latin typeface="Castledown"/>
                <a:ea typeface="Castledown"/>
                <a:cs typeface="Castledown"/>
                <a:sym typeface="Castledown"/>
              </a:defRPr>
            </a:pPr>
            <a:endParaRPr sz="1800">
              <a:latin typeface="Calibri"/>
              <a:ea typeface="Calibri"/>
              <a:cs typeface="Calibri"/>
              <a:sym typeface="Calibri"/>
            </a:endParaRPr>
          </a:p>
          <a:p>
            <a:pPr>
              <a:defRPr sz="3600" i="1">
                <a:latin typeface="Castledown"/>
                <a:ea typeface="Castledown"/>
                <a:cs typeface="Castledown"/>
                <a:sym typeface="Castledown"/>
              </a:defRPr>
            </a:pPr>
            <a:r>
              <a:t>How much did Mrs. Singh sell the set of furniture for?</a:t>
            </a:r>
          </a:p>
        </p:txBody>
      </p:sp>
      <p:sp>
        <p:nvSpPr>
          <p:cNvPr id="1011" name="Shape 1011"/>
          <p:cNvSpPr/>
          <p:nvPr/>
        </p:nvSpPr>
        <p:spPr>
          <a:xfrm>
            <a:off x="973845" y="1739701"/>
            <a:ext cx="3536951"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atin typeface="Castledown"/>
                <a:ea typeface="Castledown"/>
                <a:cs typeface="Castledown"/>
                <a:sym typeface="Castledown"/>
              </a:defRPr>
            </a:lvl1pPr>
          </a:lstStyle>
          <a:p>
            <a:r>
              <a:t>Solve using the bar model</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Shape 1015"/>
          <p:cNvSpPr/>
          <p:nvPr/>
        </p:nvSpPr>
        <p:spPr>
          <a:xfrm>
            <a:off x="990599" y="2768600"/>
            <a:ext cx="10210291" cy="1908175"/>
          </a:xfrm>
          <a:prstGeom prst="rect">
            <a:avLst/>
          </a:prstGeom>
          <a:solidFill>
            <a:srgbClr val="F3E9C3"/>
          </a:solidFill>
          <a:ln w="12700">
            <a:miter lim="400000"/>
          </a:ln>
        </p:spPr>
        <p:txBody>
          <a:bodyPr lIns="45719" rIns="45719" anchor="ctr"/>
          <a:lstStyle/>
          <a:p>
            <a:pPr algn="ctr" defTabSz="914400">
              <a:defRPr>
                <a:latin typeface="Arial"/>
                <a:ea typeface="Arial"/>
                <a:cs typeface="Arial"/>
                <a:sym typeface="Arial"/>
              </a:defRPr>
            </a:pPr>
            <a:endParaRPr/>
          </a:p>
        </p:txBody>
      </p:sp>
      <p:pic>
        <p:nvPicPr>
          <p:cNvPr id="1016" name="image5.png"/>
          <p:cNvPicPr>
            <a:picLocks noChangeAspect="1"/>
          </p:cNvPicPr>
          <p:nvPr/>
        </p:nvPicPr>
        <p:blipFill>
          <a:blip r:embed="rId3">
            <a:extLst/>
          </a:blip>
          <a:stretch>
            <a:fillRect/>
          </a:stretch>
        </p:blipFill>
        <p:spPr>
          <a:xfrm>
            <a:off x="10309225" y="0"/>
            <a:ext cx="2540000" cy="989013"/>
          </a:xfrm>
          <a:prstGeom prst="rect">
            <a:avLst/>
          </a:prstGeom>
          <a:ln w="12700">
            <a:miter lim="400000"/>
          </a:ln>
        </p:spPr>
      </p:pic>
      <p:sp>
        <p:nvSpPr>
          <p:cNvPr id="1017" name="Shape 1017"/>
          <p:cNvSpPr/>
          <p:nvPr/>
        </p:nvSpPr>
        <p:spPr>
          <a:xfrm>
            <a:off x="1066800" y="1172020"/>
            <a:ext cx="10845800" cy="7801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defTabSz="914400">
              <a:defRPr sz="4800">
                <a:solidFill>
                  <a:srgbClr val="474747"/>
                </a:solidFill>
                <a:latin typeface="Arial"/>
                <a:ea typeface="Arial"/>
                <a:cs typeface="Arial"/>
                <a:sym typeface="Arial"/>
              </a:defRPr>
            </a:pPr>
            <a:r>
              <a:t>More Problems</a:t>
            </a:r>
          </a:p>
        </p:txBody>
      </p:sp>
      <p:sp>
        <p:nvSpPr>
          <p:cNvPr id="1018" name="Shape 1018"/>
          <p:cNvSpPr/>
          <p:nvPr/>
        </p:nvSpPr>
        <p:spPr>
          <a:xfrm>
            <a:off x="1066800" y="3002941"/>
            <a:ext cx="10020300" cy="14394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914400">
              <a:defRPr>
                <a:solidFill>
                  <a:srgbClr val="333333"/>
                </a:solidFill>
                <a:latin typeface="Arial"/>
                <a:ea typeface="Arial"/>
                <a:cs typeface="Arial"/>
                <a:sym typeface="Arial"/>
              </a:defRPr>
            </a:pPr>
            <a:r>
              <a:t>I think of three different numbers. When I add the numbers up two at a time, I get 49, 57 and 64.</a:t>
            </a:r>
          </a:p>
          <a:p>
            <a:pPr defTabSz="914400">
              <a:spcBef>
                <a:spcPts val="700"/>
              </a:spcBef>
              <a:defRPr sz="1400">
                <a:latin typeface="Arial"/>
                <a:ea typeface="Arial"/>
                <a:cs typeface="Arial"/>
                <a:sym typeface="Arial"/>
              </a:defRPr>
            </a:pPr>
            <a:endParaRPr sz="2000">
              <a:solidFill>
                <a:srgbClr val="333333"/>
              </a:solidFill>
            </a:endParaRPr>
          </a:p>
          <a:p>
            <a:pPr defTabSz="914400">
              <a:spcBef>
                <a:spcPts val="700"/>
              </a:spcBef>
              <a:defRPr b="1">
                <a:solidFill>
                  <a:srgbClr val="333333"/>
                </a:solidFill>
                <a:latin typeface="Arial"/>
                <a:ea typeface="Arial"/>
                <a:cs typeface="Arial"/>
                <a:sym typeface="Arial"/>
              </a:defRPr>
            </a:pPr>
            <a:r>
              <a:t>What are the three numbers?</a:t>
            </a:r>
          </a:p>
        </p:txBody>
      </p:sp>
      <p:sp>
        <p:nvSpPr>
          <p:cNvPr id="1019" name="Shape 1019"/>
          <p:cNvSpPr/>
          <p:nvPr/>
        </p:nvSpPr>
        <p:spPr>
          <a:xfrm>
            <a:off x="995361" y="5011737"/>
            <a:ext cx="10210291" cy="1909762"/>
          </a:xfrm>
          <a:prstGeom prst="rect">
            <a:avLst/>
          </a:prstGeom>
          <a:solidFill>
            <a:srgbClr val="F3E9C3"/>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20" name="Shape 1020"/>
          <p:cNvSpPr/>
          <p:nvPr/>
        </p:nvSpPr>
        <p:spPr>
          <a:xfrm>
            <a:off x="1066800" y="4463441"/>
            <a:ext cx="10020300" cy="29634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914400">
              <a:defRPr sz="1400">
                <a:latin typeface="Arial"/>
                <a:ea typeface="Arial"/>
                <a:cs typeface="Arial"/>
                <a:sym typeface="Arial"/>
              </a:defRPr>
            </a:pPr>
            <a:endParaRPr sz="2000">
              <a:solidFill>
                <a:srgbClr val="333333"/>
              </a:solidFill>
            </a:endParaRPr>
          </a:p>
          <a:p>
            <a:pPr defTabSz="914400">
              <a:spcBef>
                <a:spcPts val="700"/>
              </a:spcBef>
              <a:defRPr sz="1400">
                <a:latin typeface="Arial"/>
                <a:ea typeface="Arial"/>
                <a:cs typeface="Arial"/>
                <a:sym typeface="Arial"/>
              </a:defRPr>
            </a:pPr>
            <a:endParaRPr sz="2000">
              <a:solidFill>
                <a:srgbClr val="333333"/>
              </a:solidFill>
            </a:endParaRPr>
          </a:p>
          <a:p>
            <a:pPr defTabSz="914400">
              <a:spcBef>
                <a:spcPts val="700"/>
              </a:spcBef>
              <a:defRPr>
                <a:solidFill>
                  <a:srgbClr val="333333"/>
                </a:solidFill>
                <a:latin typeface="Arial"/>
                <a:ea typeface="Arial"/>
                <a:cs typeface="Arial"/>
                <a:sym typeface="Arial"/>
              </a:defRPr>
            </a:pPr>
            <a:r>
              <a:t>The ratio of Sumin’s money to Meili’s money was 4:1. After Sumin had spent £26, Sumin had £2 less than Meili. </a:t>
            </a:r>
          </a:p>
          <a:p>
            <a:pPr defTabSz="914400">
              <a:spcBef>
                <a:spcPts val="700"/>
              </a:spcBef>
              <a:defRPr sz="1400">
                <a:latin typeface="Arial"/>
                <a:ea typeface="Arial"/>
                <a:cs typeface="Arial"/>
                <a:sym typeface="Arial"/>
              </a:defRPr>
            </a:pPr>
            <a:endParaRPr sz="2000" b="1">
              <a:solidFill>
                <a:srgbClr val="333333"/>
              </a:solidFill>
            </a:endParaRPr>
          </a:p>
          <a:p>
            <a:pPr defTabSz="914400">
              <a:spcBef>
                <a:spcPts val="700"/>
              </a:spcBef>
              <a:defRPr b="1">
                <a:solidFill>
                  <a:srgbClr val="333333"/>
                </a:solidFill>
                <a:latin typeface="Arial"/>
                <a:ea typeface="Arial"/>
                <a:cs typeface="Arial"/>
                <a:sym typeface="Arial"/>
              </a:defRPr>
            </a:pPr>
            <a:r>
              <a:t>How much money did Sumin have at first?</a:t>
            </a:r>
          </a:p>
          <a:p>
            <a:pPr defTabSz="914400">
              <a:spcBef>
                <a:spcPts val="700"/>
              </a:spcBef>
              <a:defRPr sz="1400">
                <a:latin typeface="Arial"/>
                <a:ea typeface="Arial"/>
                <a:cs typeface="Arial"/>
                <a:sym typeface="Arial"/>
              </a:defRPr>
            </a:pPr>
            <a:endParaRPr sz="2000">
              <a:solidFill>
                <a:srgbClr val="333333"/>
              </a:solidFill>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image5.png"/>
          <p:cNvPicPr>
            <a:picLocks noChangeAspect="1"/>
          </p:cNvPicPr>
          <p:nvPr/>
        </p:nvPicPr>
        <p:blipFill>
          <a:blip r:embed="rId2">
            <a:extLst/>
          </a:blip>
          <a:stretch>
            <a:fillRect/>
          </a:stretch>
        </p:blipFill>
        <p:spPr>
          <a:xfrm>
            <a:off x="10309225" y="0"/>
            <a:ext cx="2540000" cy="989013"/>
          </a:xfrm>
          <a:prstGeom prst="rect">
            <a:avLst/>
          </a:prstGeom>
          <a:ln w="12700">
            <a:miter lim="400000"/>
          </a:ln>
        </p:spPr>
      </p:pic>
      <p:sp>
        <p:nvSpPr>
          <p:cNvPr id="1025" name="Shape 1025"/>
          <p:cNvSpPr/>
          <p:nvPr/>
        </p:nvSpPr>
        <p:spPr>
          <a:xfrm>
            <a:off x="858837" y="774996"/>
            <a:ext cx="10020301" cy="15869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914400">
              <a:defRPr sz="3200">
                <a:solidFill>
                  <a:srgbClr val="333333"/>
                </a:solidFill>
                <a:latin typeface="Arial"/>
                <a:ea typeface="Arial"/>
                <a:cs typeface="Arial"/>
                <a:sym typeface="Arial"/>
              </a:defRPr>
            </a:pPr>
            <a:r>
              <a:t>I think of three different numbers. When I add the numbers up two at a time, I get 49, 57 and 64.</a:t>
            </a:r>
          </a:p>
          <a:p>
            <a:pPr defTabSz="914400">
              <a:spcBef>
                <a:spcPts val="700"/>
              </a:spcBef>
              <a:defRPr sz="3200" b="1">
                <a:solidFill>
                  <a:srgbClr val="333333"/>
                </a:solidFill>
                <a:latin typeface="Arial"/>
                <a:ea typeface="Arial"/>
                <a:cs typeface="Arial"/>
                <a:sym typeface="Arial"/>
              </a:defRPr>
            </a:pPr>
            <a:r>
              <a:t>What are the three numbers?</a:t>
            </a:r>
          </a:p>
        </p:txBody>
      </p:sp>
      <p:sp>
        <p:nvSpPr>
          <p:cNvPr id="1026" name="Shape 1026"/>
          <p:cNvSpPr/>
          <p:nvPr/>
        </p:nvSpPr>
        <p:spPr>
          <a:xfrm>
            <a:off x="1646238" y="2860675"/>
            <a:ext cx="1439791" cy="1270000"/>
          </a:xfrm>
          <a:prstGeom prst="rect">
            <a:avLst/>
          </a:prstGeom>
          <a:solidFill>
            <a:srgbClr val="A9A9A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27" name="Shape 1027"/>
          <p:cNvSpPr/>
          <p:nvPr/>
        </p:nvSpPr>
        <p:spPr>
          <a:xfrm>
            <a:off x="3132138" y="2860675"/>
            <a:ext cx="1944688" cy="1268413"/>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28" name="Shape 1028"/>
          <p:cNvSpPr/>
          <p:nvPr/>
        </p:nvSpPr>
        <p:spPr>
          <a:xfrm>
            <a:off x="7118350" y="2860675"/>
            <a:ext cx="325439" cy="27749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94"/>
                  <a:pt x="10800" y="210"/>
                </a:cubicBezTo>
                <a:lnTo>
                  <a:pt x="10800" y="10590"/>
                </a:lnTo>
                <a:cubicBezTo>
                  <a:pt x="10800" y="10706"/>
                  <a:pt x="15635" y="10800"/>
                  <a:pt x="21600" y="10800"/>
                </a:cubicBezTo>
                <a:cubicBezTo>
                  <a:pt x="15635" y="10800"/>
                  <a:pt x="10800" y="10894"/>
                  <a:pt x="10800" y="11010"/>
                </a:cubicBezTo>
                <a:lnTo>
                  <a:pt x="10800" y="21390"/>
                </a:lnTo>
                <a:cubicBezTo>
                  <a:pt x="10800" y="21506"/>
                  <a:pt x="5965" y="21600"/>
                  <a:pt x="0" y="21600"/>
                </a:cubicBezTo>
              </a:path>
            </a:pathLst>
          </a:custGeom>
          <a:ln w="25400">
            <a:solidFill>
              <a:srgbClr val="5A5F5E"/>
            </a:solidFill>
            <a:miter/>
          </a:ln>
        </p:spPr>
        <p:txBody>
          <a:bodyPr lIns="45719" rIns="45719" anchor="ctr"/>
          <a:lstStyle/>
          <a:p>
            <a:pPr algn="ctr" defTabSz="914400">
              <a:defRPr sz="4200">
                <a:solidFill>
                  <a:srgbClr val="535353"/>
                </a:solidFill>
                <a:latin typeface="Arial"/>
                <a:ea typeface="Arial"/>
                <a:cs typeface="Arial"/>
                <a:sym typeface="Arial"/>
              </a:defRPr>
            </a:pPr>
            <a:endParaRPr/>
          </a:p>
        </p:txBody>
      </p:sp>
      <p:sp>
        <p:nvSpPr>
          <p:cNvPr id="1029" name="Shape 1029"/>
          <p:cNvSpPr/>
          <p:nvPr/>
        </p:nvSpPr>
        <p:spPr>
          <a:xfrm>
            <a:off x="873125" y="3180891"/>
            <a:ext cx="773114" cy="6200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49</a:t>
            </a:r>
          </a:p>
        </p:txBody>
      </p:sp>
      <p:sp>
        <p:nvSpPr>
          <p:cNvPr id="1030" name="Shape 1030"/>
          <p:cNvSpPr/>
          <p:nvPr/>
        </p:nvSpPr>
        <p:spPr>
          <a:xfrm>
            <a:off x="1646238" y="4383087"/>
            <a:ext cx="1944688" cy="1268412"/>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31" name="Shape 1031"/>
          <p:cNvSpPr/>
          <p:nvPr/>
        </p:nvSpPr>
        <p:spPr>
          <a:xfrm>
            <a:off x="3662362" y="4365625"/>
            <a:ext cx="3097212" cy="1270000"/>
          </a:xfrm>
          <a:prstGeom prst="rect">
            <a:avLst/>
          </a:prstGeom>
          <a:ln w="12700">
            <a:solidFill>
              <a:srgbClr val="000000"/>
            </a:solidFill>
            <a:prstDash val="dash"/>
            <a:miter/>
          </a:ln>
        </p:spPr>
        <p:txBody>
          <a:bodyPr lIns="45719" rIns="45719" anchor="ctr"/>
          <a:lstStyle/>
          <a:p>
            <a:pPr defTabSz="914400">
              <a:defRPr>
                <a:latin typeface="Arial"/>
                <a:ea typeface="Arial"/>
                <a:cs typeface="Arial"/>
                <a:sym typeface="Arial"/>
              </a:defRPr>
            </a:pPr>
            <a:endParaRPr/>
          </a:p>
        </p:txBody>
      </p:sp>
      <p:sp>
        <p:nvSpPr>
          <p:cNvPr id="1032" name="Shape 1032"/>
          <p:cNvSpPr/>
          <p:nvPr/>
        </p:nvSpPr>
        <p:spPr>
          <a:xfrm>
            <a:off x="7623175" y="3938128"/>
            <a:ext cx="2808289" cy="6200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113</a:t>
            </a:r>
          </a:p>
        </p:txBody>
      </p:sp>
      <p:sp>
        <p:nvSpPr>
          <p:cNvPr id="1033" name="Shape 1033"/>
          <p:cNvSpPr/>
          <p:nvPr/>
        </p:nvSpPr>
        <p:spPr>
          <a:xfrm>
            <a:off x="873125" y="4690603"/>
            <a:ext cx="773114" cy="6200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64</a:t>
            </a:r>
          </a:p>
        </p:txBody>
      </p:sp>
      <p:sp>
        <p:nvSpPr>
          <p:cNvPr id="1034" name="Shape 1034"/>
          <p:cNvSpPr/>
          <p:nvPr/>
        </p:nvSpPr>
        <p:spPr>
          <a:xfrm>
            <a:off x="1646238" y="6391275"/>
            <a:ext cx="1944688" cy="1268413"/>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35" name="Shape 1035"/>
          <p:cNvSpPr/>
          <p:nvPr/>
        </p:nvSpPr>
        <p:spPr>
          <a:xfrm>
            <a:off x="3617912" y="6391275"/>
            <a:ext cx="1943101" cy="1268413"/>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36" name="Shape 1036"/>
          <p:cNvSpPr/>
          <p:nvPr/>
        </p:nvSpPr>
        <p:spPr>
          <a:xfrm>
            <a:off x="5791200" y="6389687"/>
            <a:ext cx="1441378" cy="1270001"/>
          </a:xfrm>
          <a:prstGeom prst="rect">
            <a:avLst/>
          </a:prstGeom>
          <a:solidFill>
            <a:srgbClr val="A9A9A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37" name="Shape 1037"/>
          <p:cNvSpPr/>
          <p:nvPr/>
        </p:nvSpPr>
        <p:spPr>
          <a:xfrm>
            <a:off x="7264400" y="6389687"/>
            <a:ext cx="3097212" cy="1270001"/>
          </a:xfrm>
          <a:prstGeom prst="rect">
            <a:avLst/>
          </a:prstGeom>
          <a:ln w="12700">
            <a:solidFill>
              <a:srgbClr val="000000"/>
            </a:solidFill>
            <a:prstDash val="dash"/>
            <a:miter/>
          </a:ln>
        </p:spPr>
        <p:txBody>
          <a:bodyPr lIns="45719" rIns="45719" anchor="ctr"/>
          <a:lstStyle/>
          <a:p>
            <a:pPr defTabSz="914400">
              <a:defRPr>
                <a:latin typeface="Arial"/>
                <a:ea typeface="Arial"/>
                <a:cs typeface="Arial"/>
                <a:sym typeface="Arial"/>
              </a:defRPr>
            </a:pPr>
            <a:endParaRPr/>
          </a:p>
        </p:txBody>
      </p:sp>
      <p:sp>
        <p:nvSpPr>
          <p:cNvPr id="1038" name="Shape 1038"/>
          <p:cNvSpPr/>
          <p:nvPr/>
        </p:nvSpPr>
        <p:spPr>
          <a:xfrm rot="5400000">
            <a:off x="3505992" y="6134894"/>
            <a:ext cx="195265" cy="3914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40"/>
                  <a:pt x="10800" y="90"/>
                </a:cubicBezTo>
                <a:lnTo>
                  <a:pt x="10800" y="10710"/>
                </a:lnTo>
                <a:cubicBezTo>
                  <a:pt x="10800" y="10760"/>
                  <a:pt x="15635" y="10800"/>
                  <a:pt x="21600" y="10800"/>
                </a:cubicBezTo>
                <a:cubicBezTo>
                  <a:pt x="15635" y="10800"/>
                  <a:pt x="10800" y="10840"/>
                  <a:pt x="10800" y="10890"/>
                </a:cubicBezTo>
                <a:lnTo>
                  <a:pt x="10800" y="21510"/>
                </a:lnTo>
                <a:cubicBezTo>
                  <a:pt x="10800" y="21560"/>
                  <a:pt x="5965" y="21600"/>
                  <a:pt x="0" y="21600"/>
                </a:cubicBezTo>
              </a:path>
            </a:pathLst>
          </a:custGeom>
          <a:ln w="25400">
            <a:solidFill>
              <a:srgbClr val="5A5F5E"/>
            </a:solidFill>
            <a:miter/>
          </a:ln>
        </p:spPr>
        <p:txBody>
          <a:bodyPr lIns="45719" rIns="45719" anchor="ctr"/>
          <a:lstStyle/>
          <a:p>
            <a:pPr algn="ctr" defTabSz="914400">
              <a:defRPr sz="4200">
                <a:solidFill>
                  <a:srgbClr val="535353"/>
                </a:solidFill>
                <a:latin typeface="Arial"/>
                <a:ea typeface="Arial"/>
                <a:cs typeface="Arial"/>
                <a:sym typeface="Arial"/>
              </a:defRPr>
            </a:pPr>
            <a:endParaRPr/>
          </a:p>
        </p:txBody>
      </p:sp>
      <p:sp>
        <p:nvSpPr>
          <p:cNvPr id="1039" name="Shape 1039"/>
          <p:cNvSpPr/>
          <p:nvPr/>
        </p:nvSpPr>
        <p:spPr>
          <a:xfrm rot="5400000">
            <a:off x="7973217" y="5801519"/>
            <a:ext cx="195265" cy="4581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4"/>
                  <a:pt x="10800" y="77"/>
                </a:cubicBezTo>
                <a:lnTo>
                  <a:pt x="10800" y="10723"/>
                </a:lnTo>
                <a:cubicBezTo>
                  <a:pt x="10800" y="10766"/>
                  <a:pt x="15635" y="10800"/>
                  <a:pt x="21600" y="10800"/>
                </a:cubicBezTo>
                <a:cubicBezTo>
                  <a:pt x="15635" y="10800"/>
                  <a:pt x="10800" y="10834"/>
                  <a:pt x="10800" y="10877"/>
                </a:cubicBezTo>
                <a:lnTo>
                  <a:pt x="10800" y="21523"/>
                </a:lnTo>
                <a:cubicBezTo>
                  <a:pt x="10800" y="21566"/>
                  <a:pt x="5965" y="21600"/>
                  <a:pt x="0" y="21600"/>
                </a:cubicBezTo>
              </a:path>
            </a:pathLst>
          </a:custGeom>
          <a:ln w="25400">
            <a:solidFill>
              <a:srgbClr val="5A5F5E"/>
            </a:solidFill>
            <a:miter/>
          </a:ln>
        </p:spPr>
        <p:txBody>
          <a:bodyPr lIns="45719" rIns="45719" anchor="ctr"/>
          <a:lstStyle/>
          <a:p>
            <a:pPr algn="ctr" defTabSz="914400">
              <a:defRPr sz="4200">
                <a:solidFill>
                  <a:srgbClr val="535353"/>
                </a:solidFill>
                <a:latin typeface="Arial"/>
                <a:ea typeface="Arial"/>
                <a:cs typeface="Arial"/>
                <a:sym typeface="Arial"/>
              </a:defRPr>
            </a:pPr>
            <a:endParaRPr/>
          </a:p>
        </p:txBody>
      </p:sp>
      <p:sp>
        <p:nvSpPr>
          <p:cNvPr id="1040" name="Shape 1040"/>
          <p:cNvSpPr/>
          <p:nvPr/>
        </p:nvSpPr>
        <p:spPr>
          <a:xfrm>
            <a:off x="3332162" y="8279941"/>
            <a:ext cx="773112" cy="6200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a:t>
            </a:r>
          </a:p>
        </p:txBody>
      </p:sp>
      <p:sp>
        <p:nvSpPr>
          <p:cNvPr id="1041" name="Shape 1041"/>
          <p:cNvSpPr/>
          <p:nvPr/>
        </p:nvSpPr>
        <p:spPr>
          <a:xfrm>
            <a:off x="7870825" y="8279941"/>
            <a:ext cx="773114" cy="6200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57</a:t>
            </a:r>
          </a:p>
        </p:txBody>
      </p:sp>
      <p:sp>
        <p:nvSpPr>
          <p:cNvPr id="1042" name="Shape 1042"/>
          <p:cNvSpPr/>
          <p:nvPr/>
        </p:nvSpPr>
        <p:spPr>
          <a:xfrm>
            <a:off x="10679113" y="6389687"/>
            <a:ext cx="401639" cy="1270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255"/>
                  <a:pt x="10800" y="570"/>
                </a:cubicBezTo>
                <a:lnTo>
                  <a:pt x="10800" y="10230"/>
                </a:lnTo>
                <a:cubicBezTo>
                  <a:pt x="10800" y="10545"/>
                  <a:pt x="15635" y="10800"/>
                  <a:pt x="21600" y="10800"/>
                </a:cubicBezTo>
                <a:cubicBezTo>
                  <a:pt x="15635" y="10800"/>
                  <a:pt x="10800" y="11055"/>
                  <a:pt x="10800" y="11370"/>
                </a:cubicBezTo>
                <a:lnTo>
                  <a:pt x="10800" y="21030"/>
                </a:lnTo>
                <a:cubicBezTo>
                  <a:pt x="10800" y="21345"/>
                  <a:pt x="5965" y="21600"/>
                  <a:pt x="0" y="21600"/>
                </a:cubicBezTo>
              </a:path>
            </a:pathLst>
          </a:custGeom>
          <a:ln w="25400">
            <a:solidFill>
              <a:srgbClr val="5A5F5E"/>
            </a:solidFill>
            <a:miter/>
          </a:ln>
        </p:spPr>
        <p:txBody>
          <a:bodyPr lIns="45719" rIns="45719" anchor="ctr"/>
          <a:lstStyle/>
          <a:p>
            <a:pPr algn="ctr" defTabSz="914400">
              <a:defRPr sz="4200">
                <a:solidFill>
                  <a:srgbClr val="535353"/>
                </a:solidFill>
                <a:latin typeface="Arial"/>
                <a:ea typeface="Arial"/>
                <a:cs typeface="Arial"/>
                <a:sym typeface="Arial"/>
              </a:defRPr>
            </a:pPr>
            <a:endParaRPr/>
          </a:p>
        </p:txBody>
      </p:sp>
      <p:sp>
        <p:nvSpPr>
          <p:cNvPr id="1043" name="Shape 1043"/>
          <p:cNvSpPr/>
          <p:nvPr/>
        </p:nvSpPr>
        <p:spPr>
          <a:xfrm>
            <a:off x="11290300" y="6713872"/>
            <a:ext cx="973138" cy="6200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113</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027"/>
                                        </p:tgtEl>
                                        <p:attrNameLst>
                                          <p:attrName>style.visibility</p:attrName>
                                        </p:attrNameLst>
                                      </p:cBhvr>
                                      <p:to>
                                        <p:strVal val="visible"/>
                                      </p:to>
                                    </p:set>
                                    <p:animEffect transition="in" filter="dissolve">
                                      <p:cBhvr>
                                        <p:cTn id="11" dur="500"/>
                                        <p:tgtEl>
                                          <p:spTgt spid="1027"/>
                                        </p:tgtEl>
                                      </p:cBhvr>
                                    </p:animEffect>
                                  </p:childTnLst>
                                </p:cTn>
                              </p:par>
                            </p:childTnLst>
                          </p:cTn>
                        </p:par>
                        <p:par>
                          <p:cTn id="12" fill="hold">
                            <p:stCondLst>
                              <p:cond delay="1000"/>
                            </p:stCondLst>
                            <p:childTnLst>
                              <p:par>
                                <p:cTn id="13" presetID="9" presetClass="entr" fill="hold" grpId="3" nodeType="afterEffect">
                                  <p:stCondLst>
                                    <p:cond delay="0"/>
                                  </p:stCondLst>
                                  <p:iterate>
                                    <p:tmAbs val="0"/>
                                  </p:iterate>
                                  <p:childTnLst>
                                    <p:set>
                                      <p:cBhvr>
                                        <p:cTn id="14" fill="hold"/>
                                        <p:tgtEl>
                                          <p:spTgt spid="1029"/>
                                        </p:tgtEl>
                                        <p:attrNameLst>
                                          <p:attrName>style.visibility</p:attrName>
                                        </p:attrNameLst>
                                      </p:cBhvr>
                                      <p:to>
                                        <p:strVal val="visible"/>
                                      </p:to>
                                    </p:set>
                                    <p:animEffect transition="in" filter="dissolve">
                                      <p:cBhvr>
                                        <p:cTn id="15" dur="500"/>
                                        <p:tgtEl>
                                          <p:spTgt spid="1029"/>
                                        </p:tgtEl>
                                      </p:cBhvr>
                                    </p:animEffect>
                                  </p:childTnLst>
                                </p:cTn>
                              </p:par>
                            </p:childTnLst>
                          </p:cTn>
                        </p:par>
                        <p:par>
                          <p:cTn id="16" fill="hold">
                            <p:stCondLst>
                              <p:cond delay="1500"/>
                            </p:stCondLst>
                            <p:childTnLst>
                              <p:par>
                                <p:cTn id="17" presetID="9" presetClass="entr" fill="hold" grpId="4" nodeType="afterEffect">
                                  <p:stCondLst>
                                    <p:cond delay="0"/>
                                  </p:stCondLst>
                                  <p:iterate>
                                    <p:tmAbs val="0"/>
                                  </p:iterate>
                                  <p:childTnLst>
                                    <p:set>
                                      <p:cBhvr>
                                        <p:cTn id="18" fill="hold"/>
                                        <p:tgtEl>
                                          <p:spTgt spid="1030"/>
                                        </p:tgtEl>
                                        <p:attrNameLst>
                                          <p:attrName>style.visibility</p:attrName>
                                        </p:attrNameLst>
                                      </p:cBhvr>
                                      <p:to>
                                        <p:strVal val="visible"/>
                                      </p:to>
                                    </p:set>
                                    <p:animEffect transition="in" filter="dissolve">
                                      <p:cBhvr>
                                        <p:cTn id="19" dur="500"/>
                                        <p:tgtEl>
                                          <p:spTgt spid="1030"/>
                                        </p:tgtEl>
                                      </p:cBhvr>
                                    </p:animEffect>
                                  </p:childTnLst>
                                </p:cTn>
                              </p:par>
                            </p:childTnLst>
                          </p:cTn>
                        </p:par>
                        <p:par>
                          <p:cTn id="20" fill="hold">
                            <p:stCondLst>
                              <p:cond delay="2000"/>
                            </p:stCondLst>
                            <p:childTnLst>
                              <p:par>
                                <p:cTn id="21" presetID="9" presetClass="entr" fill="hold" grpId="5" nodeType="afterEffect">
                                  <p:stCondLst>
                                    <p:cond delay="0"/>
                                  </p:stCondLst>
                                  <p:iterate>
                                    <p:tmAbs val="0"/>
                                  </p:iterate>
                                  <p:childTnLst>
                                    <p:set>
                                      <p:cBhvr>
                                        <p:cTn id="22" fill="hold"/>
                                        <p:tgtEl>
                                          <p:spTgt spid="1031"/>
                                        </p:tgtEl>
                                        <p:attrNameLst>
                                          <p:attrName>style.visibility</p:attrName>
                                        </p:attrNameLst>
                                      </p:cBhvr>
                                      <p:to>
                                        <p:strVal val="visible"/>
                                      </p:to>
                                    </p:set>
                                    <p:animEffect transition="in" filter="dissolve">
                                      <p:cBhvr>
                                        <p:cTn id="23" dur="500"/>
                                        <p:tgtEl>
                                          <p:spTgt spid="1031"/>
                                        </p:tgtEl>
                                      </p:cBhvr>
                                    </p:animEffect>
                                  </p:childTnLst>
                                </p:cTn>
                              </p:par>
                            </p:childTnLst>
                          </p:cTn>
                        </p:par>
                        <p:par>
                          <p:cTn id="24" fill="hold">
                            <p:stCondLst>
                              <p:cond delay="2500"/>
                            </p:stCondLst>
                            <p:childTnLst>
                              <p:par>
                                <p:cTn id="25" presetID="9" presetClass="entr" fill="hold" grpId="6" nodeType="afterEffect">
                                  <p:stCondLst>
                                    <p:cond delay="0"/>
                                  </p:stCondLst>
                                  <p:iterate>
                                    <p:tmAbs val="0"/>
                                  </p:iterate>
                                  <p:childTnLst>
                                    <p:set>
                                      <p:cBhvr>
                                        <p:cTn id="26" fill="hold"/>
                                        <p:tgtEl>
                                          <p:spTgt spid="1033"/>
                                        </p:tgtEl>
                                        <p:attrNameLst>
                                          <p:attrName>style.visibility</p:attrName>
                                        </p:attrNameLst>
                                      </p:cBhvr>
                                      <p:to>
                                        <p:strVal val="visible"/>
                                      </p:to>
                                    </p:set>
                                    <p:animEffect transition="in" filter="dissolve">
                                      <p:cBhvr>
                                        <p:cTn id="27" dur="500"/>
                                        <p:tgtEl>
                                          <p:spTgt spid="10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7" nodeType="clickEffect">
                                  <p:stCondLst>
                                    <p:cond delay="0"/>
                                  </p:stCondLst>
                                  <p:iterate>
                                    <p:tmAbs val="0"/>
                                  </p:iterate>
                                  <p:childTnLst>
                                    <p:set>
                                      <p:cBhvr>
                                        <p:cTn id="31" fill="hold"/>
                                        <p:tgtEl>
                                          <p:spTgt spid="1028"/>
                                        </p:tgtEl>
                                        <p:attrNameLst>
                                          <p:attrName>style.visibility</p:attrName>
                                        </p:attrNameLst>
                                      </p:cBhvr>
                                      <p:to>
                                        <p:strVal val="visible"/>
                                      </p:to>
                                    </p:set>
                                    <p:animEffect transition="in" filter="dissolve">
                                      <p:cBhvr>
                                        <p:cTn id="32" dur="500"/>
                                        <p:tgtEl>
                                          <p:spTgt spid="1028"/>
                                        </p:tgtEl>
                                      </p:cBhvr>
                                    </p:animEffect>
                                  </p:childTnLst>
                                </p:cTn>
                              </p:par>
                            </p:childTnLst>
                          </p:cTn>
                        </p:par>
                        <p:par>
                          <p:cTn id="33" fill="hold">
                            <p:stCondLst>
                              <p:cond delay="500"/>
                            </p:stCondLst>
                            <p:childTnLst>
                              <p:par>
                                <p:cTn id="34" presetID="9" presetClass="entr" fill="hold" grpId="8" nodeType="afterEffect">
                                  <p:stCondLst>
                                    <p:cond delay="0"/>
                                  </p:stCondLst>
                                  <p:iterate>
                                    <p:tmAbs val="0"/>
                                  </p:iterate>
                                  <p:childTnLst>
                                    <p:set>
                                      <p:cBhvr>
                                        <p:cTn id="35" fill="hold"/>
                                        <p:tgtEl>
                                          <p:spTgt spid="1032"/>
                                        </p:tgtEl>
                                        <p:attrNameLst>
                                          <p:attrName>style.visibility</p:attrName>
                                        </p:attrNameLst>
                                      </p:cBhvr>
                                      <p:to>
                                        <p:strVal val="visible"/>
                                      </p:to>
                                    </p:set>
                                    <p:animEffect transition="in" filter="dissolve">
                                      <p:cBhvr>
                                        <p:cTn id="36" dur="500"/>
                                        <p:tgtEl>
                                          <p:spTgt spid="103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fill="hold" grpId="9" nodeType="clickEffect">
                                  <p:stCondLst>
                                    <p:cond delay="0"/>
                                  </p:stCondLst>
                                  <p:iterate>
                                    <p:tmAbs val="0"/>
                                  </p:iterate>
                                  <p:childTnLst>
                                    <p:set>
                                      <p:cBhvr>
                                        <p:cTn id="40" fill="hold"/>
                                        <p:tgtEl>
                                          <p:spTgt spid="1034"/>
                                        </p:tgtEl>
                                        <p:attrNameLst>
                                          <p:attrName>style.visibility</p:attrName>
                                        </p:attrNameLst>
                                      </p:cBhvr>
                                      <p:to>
                                        <p:strVal val="visible"/>
                                      </p:to>
                                    </p:set>
                                    <p:animEffect transition="in" filter="dissolve">
                                      <p:cBhvr>
                                        <p:cTn id="41" dur="500"/>
                                        <p:tgtEl>
                                          <p:spTgt spid="1034"/>
                                        </p:tgtEl>
                                      </p:cBhvr>
                                    </p:animEffect>
                                  </p:childTnLst>
                                </p:cTn>
                              </p:par>
                            </p:childTnLst>
                          </p:cTn>
                        </p:par>
                        <p:par>
                          <p:cTn id="42" fill="hold">
                            <p:stCondLst>
                              <p:cond delay="500"/>
                            </p:stCondLst>
                            <p:childTnLst>
                              <p:par>
                                <p:cTn id="43" presetID="9" presetClass="entr" fill="hold" grpId="10" nodeType="afterEffect">
                                  <p:stCondLst>
                                    <p:cond delay="0"/>
                                  </p:stCondLst>
                                  <p:iterate>
                                    <p:tmAbs val="0"/>
                                  </p:iterate>
                                  <p:childTnLst>
                                    <p:set>
                                      <p:cBhvr>
                                        <p:cTn id="44" fill="hold"/>
                                        <p:tgtEl>
                                          <p:spTgt spid="1035"/>
                                        </p:tgtEl>
                                        <p:attrNameLst>
                                          <p:attrName>style.visibility</p:attrName>
                                        </p:attrNameLst>
                                      </p:cBhvr>
                                      <p:to>
                                        <p:strVal val="visible"/>
                                      </p:to>
                                    </p:set>
                                    <p:animEffect transition="in" filter="dissolve">
                                      <p:cBhvr>
                                        <p:cTn id="45" dur="500"/>
                                        <p:tgtEl>
                                          <p:spTgt spid="1035"/>
                                        </p:tgtEl>
                                      </p:cBhvr>
                                    </p:animEffect>
                                  </p:childTnLst>
                                </p:cTn>
                              </p:par>
                            </p:childTnLst>
                          </p:cTn>
                        </p:par>
                        <p:par>
                          <p:cTn id="46" fill="hold">
                            <p:stCondLst>
                              <p:cond delay="1000"/>
                            </p:stCondLst>
                            <p:childTnLst>
                              <p:par>
                                <p:cTn id="47" presetID="9" presetClass="entr" fill="hold" grpId="11" nodeType="afterEffect">
                                  <p:stCondLst>
                                    <p:cond delay="0"/>
                                  </p:stCondLst>
                                  <p:iterate>
                                    <p:tmAbs val="0"/>
                                  </p:iterate>
                                  <p:childTnLst>
                                    <p:set>
                                      <p:cBhvr>
                                        <p:cTn id="48" fill="hold"/>
                                        <p:tgtEl>
                                          <p:spTgt spid="1036"/>
                                        </p:tgtEl>
                                        <p:attrNameLst>
                                          <p:attrName>style.visibility</p:attrName>
                                        </p:attrNameLst>
                                      </p:cBhvr>
                                      <p:to>
                                        <p:strVal val="visible"/>
                                      </p:to>
                                    </p:set>
                                    <p:animEffect transition="in" filter="dissolve">
                                      <p:cBhvr>
                                        <p:cTn id="49" dur="500"/>
                                        <p:tgtEl>
                                          <p:spTgt spid="1036"/>
                                        </p:tgtEl>
                                      </p:cBhvr>
                                    </p:animEffect>
                                  </p:childTnLst>
                                </p:cTn>
                              </p:par>
                            </p:childTnLst>
                          </p:cTn>
                        </p:par>
                        <p:par>
                          <p:cTn id="50" fill="hold">
                            <p:stCondLst>
                              <p:cond delay="1500"/>
                            </p:stCondLst>
                            <p:childTnLst>
                              <p:par>
                                <p:cTn id="51" presetID="9" presetClass="entr" fill="hold" grpId="12" nodeType="afterEffect">
                                  <p:stCondLst>
                                    <p:cond delay="0"/>
                                  </p:stCondLst>
                                  <p:iterate>
                                    <p:tmAbs val="0"/>
                                  </p:iterate>
                                  <p:childTnLst>
                                    <p:set>
                                      <p:cBhvr>
                                        <p:cTn id="52" fill="hold"/>
                                        <p:tgtEl>
                                          <p:spTgt spid="1037"/>
                                        </p:tgtEl>
                                        <p:attrNameLst>
                                          <p:attrName>style.visibility</p:attrName>
                                        </p:attrNameLst>
                                      </p:cBhvr>
                                      <p:to>
                                        <p:strVal val="visible"/>
                                      </p:to>
                                    </p:set>
                                    <p:animEffect transition="in" filter="dissolve">
                                      <p:cBhvr>
                                        <p:cTn id="53" dur="500"/>
                                        <p:tgtEl>
                                          <p:spTgt spid="1037"/>
                                        </p:tgtEl>
                                      </p:cBhvr>
                                    </p:animEffect>
                                  </p:childTnLst>
                                </p:cTn>
                              </p:par>
                            </p:childTnLst>
                          </p:cTn>
                        </p:par>
                        <p:par>
                          <p:cTn id="54" fill="hold">
                            <p:stCondLst>
                              <p:cond delay="2000"/>
                            </p:stCondLst>
                            <p:childTnLst>
                              <p:par>
                                <p:cTn id="55" presetID="9" presetClass="entr" fill="hold" grpId="13" nodeType="afterEffect">
                                  <p:stCondLst>
                                    <p:cond delay="0"/>
                                  </p:stCondLst>
                                  <p:iterate>
                                    <p:tmAbs val="0"/>
                                  </p:iterate>
                                  <p:childTnLst>
                                    <p:set>
                                      <p:cBhvr>
                                        <p:cTn id="56" fill="hold"/>
                                        <p:tgtEl>
                                          <p:spTgt spid="1038"/>
                                        </p:tgtEl>
                                        <p:attrNameLst>
                                          <p:attrName>style.visibility</p:attrName>
                                        </p:attrNameLst>
                                      </p:cBhvr>
                                      <p:to>
                                        <p:strVal val="visible"/>
                                      </p:to>
                                    </p:set>
                                    <p:animEffect transition="in" filter="dissolve">
                                      <p:cBhvr>
                                        <p:cTn id="57" dur="500"/>
                                        <p:tgtEl>
                                          <p:spTgt spid="1038"/>
                                        </p:tgtEl>
                                      </p:cBhvr>
                                    </p:animEffect>
                                  </p:childTnLst>
                                </p:cTn>
                              </p:par>
                            </p:childTnLst>
                          </p:cTn>
                        </p:par>
                        <p:par>
                          <p:cTn id="58" fill="hold">
                            <p:stCondLst>
                              <p:cond delay="2500"/>
                            </p:stCondLst>
                            <p:childTnLst>
                              <p:par>
                                <p:cTn id="59" presetID="9" presetClass="entr" fill="hold" grpId="14" nodeType="afterEffect">
                                  <p:stCondLst>
                                    <p:cond delay="0"/>
                                  </p:stCondLst>
                                  <p:iterate>
                                    <p:tmAbs val="0"/>
                                  </p:iterate>
                                  <p:childTnLst>
                                    <p:set>
                                      <p:cBhvr>
                                        <p:cTn id="60" fill="hold"/>
                                        <p:tgtEl>
                                          <p:spTgt spid="1039"/>
                                        </p:tgtEl>
                                        <p:attrNameLst>
                                          <p:attrName>style.visibility</p:attrName>
                                        </p:attrNameLst>
                                      </p:cBhvr>
                                      <p:to>
                                        <p:strVal val="visible"/>
                                      </p:to>
                                    </p:set>
                                    <p:animEffect transition="in" filter="dissolve">
                                      <p:cBhvr>
                                        <p:cTn id="61" dur="500"/>
                                        <p:tgtEl>
                                          <p:spTgt spid="1039"/>
                                        </p:tgtEl>
                                      </p:cBhvr>
                                    </p:animEffect>
                                  </p:childTnLst>
                                </p:cTn>
                              </p:par>
                            </p:childTnLst>
                          </p:cTn>
                        </p:par>
                        <p:par>
                          <p:cTn id="62" fill="hold">
                            <p:stCondLst>
                              <p:cond delay="3000"/>
                            </p:stCondLst>
                            <p:childTnLst>
                              <p:par>
                                <p:cTn id="63" presetID="9" presetClass="entr" fill="hold" grpId="15" nodeType="afterEffect">
                                  <p:stCondLst>
                                    <p:cond delay="0"/>
                                  </p:stCondLst>
                                  <p:iterate>
                                    <p:tmAbs val="0"/>
                                  </p:iterate>
                                  <p:childTnLst>
                                    <p:set>
                                      <p:cBhvr>
                                        <p:cTn id="64" fill="hold"/>
                                        <p:tgtEl>
                                          <p:spTgt spid="1042"/>
                                        </p:tgtEl>
                                        <p:attrNameLst>
                                          <p:attrName>style.visibility</p:attrName>
                                        </p:attrNameLst>
                                      </p:cBhvr>
                                      <p:to>
                                        <p:strVal val="visible"/>
                                      </p:to>
                                    </p:set>
                                    <p:animEffect transition="in" filter="dissolve">
                                      <p:cBhvr>
                                        <p:cTn id="65" dur="500"/>
                                        <p:tgtEl>
                                          <p:spTgt spid="1042"/>
                                        </p:tgtEl>
                                      </p:cBhvr>
                                    </p:animEffect>
                                  </p:childTnLst>
                                </p:cTn>
                              </p:par>
                            </p:childTnLst>
                          </p:cTn>
                        </p:par>
                        <p:par>
                          <p:cTn id="66" fill="hold">
                            <p:stCondLst>
                              <p:cond delay="3500"/>
                            </p:stCondLst>
                            <p:childTnLst>
                              <p:par>
                                <p:cTn id="67" presetID="9" presetClass="entr" fill="hold" grpId="16" nodeType="afterEffect">
                                  <p:stCondLst>
                                    <p:cond delay="0"/>
                                  </p:stCondLst>
                                  <p:iterate>
                                    <p:tmAbs val="0"/>
                                  </p:iterate>
                                  <p:childTnLst>
                                    <p:set>
                                      <p:cBhvr>
                                        <p:cTn id="68" fill="hold"/>
                                        <p:tgtEl>
                                          <p:spTgt spid="1043"/>
                                        </p:tgtEl>
                                        <p:attrNameLst>
                                          <p:attrName>style.visibility</p:attrName>
                                        </p:attrNameLst>
                                      </p:cBhvr>
                                      <p:to>
                                        <p:strVal val="visible"/>
                                      </p:to>
                                    </p:set>
                                    <p:animEffect transition="in" filter="dissolve">
                                      <p:cBhvr>
                                        <p:cTn id="69" dur="500"/>
                                        <p:tgtEl>
                                          <p:spTgt spid="1043"/>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fill="hold" grpId="17" nodeType="clickEffect">
                                  <p:stCondLst>
                                    <p:cond delay="0"/>
                                  </p:stCondLst>
                                  <p:iterate>
                                    <p:tmAbs val="0"/>
                                  </p:iterate>
                                  <p:childTnLst>
                                    <p:set>
                                      <p:cBhvr>
                                        <p:cTn id="73" fill="hold"/>
                                        <p:tgtEl>
                                          <p:spTgt spid="1040"/>
                                        </p:tgtEl>
                                        <p:attrNameLst>
                                          <p:attrName>style.visibility</p:attrName>
                                        </p:attrNameLst>
                                      </p:cBhvr>
                                      <p:to>
                                        <p:strVal val="visible"/>
                                      </p:to>
                                    </p:set>
                                    <p:animEffect transition="in" filter="dissolve">
                                      <p:cBhvr>
                                        <p:cTn id="74" dur="500"/>
                                        <p:tgtEl>
                                          <p:spTgt spid="1040"/>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fill="hold" grpId="18" nodeType="clickEffect">
                                  <p:stCondLst>
                                    <p:cond delay="0"/>
                                  </p:stCondLst>
                                  <p:iterate>
                                    <p:tmAbs val="0"/>
                                  </p:iterate>
                                  <p:childTnLst>
                                    <p:set>
                                      <p:cBhvr>
                                        <p:cTn id="78" fill="hold"/>
                                        <p:tgtEl>
                                          <p:spTgt spid="1041"/>
                                        </p:tgtEl>
                                        <p:attrNameLst>
                                          <p:attrName>style.visibility</p:attrName>
                                        </p:attrNameLst>
                                      </p:cBhvr>
                                      <p:to>
                                        <p:strVal val="visible"/>
                                      </p:to>
                                    </p:set>
                                    <p:animEffect transition="in" filter="dissolve">
                                      <p:cBhvr>
                                        <p:cTn id="79" dur="5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1" animBg="1" advAuto="0"/>
      <p:bldP spid="1027" grpId="2" animBg="1" advAuto="0"/>
      <p:bldP spid="1028" grpId="7" animBg="1" advAuto="0"/>
      <p:bldP spid="1029" grpId="3" animBg="1" advAuto="0"/>
      <p:bldP spid="1030" grpId="4" animBg="1" advAuto="0"/>
      <p:bldP spid="1031" grpId="5" animBg="1" advAuto="0"/>
      <p:bldP spid="1032" grpId="8" animBg="1" advAuto="0"/>
      <p:bldP spid="1033" grpId="6" animBg="1" advAuto="0"/>
      <p:bldP spid="1034" grpId="9" animBg="1" advAuto="0"/>
      <p:bldP spid="1035" grpId="10" animBg="1" advAuto="0"/>
      <p:bldP spid="1036" grpId="11" animBg="1" advAuto="0"/>
      <p:bldP spid="1037" grpId="12" animBg="1" advAuto="0"/>
      <p:bldP spid="1038" grpId="13" animBg="1" advAuto="0"/>
      <p:bldP spid="1039" grpId="14" animBg="1" advAuto="0"/>
      <p:bldP spid="1040" grpId="17" animBg="1" advAuto="0"/>
      <p:bldP spid="1041" grpId="18" animBg="1" advAuto="0"/>
      <p:bldP spid="1042" grpId="15" animBg="1" advAuto="0"/>
      <p:bldP spid="1043" grpId="16"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image5.png"/>
          <p:cNvPicPr>
            <a:picLocks noChangeAspect="1"/>
          </p:cNvPicPr>
          <p:nvPr/>
        </p:nvPicPr>
        <p:blipFill>
          <a:blip r:embed="rId2">
            <a:extLst/>
          </a:blip>
          <a:stretch>
            <a:fillRect/>
          </a:stretch>
        </p:blipFill>
        <p:spPr>
          <a:xfrm>
            <a:off x="10309225" y="0"/>
            <a:ext cx="2540000" cy="989013"/>
          </a:xfrm>
          <a:prstGeom prst="rect">
            <a:avLst/>
          </a:prstGeom>
          <a:ln w="12700">
            <a:miter lim="400000"/>
          </a:ln>
        </p:spPr>
      </p:pic>
      <p:sp>
        <p:nvSpPr>
          <p:cNvPr id="1046" name="Shape 1046"/>
          <p:cNvSpPr/>
          <p:nvPr/>
        </p:nvSpPr>
        <p:spPr>
          <a:xfrm>
            <a:off x="585787" y="482822"/>
            <a:ext cx="10020301" cy="115843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2400">
                <a:solidFill>
                  <a:srgbClr val="333333"/>
                </a:solidFill>
                <a:latin typeface="Arial"/>
                <a:ea typeface="Arial"/>
                <a:cs typeface="Arial"/>
                <a:sym typeface="Arial"/>
              </a:defRPr>
            </a:lvl1pPr>
          </a:lstStyle>
          <a:p>
            <a:r>
              <a:t>The ratio of Sumin’s money to Meili’s money was 4:1. After Sumin had spent £26, Sumin had £2 less than Meili. How much money did Sumin have at first?</a:t>
            </a:r>
          </a:p>
        </p:txBody>
      </p:sp>
      <p:sp>
        <p:nvSpPr>
          <p:cNvPr id="1047" name="Shape 1047"/>
          <p:cNvSpPr/>
          <p:nvPr/>
        </p:nvSpPr>
        <p:spPr>
          <a:xfrm>
            <a:off x="585787" y="1814053"/>
            <a:ext cx="1512887" cy="6200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Before</a:t>
            </a:r>
          </a:p>
        </p:txBody>
      </p:sp>
      <p:sp>
        <p:nvSpPr>
          <p:cNvPr id="1048" name="Shape 1048"/>
          <p:cNvSpPr/>
          <p:nvPr/>
        </p:nvSpPr>
        <p:spPr>
          <a:xfrm>
            <a:off x="2098675" y="2501900"/>
            <a:ext cx="1944689" cy="1268413"/>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49" name="Shape 1049"/>
          <p:cNvSpPr/>
          <p:nvPr/>
        </p:nvSpPr>
        <p:spPr>
          <a:xfrm>
            <a:off x="4114800" y="2501900"/>
            <a:ext cx="1944689" cy="1266825"/>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50" name="Shape 1050"/>
          <p:cNvSpPr/>
          <p:nvPr/>
        </p:nvSpPr>
        <p:spPr>
          <a:xfrm>
            <a:off x="6130925" y="2501900"/>
            <a:ext cx="1944689" cy="1266825"/>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51" name="Shape 1051"/>
          <p:cNvSpPr/>
          <p:nvPr/>
        </p:nvSpPr>
        <p:spPr>
          <a:xfrm>
            <a:off x="8147050" y="2501900"/>
            <a:ext cx="1944689" cy="1266825"/>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52" name="Shape 1052"/>
          <p:cNvSpPr/>
          <p:nvPr/>
        </p:nvSpPr>
        <p:spPr>
          <a:xfrm>
            <a:off x="585787" y="2816560"/>
            <a:ext cx="1512887" cy="6200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Sumin</a:t>
            </a:r>
          </a:p>
        </p:txBody>
      </p:sp>
      <p:sp>
        <p:nvSpPr>
          <p:cNvPr id="1053" name="Shape 1053"/>
          <p:cNvSpPr/>
          <p:nvPr/>
        </p:nvSpPr>
        <p:spPr>
          <a:xfrm>
            <a:off x="585787" y="4062746"/>
            <a:ext cx="1512887" cy="6200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Meili</a:t>
            </a:r>
          </a:p>
        </p:txBody>
      </p:sp>
      <p:sp>
        <p:nvSpPr>
          <p:cNvPr id="1054" name="Shape 1054"/>
          <p:cNvSpPr/>
          <p:nvPr/>
        </p:nvSpPr>
        <p:spPr>
          <a:xfrm>
            <a:off x="2098675" y="3979862"/>
            <a:ext cx="1944689" cy="1266826"/>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55" name="Shape 1055"/>
          <p:cNvSpPr/>
          <p:nvPr/>
        </p:nvSpPr>
        <p:spPr>
          <a:xfrm>
            <a:off x="585787" y="5336715"/>
            <a:ext cx="1512887" cy="6200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After</a:t>
            </a:r>
          </a:p>
        </p:txBody>
      </p:sp>
      <p:sp>
        <p:nvSpPr>
          <p:cNvPr id="1056" name="Shape 1056"/>
          <p:cNvSpPr/>
          <p:nvPr/>
        </p:nvSpPr>
        <p:spPr>
          <a:xfrm>
            <a:off x="2098675" y="5792787"/>
            <a:ext cx="1944689" cy="1268412"/>
          </a:xfrm>
          <a:prstGeom prst="rect">
            <a:avLst/>
          </a:prstGeom>
          <a:ln>
            <a:solidFill>
              <a:srgbClr val="000000"/>
            </a:solidFill>
            <a:prstDash val="dashDot"/>
          </a:ln>
        </p:spPr>
        <p:txBody>
          <a:bodyPr lIns="45719" rIns="45719" anchor="ctr"/>
          <a:lstStyle/>
          <a:p>
            <a:pPr defTabSz="914400">
              <a:defRPr>
                <a:latin typeface="Arial"/>
                <a:ea typeface="Arial"/>
                <a:cs typeface="Arial"/>
                <a:sym typeface="Arial"/>
              </a:defRPr>
            </a:pPr>
            <a:endParaRPr/>
          </a:p>
        </p:txBody>
      </p:sp>
      <p:sp>
        <p:nvSpPr>
          <p:cNvPr id="1057" name="Shape 1057"/>
          <p:cNvSpPr/>
          <p:nvPr/>
        </p:nvSpPr>
        <p:spPr>
          <a:xfrm>
            <a:off x="2101850" y="5813425"/>
            <a:ext cx="1350963" cy="1257300"/>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58" name="Shape 1058"/>
          <p:cNvSpPr/>
          <p:nvPr/>
        </p:nvSpPr>
        <p:spPr>
          <a:xfrm>
            <a:off x="3452812" y="5646737"/>
            <a:ext cx="6638926" cy="1"/>
          </a:xfrm>
          <a:prstGeom prst="line">
            <a:avLst/>
          </a:prstGeom>
          <a:ln w="25400">
            <a:solidFill>
              <a:srgbClr val="5A5F5E"/>
            </a:solidFill>
            <a:miter/>
            <a:headEnd type="triangle"/>
            <a:tailEnd type="triangle"/>
          </a:ln>
        </p:spPr>
        <p:txBody>
          <a:bodyPr lIns="45718" tIns="45718" rIns="45718" bIns="45718"/>
          <a:lstStyle/>
          <a:p>
            <a:pPr defTabSz="914400">
              <a:defRPr sz="1400">
                <a:latin typeface="Arial"/>
                <a:ea typeface="Arial"/>
                <a:cs typeface="Arial"/>
                <a:sym typeface="Arial"/>
              </a:defRPr>
            </a:pPr>
            <a:endParaRPr/>
          </a:p>
        </p:txBody>
      </p:sp>
      <p:sp>
        <p:nvSpPr>
          <p:cNvPr id="1059" name="Shape 1059"/>
          <p:cNvSpPr/>
          <p:nvPr/>
        </p:nvSpPr>
        <p:spPr>
          <a:xfrm>
            <a:off x="2095500" y="7929563"/>
            <a:ext cx="1943100" cy="1266826"/>
          </a:xfrm>
          <a:prstGeom prst="rect">
            <a:avLst/>
          </a:prstGeom>
          <a:solidFill>
            <a:srgbClr val="A8D379"/>
          </a:solidFill>
          <a:ln w="12700">
            <a:miter lim="400000"/>
          </a:ln>
        </p:spPr>
        <p:txBody>
          <a:bodyPr lIns="45719" rIns="45719" anchor="ctr"/>
          <a:lstStyle/>
          <a:p>
            <a:pPr algn="ctr" defTabSz="914400">
              <a:defRPr>
                <a:latin typeface="Arial"/>
                <a:ea typeface="Arial"/>
                <a:cs typeface="Arial"/>
                <a:sym typeface="Arial"/>
              </a:defRPr>
            </a:pPr>
            <a:endParaRPr/>
          </a:p>
        </p:txBody>
      </p:sp>
      <p:sp>
        <p:nvSpPr>
          <p:cNvPr id="1060" name="Shape 1060"/>
          <p:cNvSpPr/>
          <p:nvPr/>
        </p:nvSpPr>
        <p:spPr>
          <a:xfrm>
            <a:off x="665162" y="8286291"/>
            <a:ext cx="1512887" cy="6200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Meili</a:t>
            </a:r>
          </a:p>
        </p:txBody>
      </p:sp>
      <p:sp>
        <p:nvSpPr>
          <p:cNvPr id="1061" name="Shape 1061"/>
          <p:cNvSpPr/>
          <p:nvPr/>
        </p:nvSpPr>
        <p:spPr>
          <a:xfrm>
            <a:off x="585787" y="6067760"/>
            <a:ext cx="1512887" cy="6200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Sumin</a:t>
            </a:r>
          </a:p>
        </p:txBody>
      </p:sp>
      <p:sp>
        <p:nvSpPr>
          <p:cNvPr id="1062" name="Shape 1062"/>
          <p:cNvSpPr/>
          <p:nvPr/>
        </p:nvSpPr>
        <p:spPr>
          <a:xfrm>
            <a:off x="6716713" y="5071603"/>
            <a:ext cx="1081087" cy="6200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£26</a:t>
            </a:r>
          </a:p>
        </p:txBody>
      </p:sp>
      <p:sp>
        <p:nvSpPr>
          <p:cNvPr id="1063" name="Shape 1063"/>
          <p:cNvSpPr/>
          <p:nvPr/>
        </p:nvSpPr>
        <p:spPr>
          <a:xfrm>
            <a:off x="3452812" y="7226300"/>
            <a:ext cx="585787" cy="0"/>
          </a:xfrm>
          <a:prstGeom prst="line">
            <a:avLst/>
          </a:prstGeom>
          <a:ln w="25400">
            <a:solidFill>
              <a:srgbClr val="5A5F5E"/>
            </a:solidFill>
            <a:miter/>
            <a:headEnd type="triangle"/>
            <a:tailEnd type="triangle"/>
          </a:ln>
        </p:spPr>
        <p:txBody>
          <a:bodyPr lIns="45718" tIns="45718" rIns="45718" bIns="45718"/>
          <a:lstStyle/>
          <a:p>
            <a:pPr defTabSz="914400">
              <a:defRPr sz="1400">
                <a:latin typeface="Arial"/>
                <a:ea typeface="Arial"/>
                <a:cs typeface="Arial"/>
                <a:sym typeface="Arial"/>
              </a:defRPr>
            </a:pPr>
            <a:endParaRPr/>
          </a:p>
        </p:txBody>
      </p:sp>
      <p:sp>
        <p:nvSpPr>
          <p:cNvPr id="1064" name="Shape 1064"/>
          <p:cNvSpPr/>
          <p:nvPr/>
        </p:nvSpPr>
        <p:spPr>
          <a:xfrm>
            <a:off x="3465512" y="7160752"/>
            <a:ext cx="773112" cy="6200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3600">
                <a:latin typeface="Arial"/>
                <a:ea typeface="Arial"/>
                <a:cs typeface="Arial"/>
                <a:sym typeface="Arial"/>
              </a:defRPr>
            </a:lvl1pPr>
          </a:lstStyle>
          <a:p>
            <a:r>
              <a:t>£2</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048"/>
                                        </p:tgtEl>
                                        <p:attrNameLst>
                                          <p:attrName>style.visibility</p:attrName>
                                        </p:attrNameLst>
                                      </p:cBhvr>
                                      <p:to>
                                        <p:strVal val="visible"/>
                                      </p:to>
                                    </p:set>
                                    <p:animEffect transition="in" filter="dissolve">
                                      <p:cBhvr>
                                        <p:cTn id="7" dur="500"/>
                                        <p:tgtEl>
                                          <p:spTgt spid="1048"/>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049"/>
                                        </p:tgtEl>
                                        <p:attrNameLst>
                                          <p:attrName>style.visibility</p:attrName>
                                        </p:attrNameLst>
                                      </p:cBhvr>
                                      <p:to>
                                        <p:strVal val="visible"/>
                                      </p:to>
                                    </p:set>
                                    <p:animEffect transition="in" filter="dissolve">
                                      <p:cBhvr>
                                        <p:cTn id="11" dur="500"/>
                                        <p:tgtEl>
                                          <p:spTgt spid="1049"/>
                                        </p:tgtEl>
                                      </p:cBhvr>
                                    </p:animEffect>
                                  </p:childTnLst>
                                </p:cTn>
                              </p:par>
                            </p:childTnLst>
                          </p:cTn>
                        </p:par>
                        <p:par>
                          <p:cTn id="12" fill="hold">
                            <p:stCondLst>
                              <p:cond delay="1000"/>
                            </p:stCondLst>
                            <p:childTnLst>
                              <p:par>
                                <p:cTn id="13" presetID="9" presetClass="entr" fill="hold" grpId="3" nodeType="afterEffect">
                                  <p:stCondLst>
                                    <p:cond delay="0"/>
                                  </p:stCondLst>
                                  <p:iterate>
                                    <p:tmAbs val="0"/>
                                  </p:iterate>
                                  <p:childTnLst>
                                    <p:set>
                                      <p:cBhvr>
                                        <p:cTn id="14" fill="hold"/>
                                        <p:tgtEl>
                                          <p:spTgt spid="1050"/>
                                        </p:tgtEl>
                                        <p:attrNameLst>
                                          <p:attrName>style.visibility</p:attrName>
                                        </p:attrNameLst>
                                      </p:cBhvr>
                                      <p:to>
                                        <p:strVal val="visible"/>
                                      </p:to>
                                    </p:set>
                                    <p:animEffect transition="in" filter="dissolve">
                                      <p:cBhvr>
                                        <p:cTn id="15" dur="500"/>
                                        <p:tgtEl>
                                          <p:spTgt spid="1050"/>
                                        </p:tgtEl>
                                      </p:cBhvr>
                                    </p:animEffect>
                                  </p:childTnLst>
                                </p:cTn>
                              </p:par>
                            </p:childTnLst>
                          </p:cTn>
                        </p:par>
                        <p:par>
                          <p:cTn id="16" fill="hold">
                            <p:stCondLst>
                              <p:cond delay="1500"/>
                            </p:stCondLst>
                            <p:childTnLst>
                              <p:par>
                                <p:cTn id="17" presetID="9" presetClass="entr" fill="hold" grpId="4" nodeType="afterEffect">
                                  <p:stCondLst>
                                    <p:cond delay="0"/>
                                  </p:stCondLst>
                                  <p:iterate>
                                    <p:tmAbs val="0"/>
                                  </p:iterate>
                                  <p:childTnLst>
                                    <p:set>
                                      <p:cBhvr>
                                        <p:cTn id="18" fill="hold"/>
                                        <p:tgtEl>
                                          <p:spTgt spid="1051"/>
                                        </p:tgtEl>
                                        <p:attrNameLst>
                                          <p:attrName>style.visibility</p:attrName>
                                        </p:attrNameLst>
                                      </p:cBhvr>
                                      <p:to>
                                        <p:strVal val="visible"/>
                                      </p:to>
                                    </p:set>
                                    <p:animEffect transition="in" filter="dissolve">
                                      <p:cBhvr>
                                        <p:cTn id="19" dur="500"/>
                                        <p:tgtEl>
                                          <p:spTgt spid="1051"/>
                                        </p:tgtEl>
                                      </p:cBhvr>
                                    </p:animEffect>
                                  </p:childTnLst>
                                </p:cTn>
                              </p:par>
                            </p:childTnLst>
                          </p:cTn>
                        </p:par>
                        <p:par>
                          <p:cTn id="20" fill="hold">
                            <p:stCondLst>
                              <p:cond delay="2000"/>
                            </p:stCondLst>
                            <p:childTnLst>
                              <p:par>
                                <p:cTn id="21" presetID="9" presetClass="entr" fill="hold" grpId="5" nodeType="afterEffect">
                                  <p:stCondLst>
                                    <p:cond delay="0"/>
                                  </p:stCondLst>
                                  <p:iterate>
                                    <p:tmAbs val="0"/>
                                  </p:iterate>
                                  <p:childTnLst>
                                    <p:set>
                                      <p:cBhvr>
                                        <p:cTn id="22" fill="hold"/>
                                        <p:tgtEl>
                                          <p:spTgt spid="1052"/>
                                        </p:tgtEl>
                                        <p:attrNameLst>
                                          <p:attrName>style.visibility</p:attrName>
                                        </p:attrNameLst>
                                      </p:cBhvr>
                                      <p:to>
                                        <p:strVal val="visible"/>
                                      </p:to>
                                    </p:set>
                                    <p:animEffect transition="in" filter="dissolve">
                                      <p:cBhvr>
                                        <p:cTn id="23" dur="500"/>
                                        <p:tgtEl>
                                          <p:spTgt spid="1052"/>
                                        </p:tgtEl>
                                      </p:cBhvr>
                                    </p:animEffect>
                                  </p:childTnLst>
                                </p:cTn>
                              </p:par>
                            </p:childTnLst>
                          </p:cTn>
                        </p:par>
                        <p:par>
                          <p:cTn id="24" fill="hold">
                            <p:stCondLst>
                              <p:cond delay="2500"/>
                            </p:stCondLst>
                            <p:childTnLst>
                              <p:par>
                                <p:cTn id="25" presetID="9" presetClass="entr" fill="hold" grpId="6" nodeType="afterEffect">
                                  <p:stCondLst>
                                    <p:cond delay="0"/>
                                  </p:stCondLst>
                                  <p:iterate>
                                    <p:tmAbs val="0"/>
                                  </p:iterate>
                                  <p:childTnLst>
                                    <p:set>
                                      <p:cBhvr>
                                        <p:cTn id="26" fill="hold"/>
                                        <p:tgtEl>
                                          <p:spTgt spid="1053"/>
                                        </p:tgtEl>
                                        <p:attrNameLst>
                                          <p:attrName>style.visibility</p:attrName>
                                        </p:attrNameLst>
                                      </p:cBhvr>
                                      <p:to>
                                        <p:strVal val="visible"/>
                                      </p:to>
                                    </p:set>
                                    <p:animEffect transition="in" filter="dissolve">
                                      <p:cBhvr>
                                        <p:cTn id="27" dur="500"/>
                                        <p:tgtEl>
                                          <p:spTgt spid="1053"/>
                                        </p:tgtEl>
                                      </p:cBhvr>
                                    </p:animEffect>
                                  </p:childTnLst>
                                </p:cTn>
                              </p:par>
                            </p:childTnLst>
                          </p:cTn>
                        </p:par>
                        <p:par>
                          <p:cTn id="28" fill="hold">
                            <p:stCondLst>
                              <p:cond delay="3000"/>
                            </p:stCondLst>
                            <p:childTnLst>
                              <p:par>
                                <p:cTn id="29" presetID="9" presetClass="entr" fill="hold" grpId="7" nodeType="afterEffect">
                                  <p:stCondLst>
                                    <p:cond delay="0"/>
                                  </p:stCondLst>
                                  <p:iterate>
                                    <p:tmAbs val="0"/>
                                  </p:iterate>
                                  <p:childTnLst>
                                    <p:set>
                                      <p:cBhvr>
                                        <p:cTn id="30" fill="hold"/>
                                        <p:tgtEl>
                                          <p:spTgt spid="1054"/>
                                        </p:tgtEl>
                                        <p:attrNameLst>
                                          <p:attrName>style.visibility</p:attrName>
                                        </p:attrNameLst>
                                      </p:cBhvr>
                                      <p:to>
                                        <p:strVal val="visible"/>
                                      </p:to>
                                    </p:set>
                                    <p:animEffect transition="in" filter="dissolve">
                                      <p:cBhvr>
                                        <p:cTn id="31" dur="500"/>
                                        <p:tgtEl>
                                          <p:spTgt spid="105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fill="hold" grpId="8" nodeType="clickEffect">
                                  <p:stCondLst>
                                    <p:cond delay="0"/>
                                  </p:stCondLst>
                                  <p:iterate>
                                    <p:tmAbs val="0"/>
                                  </p:iterate>
                                  <p:childTnLst>
                                    <p:set>
                                      <p:cBhvr>
                                        <p:cTn id="35" fill="hold"/>
                                        <p:tgtEl>
                                          <p:spTgt spid="1055"/>
                                        </p:tgtEl>
                                        <p:attrNameLst>
                                          <p:attrName>style.visibility</p:attrName>
                                        </p:attrNameLst>
                                      </p:cBhvr>
                                      <p:to>
                                        <p:strVal val="visible"/>
                                      </p:to>
                                    </p:set>
                                    <p:animEffect transition="in" filter="dissolve">
                                      <p:cBhvr>
                                        <p:cTn id="36" dur="500"/>
                                        <p:tgtEl>
                                          <p:spTgt spid="1055"/>
                                        </p:tgtEl>
                                      </p:cBhvr>
                                    </p:animEffect>
                                  </p:childTnLst>
                                </p:cTn>
                              </p:par>
                            </p:childTnLst>
                          </p:cTn>
                        </p:par>
                        <p:par>
                          <p:cTn id="37" fill="hold">
                            <p:stCondLst>
                              <p:cond delay="500"/>
                            </p:stCondLst>
                            <p:childTnLst>
                              <p:par>
                                <p:cTn id="38" presetID="9" presetClass="entr" fill="hold" grpId="9" nodeType="afterEffect">
                                  <p:stCondLst>
                                    <p:cond delay="0"/>
                                  </p:stCondLst>
                                  <p:iterate>
                                    <p:tmAbs val="0"/>
                                  </p:iterate>
                                  <p:childTnLst>
                                    <p:set>
                                      <p:cBhvr>
                                        <p:cTn id="39" fill="hold"/>
                                        <p:tgtEl>
                                          <p:spTgt spid="1056"/>
                                        </p:tgtEl>
                                        <p:attrNameLst>
                                          <p:attrName>style.visibility</p:attrName>
                                        </p:attrNameLst>
                                      </p:cBhvr>
                                      <p:to>
                                        <p:strVal val="visible"/>
                                      </p:to>
                                    </p:set>
                                    <p:animEffect transition="in" filter="dissolve">
                                      <p:cBhvr>
                                        <p:cTn id="40" dur="500"/>
                                        <p:tgtEl>
                                          <p:spTgt spid="1056"/>
                                        </p:tgtEl>
                                      </p:cBhvr>
                                    </p:animEffect>
                                  </p:childTnLst>
                                </p:cTn>
                              </p:par>
                            </p:childTnLst>
                          </p:cTn>
                        </p:par>
                        <p:par>
                          <p:cTn id="41" fill="hold">
                            <p:stCondLst>
                              <p:cond delay="1000"/>
                            </p:stCondLst>
                            <p:childTnLst>
                              <p:par>
                                <p:cTn id="42" presetID="9" presetClass="entr" fill="hold" grpId="10" nodeType="afterEffect">
                                  <p:stCondLst>
                                    <p:cond delay="0"/>
                                  </p:stCondLst>
                                  <p:iterate>
                                    <p:tmAbs val="0"/>
                                  </p:iterate>
                                  <p:childTnLst>
                                    <p:set>
                                      <p:cBhvr>
                                        <p:cTn id="43" fill="hold"/>
                                        <p:tgtEl>
                                          <p:spTgt spid="1057"/>
                                        </p:tgtEl>
                                        <p:attrNameLst>
                                          <p:attrName>style.visibility</p:attrName>
                                        </p:attrNameLst>
                                      </p:cBhvr>
                                      <p:to>
                                        <p:strVal val="visible"/>
                                      </p:to>
                                    </p:set>
                                    <p:animEffect transition="in" filter="dissolve">
                                      <p:cBhvr>
                                        <p:cTn id="44" dur="500"/>
                                        <p:tgtEl>
                                          <p:spTgt spid="1057"/>
                                        </p:tgtEl>
                                      </p:cBhvr>
                                    </p:animEffect>
                                  </p:childTnLst>
                                </p:cTn>
                              </p:par>
                            </p:childTnLst>
                          </p:cTn>
                        </p:par>
                        <p:par>
                          <p:cTn id="45" fill="hold">
                            <p:stCondLst>
                              <p:cond delay="1500"/>
                            </p:stCondLst>
                            <p:childTnLst>
                              <p:par>
                                <p:cTn id="46" presetID="9" presetClass="entr" fill="hold" grpId="11" nodeType="afterEffect">
                                  <p:stCondLst>
                                    <p:cond delay="0"/>
                                  </p:stCondLst>
                                  <p:iterate>
                                    <p:tmAbs val="0"/>
                                  </p:iterate>
                                  <p:childTnLst>
                                    <p:set>
                                      <p:cBhvr>
                                        <p:cTn id="47" fill="hold"/>
                                        <p:tgtEl>
                                          <p:spTgt spid="1058"/>
                                        </p:tgtEl>
                                        <p:attrNameLst>
                                          <p:attrName>style.visibility</p:attrName>
                                        </p:attrNameLst>
                                      </p:cBhvr>
                                      <p:to>
                                        <p:strVal val="visible"/>
                                      </p:to>
                                    </p:set>
                                    <p:animEffect transition="in" filter="dissolve">
                                      <p:cBhvr>
                                        <p:cTn id="48" dur="500"/>
                                        <p:tgtEl>
                                          <p:spTgt spid="1058"/>
                                        </p:tgtEl>
                                      </p:cBhvr>
                                    </p:animEffect>
                                  </p:childTnLst>
                                </p:cTn>
                              </p:par>
                            </p:childTnLst>
                          </p:cTn>
                        </p:par>
                        <p:par>
                          <p:cTn id="49" fill="hold">
                            <p:stCondLst>
                              <p:cond delay="2000"/>
                            </p:stCondLst>
                            <p:childTnLst>
                              <p:par>
                                <p:cTn id="50" presetID="9" presetClass="entr" fill="hold" grpId="12" nodeType="afterEffect">
                                  <p:stCondLst>
                                    <p:cond delay="0"/>
                                  </p:stCondLst>
                                  <p:iterate>
                                    <p:tmAbs val="0"/>
                                  </p:iterate>
                                  <p:childTnLst>
                                    <p:set>
                                      <p:cBhvr>
                                        <p:cTn id="51" fill="hold"/>
                                        <p:tgtEl>
                                          <p:spTgt spid="1059"/>
                                        </p:tgtEl>
                                        <p:attrNameLst>
                                          <p:attrName>style.visibility</p:attrName>
                                        </p:attrNameLst>
                                      </p:cBhvr>
                                      <p:to>
                                        <p:strVal val="visible"/>
                                      </p:to>
                                    </p:set>
                                    <p:animEffect transition="in" filter="dissolve">
                                      <p:cBhvr>
                                        <p:cTn id="52" dur="500"/>
                                        <p:tgtEl>
                                          <p:spTgt spid="1059"/>
                                        </p:tgtEl>
                                      </p:cBhvr>
                                    </p:animEffect>
                                  </p:childTnLst>
                                </p:cTn>
                              </p:par>
                            </p:childTnLst>
                          </p:cTn>
                        </p:par>
                        <p:par>
                          <p:cTn id="53" fill="hold">
                            <p:stCondLst>
                              <p:cond delay="2500"/>
                            </p:stCondLst>
                            <p:childTnLst>
                              <p:par>
                                <p:cTn id="54" presetID="9" presetClass="entr" fill="hold" grpId="13" nodeType="afterEffect">
                                  <p:stCondLst>
                                    <p:cond delay="0"/>
                                  </p:stCondLst>
                                  <p:iterate>
                                    <p:tmAbs val="0"/>
                                  </p:iterate>
                                  <p:childTnLst>
                                    <p:set>
                                      <p:cBhvr>
                                        <p:cTn id="55" fill="hold"/>
                                        <p:tgtEl>
                                          <p:spTgt spid="1060"/>
                                        </p:tgtEl>
                                        <p:attrNameLst>
                                          <p:attrName>style.visibility</p:attrName>
                                        </p:attrNameLst>
                                      </p:cBhvr>
                                      <p:to>
                                        <p:strVal val="visible"/>
                                      </p:to>
                                    </p:set>
                                    <p:animEffect transition="in" filter="dissolve">
                                      <p:cBhvr>
                                        <p:cTn id="56" dur="500"/>
                                        <p:tgtEl>
                                          <p:spTgt spid="1060"/>
                                        </p:tgtEl>
                                      </p:cBhvr>
                                    </p:animEffect>
                                  </p:childTnLst>
                                </p:cTn>
                              </p:par>
                            </p:childTnLst>
                          </p:cTn>
                        </p:par>
                        <p:par>
                          <p:cTn id="57" fill="hold">
                            <p:stCondLst>
                              <p:cond delay="3000"/>
                            </p:stCondLst>
                            <p:childTnLst>
                              <p:par>
                                <p:cTn id="58" presetID="9" presetClass="entr" fill="hold" grpId="14" nodeType="afterEffect">
                                  <p:stCondLst>
                                    <p:cond delay="0"/>
                                  </p:stCondLst>
                                  <p:iterate>
                                    <p:tmAbs val="0"/>
                                  </p:iterate>
                                  <p:childTnLst>
                                    <p:set>
                                      <p:cBhvr>
                                        <p:cTn id="59" fill="hold"/>
                                        <p:tgtEl>
                                          <p:spTgt spid="1061"/>
                                        </p:tgtEl>
                                        <p:attrNameLst>
                                          <p:attrName>style.visibility</p:attrName>
                                        </p:attrNameLst>
                                      </p:cBhvr>
                                      <p:to>
                                        <p:strVal val="visible"/>
                                      </p:to>
                                    </p:set>
                                    <p:animEffect transition="in" filter="dissolve">
                                      <p:cBhvr>
                                        <p:cTn id="60" dur="500"/>
                                        <p:tgtEl>
                                          <p:spTgt spid="1061"/>
                                        </p:tgtEl>
                                      </p:cBhvr>
                                    </p:animEffect>
                                  </p:childTnLst>
                                </p:cTn>
                              </p:par>
                            </p:childTnLst>
                          </p:cTn>
                        </p:par>
                        <p:par>
                          <p:cTn id="61" fill="hold">
                            <p:stCondLst>
                              <p:cond delay="3500"/>
                            </p:stCondLst>
                            <p:childTnLst>
                              <p:par>
                                <p:cTn id="62" presetID="9" presetClass="entr" fill="hold" grpId="15" nodeType="afterEffect">
                                  <p:stCondLst>
                                    <p:cond delay="0"/>
                                  </p:stCondLst>
                                  <p:iterate>
                                    <p:tmAbs val="0"/>
                                  </p:iterate>
                                  <p:childTnLst>
                                    <p:set>
                                      <p:cBhvr>
                                        <p:cTn id="63" fill="hold"/>
                                        <p:tgtEl>
                                          <p:spTgt spid="1062"/>
                                        </p:tgtEl>
                                        <p:attrNameLst>
                                          <p:attrName>style.visibility</p:attrName>
                                        </p:attrNameLst>
                                      </p:cBhvr>
                                      <p:to>
                                        <p:strVal val="visible"/>
                                      </p:to>
                                    </p:set>
                                    <p:animEffect transition="in" filter="dissolve">
                                      <p:cBhvr>
                                        <p:cTn id="64" dur="500"/>
                                        <p:tgtEl>
                                          <p:spTgt spid="1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 grpId="1" animBg="1" advAuto="0"/>
      <p:bldP spid="1049" grpId="2" animBg="1" advAuto="0"/>
      <p:bldP spid="1050" grpId="3" animBg="1" advAuto="0"/>
      <p:bldP spid="1051" grpId="4" animBg="1" advAuto="0"/>
      <p:bldP spid="1052" grpId="5" animBg="1" advAuto="0"/>
      <p:bldP spid="1053" grpId="6" animBg="1" advAuto="0"/>
      <p:bldP spid="1054" grpId="7" animBg="1" advAuto="0"/>
      <p:bldP spid="1055" grpId="8" animBg="1" advAuto="0"/>
      <p:bldP spid="1056" grpId="9" animBg="1" advAuto="0"/>
      <p:bldP spid="1057" grpId="10" animBg="1" advAuto="0"/>
      <p:bldP spid="1058" grpId="11" animBg="1" advAuto="0"/>
      <p:bldP spid="1059" grpId="12" animBg="1" advAuto="0"/>
      <p:bldP spid="1060" grpId="13" animBg="1" advAuto="0"/>
      <p:bldP spid="1061" grpId="14" animBg="1" advAuto="0"/>
      <p:bldP spid="1062" grpId="15"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6"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1067" name="Shape 1067"/>
          <p:cNvSpPr/>
          <p:nvPr/>
        </p:nvSpPr>
        <p:spPr>
          <a:xfrm>
            <a:off x="927098" y="745630"/>
            <a:ext cx="8966915"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CPA approach -Jerome Bruner</a:t>
            </a:r>
          </a:p>
        </p:txBody>
      </p:sp>
      <p:sp>
        <p:nvSpPr>
          <p:cNvPr id="1068" name="Shape 1068"/>
          <p:cNvSpPr/>
          <p:nvPr/>
        </p:nvSpPr>
        <p:spPr>
          <a:xfrm>
            <a:off x="881673" y="2183154"/>
            <a:ext cx="5432061" cy="5486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i="1">
                <a:latin typeface="Castledown"/>
                <a:ea typeface="Castledown"/>
                <a:cs typeface="Castledown"/>
                <a:sym typeface="Castledown"/>
              </a:defRPr>
            </a:pPr>
            <a:r>
              <a:t>Bruner’s theory:  Knowledge representation develops in 3 stages</a:t>
            </a:r>
            <a:br/>
            <a:endParaRPr/>
          </a:p>
          <a:p>
            <a:pPr>
              <a:defRPr b="1" i="1">
                <a:latin typeface="Castledown"/>
                <a:ea typeface="Castledown"/>
                <a:cs typeface="Castledown"/>
                <a:sym typeface="Castledown"/>
              </a:defRPr>
            </a:pPr>
            <a:r>
              <a:t>Enactive</a:t>
            </a:r>
            <a:r>
              <a:rPr b="0"/>
              <a:t> - based on hands-on sensory experiences of physical objects </a:t>
            </a:r>
            <a:br>
              <a:rPr b="0"/>
            </a:br>
            <a:r>
              <a:rPr b="0"/>
              <a:t>together with the consequences that go after. </a:t>
            </a: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b="1" i="1">
                <a:latin typeface="Castledown"/>
                <a:ea typeface="Castledown"/>
                <a:cs typeface="Castledown"/>
                <a:sym typeface="Castledown"/>
              </a:defRPr>
            </a:pPr>
            <a:r>
              <a:t>Iconic</a:t>
            </a:r>
            <a:r>
              <a:rPr b="0"/>
              <a:t> - Knowledge can now be represented using models and pictures.  </a:t>
            </a:r>
            <a:br>
              <a:rPr b="0"/>
            </a:br>
            <a:r>
              <a:rPr b="0"/>
              <a:t>Learners know how to make mental images of their world.</a:t>
            </a: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b="1" i="1">
                <a:latin typeface="Castledown"/>
                <a:ea typeface="Castledown"/>
                <a:cs typeface="Castledown"/>
                <a:sym typeface="Castledown"/>
              </a:defRPr>
            </a:pPr>
            <a:r>
              <a:t>Symbolic</a:t>
            </a:r>
            <a:r>
              <a:rPr b="0"/>
              <a:t> -  Learners can think in abstract. So abstract terms and symbol systems can be used to represent knowledge like numbers, </a:t>
            </a:r>
            <a:br>
              <a:rPr b="0"/>
            </a:br>
            <a:r>
              <a:rPr b="0"/>
              <a:t>mathematical symbols, letters and language. </a:t>
            </a:r>
          </a:p>
        </p:txBody>
      </p:sp>
      <p:pic>
        <p:nvPicPr>
          <p:cNvPr id="1069" name="image88.png"/>
          <p:cNvPicPr>
            <a:picLocks noChangeAspect="1"/>
          </p:cNvPicPr>
          <p:nvPr/>
        </p:nvPicPr>
        <p:blipFill>
          <a:blip r:embed="rId4">
            <a:extLst/>
          </a:blip>
          <a:stretch>
            <a:fillRect/>
          </a:stretch>
        </p:blipFill>
        <p:spPr>
          <a:xfrm>
            <a:off x="7510602" y="1794677"/>
            <a:ext cx="4717068" cy="4122807"/>
          </a:xfrm>
          <a:prstGeom prst="rect">
            <a:avLst/>
          </a:prstGeom>
          <a:ln w="12700">
            <a:miter lim="400000"/>
          </a:ln>
        </p:spPr>
      </p:pic>
      <p:sp>
        <p:nvSpPr>
          <p:cNvPr id="1070" name="Shape 1070"/>
          <p:cNvSpPr/>
          <p:nvPr/>
        </p:nvSpPr>
        <p:spPr>
          <a:xfrm>
            <a:off x="9532677" y="4917423"/>
            <a:ext cx="2885660" cy="379715"/>
          </a:xfrm>
          <a:prstGeom prst="rect">
            <a:avLst/>
          </a:prstGeom>
          <a:solidFill>
            <a:srgbClr val="EF8B38"/>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1071" name="Shape 1071"/>
          <p:cNvSpPr/>
          <p:nvPr/>
        </p:nvSpPr>
        <p:spPr>
          <a:xfrm>
            <a:off x="6690948" y="4916780"/>
            <a:ext cx="3078574" cy="381002"/>
          </a:xfrm>
          <a:prstGeom prst="rect">
            <a:avLst/>
          </a:prstGeom>
          <a:solidFill>
            <a:srgbClr val="8864A1"/>
          </a:solidFill>
          <a:ln w="12700">
            <a:solidFill>
              <a:srgbClr val="000000"/>
            </a:solidFill>
          </a:ln>
        </p:spPr>
        <p:txBody>
          <a:bodyPr lIns="65022" tIns="65022" rIns="65022" bIns="65022" anchor="ctr"/>
          <a:lstStyle/>
          <a:p>
            <a:pPr algn="ctr">
              <a:defRPr sz="2400">
                <a:solidFill>
                  <a:srgbClr val="FFFFFF"/>
                </a:solidFill>
                <a:latin typeface="Calibri"/>
                <a:ea typeface="Calibri"/>
                <a:cs typeface="Calibri"/>
                <a:sym typeface="Calibri"/>
              </a:defRPr>
            </a:pPr>
            <a:endParaRPr/>
          </a:p>
        </p:txBody>
      </p:sp>
      <p:sp>
        <p:nvSpPr>
          <p:cNvPr id="1072" name="Shape 1072"/>
          <p:cNvSpPr/>
          <p:nvPr/>
        </p:nvSpPr>
        <p:spPr>
          <a:xfrm>
            <a:off x="7933689" y="5703316"/>
            <a:ext cx="506810" cy="304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i="1">
                <a:latin typeface="Castledown"/>
                <a:ea typeface="Castledown"/>
                <a:cs typeface="Castledown"/>
                <a:sym typeface="Castledown"/>
              </a:defRPr>
            </a:lvl1pPr>
          </a:lstStyle>
          <a:p>
            <a:r>
              <a:t>48m</a:t>
            </a:r>
          </a:p>
        </p:txBody>
      </p:sp>
      <p:grpSp>
        <p:nvGrpSpPr>
          <p:cNvPr id="1083" name="Group 1083"/>
          <p:cNvGrpSpPr/>
          <p:nvPr/>
        </p:nvGrpSpPr>
        <p:grpSpPr>
          <a:xfrm>
            <a:off x="6749126" y="5369839"/>
            <a:ext cx="5689270" cy="267769"/>
            <a:chOff x="0" y="0"/>
            <a:chExt cx="5689268" cy="267768"/>
          </a:xfrm>
        </p:grpSpPr>
        <p:pic>
          <p:nvPicPr>
            <p:cNvPr id="1073" name="image96.png"/>
            <p:cNvPicPr>
              <a:picLocks noChangeAspect="1"/>
            </p:cNvPicPr>
            <p:nvPr/>
          </p:nvPicPr>
          <p:blipFill>
            <a:blip r:embed="rId5">
              <a:extLst/>
            </a:blip>
            <a:stretch>
              <a:fillRect/>
            </a:stretch>
          </p:blipFill>
          <p:spPr>
            <a:xfrm rot="10800000" flipH="1">
              <a:off x="1329100" y="643"/>
              <a:ext cx="270935" cy="267125"/>
            </a:xfrm>
            <a:prstGeom prst="rect">
              <a:avLst/>
            </a:prstGeom>
            <a:ln w="12700" cap="flat">
              <a:noFill/>
              <a:miter lim="400000"/>
            </a:ln>
            <a:effectLst/>
          </p:spPr>
        </p:pic>
        <p:pic>
          <p:nvPicPr>
            <p:cNvPr id="1074" name="image97.png"/>
            <p:cNvPicPr>
              <a:picLocks noChangeAspect="1"/>
            </p:cNvPicPr>
            <p:nvPr/>
          </p:nvPicPr>
          <p:blipFill>
            <a:blip r:embed="rId6">
              <a:extLst/>
            </a:blip>
            <a:stretch>
              <a:fillRect/>
            </a:stretch>
          </p:blipFill>
          <p:spPr>
            <a:xfrm rot="10800000" flipH="1">
              <a:off x="2759800" y="643"/>
              <a:ext cx="270936" cy="267125"/>
            </a:xfrm>
            <a:prstGeom prst="rect">
              <a:avLst/>
            </a:prstGeom>
            <a:ln w="12700" cap="flat">
              <a:noFill/>
              <a:miter lim="400000"/>
            </a:ln>
            <a:effectLst/>
          </p:spPr>
        </p:pic>
        <p:pic>
          <p:nvPicPr>
            <p:cNvPr id="1075" name="image98.png"/>
            <p:cNvPicPr>
              <a:picLocks noChangeAspect="1"/>
            </p:cNvPicPr>
            <p:nvPr/>
          </p:nvPicPr>
          <p:blipFill>
            <a:blip r:embed="rId7">
              <a:extLst/>
            </a:blip>
            <a:stretch>
              <a:fillRect/>
            </a:stretch>
          </p:blipFill>
          <p:spPr>
            <a:xfrm rot="10800000" flipH="1">
              <a:off x="0" y="643"/>
              <a:ext cx="270935" cy="267125"/>
            </a:xfrm>
            <a:prstGeom prst="rect">
              <a:avLst/>
            </a:prstGeom>
            <a:ln w="12700" cap="flat">
              <a:noFill/>
              <a:miter lim="400000"/>
            </a:ln>
            <a:effectLst/>
          </p:spPr>
        </p:pic>
        <p:pic>
          <p:nvPicPr>
            <p:cNvPr id="1076" name="image99.png"/>
            <p:cNvPicPr>
              <a:picLocks noChangeAspect="1"/>
            </p:cNvPicPr>
            <p:nvPr/>
          </p:nvPicPr>
          <p:blipFill>
            <a:blip r:embed="rId8">
              <a:extLst/>
            </a:blip>
            <a:stretch>
              <a:fillRect/>
            </a:stretch>
          </p:blipFill>
          <p:spPr>
            <a:xfrm rot="10800000" flipH="1">
              <a:off x="261833" y="643"/>
              <a:ext cx="1083358" cy="267125"/>
            </a:xfrm>
            <a:prstGeom prst="rect">
              <a:avLst/>
            </a:prstGeom>
            <a:ln w="12700" cap="flat">
              <a:noFill/>
              <a:miter lim="400000"/>
            </a:ln>
            <a:effectLst/>
          </p:spPr>
        </p:pic>
        <p:pic>
          <p:nvPicPr>
            <p:cNvPr id="1077" name="image99.png"/>
            <p:cNvPicPr>
              <a:picLocks noChangeAspect="1"/>
            </p:cNvPicPr>
            <p:nvPr/>
          </p:nvPicPr>
          <p:blipFill>
            <a:blip r:embed="rId8">
              <a:extLst/>
            </a:blip>
            <a:stretch>
              <a:fillRect/>
            </a:stretch>
          </p:blipFill>
          <p:spPr>
            <a:xfrm rot="10800000" flipH="1">
              <a:off x="1552387" y="643"/>
              <a:ext cx="1225736" cy="267125"/>
            </a:xfrm>
            <a:prstGeom prst="rect">
              <a:avLst/>
            </a:prstGeom>
            <a:ln w="12700" cap="flat">
              <a:noFill/>
              <a:miter lim="400000"/>
            </a:ln>
            <a:effectLst/>
          </p:spPr>
        </p:pic>
        <p:pic>
          <p:nvPicPr>
            <p:cNvPr id="1078" name="image96.png"/>
            <p:cNvPicPr>
              <a:picLocks noChangeAspect="1"/>
            </p:cNvPicPr>
            <p:nvPr/>
          </p:nvPicPr>
          <p:blipFill>
            <a:blip r:embed="rId5">
              <a:extLst/>
            </a:blip>
            <a:stretch>
              <a:fillRect/>
            </a:stretch>
          </p:blipFill>
          <p:spPr>
            <a:xfrm rot="10800000" flipH="1">
              <a:off x="4118399" y="0"/>
              <a:ext cx="270935" cy="267125"/>
            </a:xfrm>
            <a:prstGeom prst="rect">
              <a:avLst/>
            </a:prstGeom>
            <a:ln w="12700" cap="flat">
              <a:noFill/>
              <a:miter lim="400000"/>
            </a:ln>
            <a:effectLst/>
          </p:spPr>
        </p:pic>
        <p:pic>
          <p:nvPicPr>
            <p:cNvPr id="1079" name="image97.png"/>
            <p:cNvPicPr>
              <a:picLocks noChangeAspect="1"/>
            </p:cNvPicPr>
            <p:nvPr/>
          </p:nvPicPr>
          <p:blipFill>
            <a:blip r:embed="rId6">
              <a:extLst/>
            </a:blip>
            <a:stretch>
              <a:fillRect/>
            </a:stretch>
          </p:blipFill>
          <p:spPr>
            <a:xfrm rot="10800000" flipH="1">
              <a:off x="5418334" y="0"/>
              <a:ext cx="270935" cy="267125"/>
            </a:xfrm>
            <a:prstGeom prst="rect">
              <a:avLst/>
            </a:prstGeom>
            <a:ln w="12700" cap="flat">
              <a:noFill/>
              <a:miter lim="400000"/>
            </a:ln>
            <a:effectLst/>
          </p:spPr>
        </p:pic>
        <p:pic>
          <p:nvPicPr>
            <p:cNvPr id="1080" name="image98.png"/>
            <p:cNvPicPr>
              <a:picLocks noChangeAspect="1"/>
            </p:cNvPicPr>
            <p:nvPr/>
          </p:nvPicPr>
          <p:blipFill>
            <a:blip r:embed="rId7">
              <a:extLst/>
            </a:blip>
            <a:stretch>
              <a:fillRect/>
            </a:stretch>
          </p:blipFill>
          <p:spPr>
            <a:xfrm rot="10800000" flipH="1">
              <a:off x="3052233" y="0"/>
              <a:ext cx="270935" cy="267125"/>
            </a:xfrm>
            <a:prstGeom prst="rect">
              <a:avLst/>
            </a:prstGeom>
            <a:ln w="12700" cap="flat">
              <a:noFill/>
              <a:miter lim="400000"/>
            </a:ln>
            <a:effectLst/>
          </p:spPr>
        </p:pic>
        <p:pic>
          <p:nvPicPr>
            <p:cNvPr id="1081" name="image99.png"/>
            <p:cNvPicPr>
              <a:picLocks noChangeAspect="1"/>
            </p:cNvPicPr>
            <p:nvPr/>
          </p:nvPicPr>
          <p:blipFill>
            <a:blip r:embed="rId8">
              <a:extLst/>
            </a:blip>
            <a:stretch>
              <a:fillRect/>
            </a:stretch>
          </p:blipFill>
          <p:spPr>
            <a:xfrm rot="10800000" flipH="1">
              <a:off x="3314066" y="0"/>
              <a:ext cx="845944" cy="267125"/>
            </a:xfrm>
            <a:prstGeom prst="rect">
              <a:avLst/>
            </a:prstGeom>
            <a:ln w="12700" cap="flat">
              <a:noFill/>
              <a:miter lim="400000"/>
            </a:ln>
            <a:effectLst/>
          </p:spPr>
        </p:pic>
        <p:pic>
          <p:nvPicPr>
            <p:cNvPr id="1082" name="image99.png"/>
            <p:cNvPicPr>
              <a:picLocks noChangeAspect="1"/>
            </p:cNvPicPr>
            <p:nvPr/>
          </p:nvPicPr>
          <p:blipFill>
            <a:blip r:embed="rId8">
              <a:extLst/>
            </a:blip>
            <a:stretch>
              <a:fillRect/>
            </a:stretch>
          </p:blipFill>
          <p:spPr>
            <a:xfrm rot="10800000" flipH="1">
              <a:off x="4373153" y="0"/>
              <a:ext cx="1089460" cy="267125"/>
            </a:xfrm>
            <a:prstGeom prst="rect">
              <a:avLst/>
            </a:prstGeom>
            <a:ln w="12700" cap="flat">
              <a:noFill/>
              <a:miter lim="400000"/>
            </a:ln>
            <a:effectLst/>
          </p:spPr>
        </p:pic>
      </p:grpSp>
      <p:sp>
        <p:nvSpPr>
          <p:cNvPr id="1084" name="Shape 1084"/>
          <p:cNvSpPr/>
          <p:nvPr/>
        </p:nvSpPr>
        <p:spPr>
          <a:xfrm>
            <a:off x="10681248" y="5703316"/>
            <a:ext cx="153963" cy="304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i="1">
                <a:latin typeface="Castledown"/>
                <a:ea typeface="Castledown"/>
                <a:cs typeface="Castledown"/>
                <a:sym typeface="Castledown"/>
              </a:defRPr>
            </a:lvl1pPr>
          </a:lstStyle>
          <a:p>
            <a:r>
              <a:t>?</a:t>
            </a:r>
          </a:p>
        </p:txBody>
      </p:sp>
      <p:grpSp>
        <p:nvGrpSpPr>
          <p:cNvPr id="1090" name="Group 1090"/>
          <p:cNvGrpSpPr/>
          <p:nvPr/>
        </p:nvGrpSpPr>
        <p:grpSpPr>
          <a:xfrm>
            <a:off x="6700411" y="4578239"/>
            <a:ext cx="5710501" cy="267126"/>
            <a:chOff x="0" y="0"/>
            <a:chExt cx="5710499" cy="267125"/>
          </a:xfrm>
        </p:grpSpPr>
        <p:pic>
          <p:nvPicPr>
            <p:cNvPr id="1085" name="image96.png"/>
            <p:cNvPicPr>
              <a:picLocks noChangeAspect="1"/>
            </p:cNvPicPr>
            <p:nvPr/>
          </p:nvPicPr>
          <p:blipFill>
            <a:blip r:embed="rId5">
              <a:extLst/>
            </a:blip>
            <a:stretch>
              <a:fillRect/>
            </a:stretch>
          </p:blipFill>
          <p:spPr>
            <a:xfrm flipH="1">
              <a:off x="2634992" y="0"/>
              <a:ext cx="270935" cy="267126"/>
            </a:xfrm>
            <a:prstGeom prst="rect">
              <a:avLst/>
            </a:prstGeom>
            <a:ln w="12700" cap="flat">
              <a:noFill/>
              <a:miter lim="400000"/>
            </a:ln>
            <a:effectLst/>
          </p:spPr>
        </p:pic>
        <p:pic>
          <p:nvPicPr>
            <p:cNvPr id="1086" name="image97.png"/>
            <p:cNvPicPr>
              <a:picLocks noChangeAspect="1"/>
            </p:cNvPicPr>
            <p:nvPr/>
          </p:nvPicPr>
          <p:blipFill>
            <a:blip r:embed="rId6">
              <a:extLst/>
            </a:blip>
            <a:stretch>
              <a:fillRect/>
            </a:stretch>
          </p:blipFill>
          <p:spPr>
            <a:xfrm flipH="1">
              <a:off x="0" y="0"/>
              <a:ext cx="270935" cy="267126"/>
            </a:xfrm>
            <a:prstGeom prst="rect">
              <a:avLst/>
            </a:prstGeom>
            <a:ln w="12700" cap="flat">
              <a:noFill/>
              <a:miter lim="400000"/>
            </a:ln>
            <a:effectLst/>
          </p:spPr>
        </p:pic>
        <p:pic>
          <p:nvPicPr>
            <p:cNvPr id="1087" name="image98.png"/>
            <p:cNvPicPr>
              <a:picLocks noChangeAspect="1"/>
            </p:cNvPicPr>
            <p:nvPr/>
          </p:nvPicPr>
          <p:blipFill>
            <a:blip r:embed="rId7">
              <a:extLst/>
            </a:blip>
            <a:stretch>
              <a:fillRect/>
            </a:stretch>
          </p:blipFill>
          <p:spPr>
            <a:xfrm flipH="1">
              <a:off x="5439564" y="0"/>
              <a:ext cx="270936" cy="267126"/>
            </a:xfrm>
            <a:prstGeom prst="rect">
              <a:avLst/>
            </a:prstGeom>
            <a:ln w="12700" cap="flat">
              <a:noFill/>
              <a:miter lim="400000"/>
            </a:ln>
            <a:effectLst/>
          </p:spPr>
        </p:pic>
        <p:pic>
          <p:nvPicPr>
            <p:cNvPr id="1088" name="image99.png"/>
            <p:cNvPicPr>
              <a:picLocks noChangeAspect="1"/>
            </p:cNvPicPr>
            <p:nvPr/>
          </p:nvPicPr>
          <p:blipFill>
            <a:blip r:embed="rId8">
              <a:extLst/>
            </a:blip>
            <a:stretch>
              <a:fillRect/>
            </a:stretch>
          </p:blipFill>
          <p:spPr>
            <a:xfrm flipH="1">
              <a:off x="253982" y="0"/>
              <a:ext cx="2463630" cy="267126"/>
            </a:xfrm>
            <a:prstGeom prst="rect">
              <a:avLst/>
            </a:prstGeom>
            <a:ln w="12700" cap="flat">
              <a:noFill/>
              <a:miter lim="400000"/>
            </a:ln>
            <a:effectLst/>
          </p:spPr>
        </p:pic>
        <p:pic>
          <p:nvPicPr>
            <p:cNvPr id="1089" name="image99.png"/>
            <p:cNvPicPr>
              <a:picLocks noChangeAspect="1"/>
            </p:cNvPicPr>
            <p:nvPr/>
          </p:nvPicPr>
          <p:blipFill>
            <a:blip r:embed="rId8">
              <a:extLst/>
            </a:blip>
            <a:stretch>
              <a:fillRect/>
            </a:stretch>
          </p:blipFill>
          <p:spPr>
            <a:xfrm flipH="1">
              <a:off x="2830246" y="0"/>
              <a:ext cx="2609026" cy="267126"/>
            </a:xfrm>
            <a:prstGeom prst="rect">
              <a:avLst/>
            </a:prstGeom>
            <a:ln w="12700" cap="flat">
              <a:noFill/>
              <a:miter lim="400000"/>
            </a:ln>
            <a:effectLst/>
          </p:spPr>
        </p:pic>
      </p:grpSp>
      <p:sp>
        <p:nvSpPr>
          <p:cNvPr id="1091" name="Shape 1091"/>
          <p:cNvSpPr/>
          <p:nvPr/>
        </p:nvSpPr>
        <p:spPr>
          <a:xfrm>
            <a:off x="9138973" y="4070553"/>
            <a:ext cx="506811" cy="304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i="1">
                <a:latin typeface="Castledown"/>
                <a:ea typeface="Castledown"/>
                <a:cs typeface="Castledown"/>
                <a:sym typeface="Castledown"/>
              </a:defRPr>
            </a:lvl1pPr>
          </a:lstStyle>
          <a:p>
            <a:r>
              <a:t>80m</a:t>
            </a:r>
          </a:p>
        </p:txBody>
      </p:sp>
      <p:sp>
        <p:nvSpPr>
          <p:cNvPr id="1092" name="Shape 1092"/>
          <p:cNvSpPr/>
          <p:nvPr/>
        </p:nvSpPr>
        <p:spPr>
          <a:xfrm>
            <a:off x="9942941" y="6023426"/>
            <a:ext cx="820168" cy="182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b="1" i="1">
                <a:latin typeface="Castledown"/>
                <a:ea typeface="Castledown"/>
                <a:cs typeface="Castledown"/>
                <a:sym typeface="Castledown"/>
              </a:defRPr>
            </a:pPr>
            <a:endParaRPr/>
          </a:p>
          <a:p>
            <a:pPr algn="ctr">
              <a:defRPr i="1">
                <a:latin typeface="Castledown"/>
                <a:ea typeface="Castledown"/>
                <a:cs typeface="Castledown"/>
                <a:sym typeface="Castledown"/>
              </a:defRPr>
            </a:pPr>
            <a:endParaRPr/>
          </a:p>
          <a:p>
            <a:pPr algn="ctr">
              <a:defRPr i="1">
                <a:latin typeface="Castledown"/>
                <a:ea typeface="Castledown"/>
                <a:cs typeface="Castledown"/>
                <a:sym typeface="Castledown"/>
              </a:defRPr>
            </a:pPr>
            <a:r>
              <a:t>8</a:t>
            </a:r>
            <a:endParaRPr sz="1800">
              <a:latin typeface="Calibri"/>
              <a:ea typeface="Calibri"/>
              <a:cs typeface="Calibri"/>
              <a:sym typeface="Calibri"/>
            </a:endParaRPr>
          </a:p>
          <a:p>
            <a:pPr algn="ctr">
              <a:defRPr i="1">
                <a:latin typeface="Castledown"/>
                <a:ea typeface="Castledown"/>
                <a:cs typeface="Castledown"/>
                <a:sym typeface="Castledown"/>
              </a:defRPr>
            </a:pPr>
            <a:r>
              <a:t>9</a:t>
            </a:r>
            <a:endParaRPr sz="1800">
              <a:latin typeface="Calibri"/>
              <a:ea typeface="Calibri"/>
              <a:cs typeface="Calibri"/>
              <a:sym typeface="Calibri"/>
            </a:endParaRPr>
          </a:p>
          <a:p>
            <a:pPr algn="ctr">
              <a:defRPr i="1">
                <a:latin typeface="Castledown"/>
                <a:ea typeface="Castledown"/>
                <a:cs typeface="Castledown"/>
                <a:sym typeface="Castledown"/>
              </a:defRPr>
            </a:pPr>
            <a:endParaRPr sz="1800">
              <a:latin typeface="Calibri"/>
              <a:ea typeface="Calibri"/>
              <a:cs typeface="Calibri"/>
              <a:sym typeface="Calibri"/>
            </a:endParaRPr>
          </a:p>
          <a:p>
            <a:pPr algn="ctr">
              <a:defRPr i="1">
                <a:latin typeface="Castledown"/>
                <a:ea typeface="Castledown"/>
                <a:cs typeface="Castledown"/>
                <a:sym typeface="Castledown"/>
              </a:defRPr>
            </a:pPr>
            <a:r>
              <a:t>7</a:t>
            </a:r>
          </a:p>
        </p:txBody>
      </p:sp>
      <p:sp>
        <p:nvSpPr>
          <p:cNvPr id="1093" name="Shape 1093"/>
          <p:cNvSpPr/>
          <p:nvPr/>
        </p:nvSpPr>
        <p:spPr>
          <a:xfrm>
            <a:off x="9342294" y="6023426"/>
            <a:ext cx="820168" cy="182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b="1" i="1">
                <a:latin typeface="Castledown"/>
                <a:ea typeface="Castledown"/>
                <a:cs typeface="Castledown"/>
                <a:sym typeface="Castledown"/>
              </a:defRPr>
            </a:pPr>
            <a:endParaRPr/>
          </a:p>
          <a:p>
            <a:pPr algn="ctr">
              <a:defRPr i="1">
                <a:latin typeface="Castledown"/>
                <a:ea typeface="Castledown"/>
                <a:cs typeface="Castledown"/>
                <a:sym typeface="Castledown"/>
              </a:defRPr>
            </a:pPr>
            <a:endParaRPr/>
          </a:p>
          <a:p>
            <a:pPr algn="ctr">
              <a:defRPr i="1">
                <a:latin typeface="Castledown"/>
                <a:ea typeface="Castledown"/>
                <a:cs typeface="Castledown"/>
                <a:sym typeface="Castledown"/>
              </a:defRPr>
            </a:pPr>
            <a:r>
              <a:t>7</a:t>
            </a:r>
            <a:endParaRPr sz="1800">
              <a:latin typeface="Calibri"/>
              <a:ea typeface="Calibri"/>
              <a:cs typeface="Calibri"/>
              <a:sym typeface="Calibri"/>
            </a:endParaRPr>
          </a:p>
          <a:p>
            <a:pPr algn="ctr">
              <a:defRPr i="1">
                <a:latin typeface="Castledown"/>
                <a:ea typeface="Castledown"/>
                <a:cs typeface="Castledown"/>
                <a:sym typeface="Castledown"/>
              </a:defRPr>
            </a:pPr>
            <a:r>
              <a:t>4</a:t>
            </a:r>
            <a:endParaRPr sz="1800">
              <a:latin typeface="Calibri"/>
              <a:ea typeface="Calibri"/>
              <a:cs typeface="Calibri"/>
              <a:sym typeface="Calibri"/>
            </a:endParaRPr>
          </a:p>
          <a:p>
            <a:pPr algn="ctr">
              <a:defRPr i="1">
                <a:latin typeface="Castledown"/>
                <a:ea typeface="Castledown"/>
                <a:cs typeface="Castledown"/>
                <a:sym typeface="Castledown"/>
              </a:defRPr>
            </a:pPr>
            <a:endParaRPr sz="1800">
              <a:latin typeface="Calibri"/>
              <a:ea typeface="Calibri"/>
              <a:cs typeface="Calibri"/>
              <a:sym typeface="Calibri"/>
            </a:endParaRPr>
          </a:p>
          <a:p>
            <a:pPr algn="ctr">
              <a:defRPr i="1">
                <a:latin typeface="Castledown"/>
                <a:ea typeface="Castledown"/>
                <a:cs typeface="Castledown"/>
                <a:sym typeface="Castledown"/>
              </a:defRPr>
            </a:pPr>
            <a:r>
              <a:t>2</a:t>
            </a:r>
          </a:p>
        </p:txBody>
      </p:sp>
      <p:sp>
        <p:nvSpPr>
          <p:cNvPr id="1094" name="Shape 1094"/>
          <p:cNvSpPr/>
          <p:nvPr/>
        </p:nvSpPr>
        <p:spPr>
          <a:xfrm>
            <a:off x="8547417" y="7502253"/>
            <a:ext cx="2114862" cy="2"/>
          </a:xfrm>
          <a:prstGeom prst="line">
            <a:avLst/>
          </a:prstGeom>
          <a:ln w="25400">
            <a:solidFill>
              <a:srgbClr val="000000"/>
            </a:solidFill>
          </a:ln>
        </p:spPr>
        <p:txBody>
          <a:bodyPr lIns="45718" tIns="45718" rIns="45718" bIns="45718"/>
          <a:lstStyle/>
          <a:p>
            <a:endParaRPr/>
          </a:p>
        </p:txBody>
      </p:sp>
      <p:sp>
        <p:nvSpPr>
          <p:cNvPr id="1095" name="Shape 1095"/>
          <p:cNvSpPr/>
          <p:nvPr/>
        </p:nvSpPr>
        <p:spPr>
          <a:xfrm>
            <a:off x="8546865" y="8039113"/>
            <a:ext cx="2115412" cy="2"/>
          </a:xfrm>
          <a:prstGeom prst="line">
            <a:avLst/>
          </a:prstGeom>
          <a:ln w="25400">
            <a:solidFill>
              <a:srgbClr val="000000"/>
            </a:solidFill>
          </a:ln>
        </p:spPr>
        <p:txBody>
          <a:bodyPr lIns="45718" tIns="45718" rIns="45718" bIns="45718"/>
          <a:lstStyle/>
          <a:p>
            <a:endParaRPr/>
          </a:p>
        </p:txBody>
      </p:sp>
      <p:sp>
        <p:nvSpPr>
          <p:cNvPr id="1096" name="Shape 1096"/>
          <p:cNvSpPr/>
          <p:nvPr/>
        </p:nvSpPr>
        <p:spPr>
          <a:xfrm>
            <a:off x="8763133" y="6016245"/>
            <a:ext cx="820168" cy="182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b="1" i="1">
                <a:latin typeface="Castledown"/>
                <a:ea typeface="Castledown"/>
                <a:cs typeface="Castledown"/>
                <a:sym typeface="Castledown"/>
              </a:defRPr>
            </a:pPr>
            <a:endParaRPr/>
          </a:p>
          <a:p>
            <a:pPr algn="ctr">
              <a:defRPr i="1">
                <a:latin typeface="Castledown"/>
                <a:ea typeface="Castledown"/>
                <a:cs typeface="Castledown"/>
                <a:sym typeface="Castledown"/>
              </a:defRPr>
            </a:pPr>
            <a:endParaRPr/>
          </a:p>
          <a:p>
            <a:pPr algn="ctr">
              <a:defRPr i="1">
                <a:latin typeface="Castledown"/>
                <a:ea typeface="Castledown"/>
                <a:cs typeface="Castledown"/>
                <a:sym typeface="Castledown"/>
              </a:defRPr>
            </a:pPr>
            <a:r>
              <a:t>2</a:t>
            </a:r>
            <a:endParaRPr sz="1800">
              <a:latin typeface="Calibri"/>
              <a:ea typeface="Calibri"/>
              <a:cs typeface="Calibri"/>
              <a:sym typeface="Calibri"/>
            </a:endParaRPr>
          </a:p>
          <a:p>
            <a:pPr algn="ctr">
              <a:defRPr i="1">
                <a:latin typeface="Castledown"/>
                <a:ea typeface="Castledown"/>
                <a:cs typeface="Castledown"/>
                <a:sym typeface="Castledown"/>
              </a:defRPr>
            </a:pPr>
            <a:r>
              <a:t>3</a:t>
            </a:r>
            <a:endParaRPr sz="1800">
              <a:latin typeface="Calibri"/>
              <a:ea typeface="Calibri"/>
              <a:cs typeface="Calibri"/>
              <a:sym typeface="Calibri"/>
            </a:endParaRPr>
          </a:p>
          <a:p>
            <a:pPr algn="ctr">
              <a:defRPr i="1">
                <a:latin typeface="Castledown"/>
                <a:ea typeface="Castledown"/>
                <a:cs typeface="Castledown"/>
                <a:sym typeface="Castledown"/>
              </a:defRPr>
            </a:pPr>
            <a:endParaRPr sz="1800">
              <a:latin typeface="Calibri"/>
              <a:ea typeface="Calibri"/>
              <a:cs typeface="Calibri"/>
              <a:sym typeface="Calibri"/>
            </a:endParaRPr>
          </a:p>
          <a:p>
            <a:pPr algn="ctr">
              <a:defRPr i="1">
                <a:latin typeface="Castledown"/>
                <a:ea typeface="Castledown"/>
                <a:cs typeface="Castledown"/>
                <a:sym typeface="Castledown"/>
              </a:defRPr>
            </a:pPr>
            <a:r>
              <a:t>6</a:t>
            </a:r>
          </a:p>
        </p:txBody>
      </p:sp>
      <p:sp>
        <p:nvSpPr>
          <p:cNvPr id="1097" name="Shape 1097"/>
          <p:cNvSpPr/>
          <p:nvPr/>
        </p:nvSpPr>
        <p:spPr>
          <a:xfrm>
            <a:off x="8161015" y="6967869"/>
            <a:ext cx="820168" cy="304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i="1">
                <a:latin typeface="Castledown"/>
                <a:ea typeface="Castledown"/>
                <a:cs typeface="Castledown"/>
                <a:sym typeface="Castledown"/>
              </a:defRPr>
            </a:lvl1pPr>
          </a:lstStyle>
          <a:p>
            <a:r>
              <a:t>+</a:t>
            </a:r>
          </a:p>
        </p:txBody>
      </p:sp>
      <p:sp>
        <p:nvSpPr>
          <p:cNvPr id="1098" name="Shape 1098"/>
          <p:cNvSpPr/>
          <p:nvPr/>
        </p:nvSpPr>
        <p:spPr>
          <a:xfrm>
            <a:off x="9538186" y="6599873"/>
            <a:ext cx="132774" cy="254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ctr">
              <a:defRPr sz="1700" i="1">
                <a:solidFill>
                  <a:srgbClr val="E12F34"/>
                </a:solidFill>
                <a:latin typeface="Castledown"/>
                <a:ea typeface="Castledown"/>
                <a:cs typeface="Castledown"/>
                <a:sym typeface="Castledown"/>
              </a:defRPr>
            </a:lvl1pPr>
          </a:lstStyle>
          <a:p>
            <a:r>
              <a:t>1</a:t>
            </a:r>
          </a:p>
        </p:txBody>
      </p:sp>
      <p:sp>
        <p:nvSpPr>
          <p:cNvPr id="1099" name="Shape 1099"/>
          <p:cNvSpPr/>
          <p:nvPr/>
        </p:nvSpPr>
        <p:spPr>
          <a:xfrm>
            <a:off x="8953986" y="6599873"/>
            <a:ext cx="132774" cy="254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ctr">
              <a:defRPr sz="1700" i="1">
                <a:solidFill>
                  <a:srgbClr val="E12F34"/>
                </a:solidFill>
                <a:latin typeface="Castledown"/>
                <a:ea typeface="Castledown"/>
                <a:cs typeface="Castledown"/>
                <a:sym typeface="Castledown"/>
              </a:defRPr>
            </a:lvl1pPr>
          </a:lstStyle>
          <a:p>
            <a:r>
              <a:t>1</a:t>
            </a: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 name="image03.png"/>
          <p:cNvPicPr>
            <a:picLocks noChangeAspect="1"/>
          </p:cNvPicPr>
          <p:nvPr/>
        </p:nvPicPr>
        <p:blipFill>
          <a:blip r:embed="rId2">
            <a:extLst/>
          </a:blip>
          <a:stretch>
            <a:fillRect/>
          </a:stretch>
        </p:blipFill>
        <p:spPr>
          <a:xfrm>
            <a:off x="9685865" y="8150575"/>
            <a:ext cx="2576128" cy="1819770"/>
          </a:xfrm>
          <a:prstGeom prst="rect">
            <a:avLst/>
          </a:prstGeom>
          <a:ln w="12700">
            <a:miter lim="400000"/>
          </a:ln>
        </p:spPr>
      </p:pic>
      <p:pic>
        <p:nvPicPr>
          <p:cNvPr id="654" name="Screen Shot 2016-05-26 at 18.06.04.png"/>
          <p:cNvPicPr>
            <a:picLocks noChangeAspect="1"/>
          </p:cNvPicPr>
          <p:nvPr/>
        </p:nvPicPr>
        <p:blipFill>
          <a:blip r:embed="rId3">
            <a:extLst/>
          </a:blip>
          <a:stretch>
            <a:fillRect/>
          </a:stretch>
        </p:blipFill>
        <p:spPr>
          <a:xfrm>
            <a:off x="1605856" y="-307776"/>
            <a:ext cx="9810105" cy="996769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Shape 1110"/>
          <p:cNvSpPr>
            <a:spLocks noGrp="1"/>
          </p:cNvSpPr>
          <p:nvPr>
            <p:ph type="title"/>
          </p:nvPr>
        </p:nvSpPr>
        <p:spPr>
          <a:xfrm>
            <a:off x="0" y="3656912"/>
            <a:ext cx="12293600" cy="1257301"/>
          </a:xfrm>
          <a:prstGeom prst="rect">
            <a:avLst/>
          </a:prstGeom>
        </p:spPr>
        <p:txBody>
          <a:bodyPr/>
          <a:lstStyle>
            <a:lvl1pPr>
              <a:defRPr>
                <a:solidFill>
                  <a:srgbClr val="B01F2B"/>
                </a:solidFill>
                <a:latin typeface="Castledown"/>
                <a:ea typeface="Castledown"/>
                <a:cs typeface="Castledown"/>
                <a:sym typeface="Castledown"/>
              </a:defRPr>
            </a:lvl1pPr>
          </a:lstStyle>
          <a:p>
            <a:r>
              <a:rPr dirty="0">
                <a:solidFill>
                  <a:schemeClr val="accent1"/>
                </a:solidFill>
              </a:rPr>
              <a:t>THANK YOU</a:t>
            </a:r>
          </a:p>
        </p:txBody>
      </p:sp>
      <p:sp>
        <p:nvSpPr>
          <p:cNvPr id="1111" name="Shape 1111"/>
          <p:cNvSpPr>
            <a:spLocks noGrp="1"/>
          </p:cNvSpPr>
          <p:nvPr>
            <p:ph type="body" sz="half" idx="1"/>
          </p:nvPr>
        </p:nvSpPr>
        <p:spPr>
          <a:xfrm>
            <a:off x="2131197" y="3070996"/>
            <a:ext cx="12331701" cy="2730501"/>
          </a:xfrm>
          <a:prstGeom prst="rect">
            <a:avLst/>
          </a:prstGeom>
        </p:spPr>
        <p:txBody>
          <a:bodyPr/>
          <a:lstStyle/>
          <a:p>
            <a:pPr marL="0" indent="0">
              <a:defRPr>
                <a:latin typeface="Castledown"/>
                <a:ea typeface="Castledown"/>
                <a:cs typeface="Castledown"/>
                <a:sym typeface="Castledown"/>
              </a:defRPr>
            </a:pPr>
            <a:endParaRPr dirty="0"/>
          </a:p>
          <a:p>
            <a:pPr marL="0" indent="0">
              <a:defRPr>
                <a:latin typeface="Castledown"/>
                <a:ea typeface="Castledown"/>
                <a:cs typeface="Castledown"/>
                <a:sym typeface="Castledown"/>
              </a:defRPr>
            </a:pPr>
            <a:endParaRPr dirty="0"/>
          </a:p>
        </p:txBody>
      </p:sp>
      <p:pic>
        <p:nvPicPr>
          <p:cNvPr id="1112" name="image5.png" descr="image3.png"/>
          <p:cNvPicPr>
            <a:picLocks noChangeAspect="1"/>
          </p:cNvPicPr>
          <p:nvPr/>
        </p:nvPicPr>
        <p:blipFill>
          <a:blip r:embed="rId2">
            <a:extLst/>
          </a:blip>
          <a:stretch>
            <a:fillRect/>
          </a:stretch>
        </p:blipFill>
        <p:spPr>
          <a:xfrm>
            <a:off x="10309225" y="0"/>
            <a:ext cx="2540000" cy="98901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284" name="Shape 284"/>
          <p:cNvSpPr/>
          <p:nvPr/>
        </p:nvSpPr>
        <p:spPr>
          <a:xfrm>
            <a:off x="927098" y="745630"/>
            <a:ext cx="10490546"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sz="4200">
                <a:latin typeface="Castledown Heavy"/>
                <a:ea typeface="Castledown Heavy"/>
                <a:cs typeface="Castledown Heavy"/>
                <a:sym typeface="Castledown Heavy"/>
              </a:defRPr>
            </a:pPr>
            <a:r>
              <a:t>Core essentials of a lesson</a:t>
            </a:r>
          </a:p>
        </p:txBody>
      </p:sp>
      <p:sp>
        <p:nvSpPr>
          <p:cNvPr id="285" name="Shape 285"/>
          <p:cNvSpPr/>
          <p:nvPr/>
        </p:nvSpPr>
        <p:spPr>
          <a:xfrm>
            <a:off x="2114369" y="2888732"/>
            <a:ext cx="1846300" cy="27432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i="1">
                <a:latin typeface="Castledown"/>
                <a:ea typeface="Castledown"/>
                <a:cs typeface="Castledown"/>
                <a:sym typeface="Castledown"/>
              </a:defRPr>
            </a:pPr>
            <a:r>
              <a:t>Metacognition</a:t>
            </a: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i="1">
                <a:latin typeface="Castledown"/>
                <a:ea typeface="Castledown"/>
                <a:cs typeface="Castledown"/>
                <a:sym typeface="Castledown"/>
              </a:defRPr>
            </a:pPr>
            <a:r>
              <a:t>Visualisation</a:t>
            </a:r>
          </a:p>
          <a:p>
            <a:pPr>
              <a:defRPr i="1">
                <a:latin typeface="Castledown"/>
                <a:ea typeface="Castledown"/>
                <a:cs typeface="Castledown"/>
                <a:sym typeface="Castledown"/>
              </a:defRPr>
            </a:pPr>
            <a:endParaRPr/>
          </a:p>
          <a:p>
            <a:pPr>
              <a:defRPr i="1">
                <a:latin typeface="Castledown"/>
                <a:ea typeface="Castledown"/>
                <a:cs typeface="Castledown"/>
                <a:sym typeface="Castledown"/>
              </a:defRPr>
            </a:pPr>
            <a:r>
              <a:t>Generalisation</a:t>
            </a:r>
          </a:p>
          <a:p>
            <a:pPr>
              <a:defRPr i="1">
                <a:latin typeface="Castledown"/>
                <a:ea typeface="Castledown"/>
                <a:cs typeface="Castledown"/>
                <a:sym typeface="Castledown"/>
              </a:defRPr>
            </a:pPr>
            <a:endParaRPr/>
          </a:p>
          <a:p>
            <a:pPr>
              <a:defRPr i="1">
                <a:latin typeface="Castledown"/>
                <a:ea typeface="Castledown"/>
                <a:cs typeface="Castledown"/>
                <a:sym typeface="Castledown"/>
              </a:defRPr>
            </a:pPr>
            <a:r>
              <a:t>Number Sense </a:t>
            </a: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i="1">
                <a:latin typeface="Castledown"/>
                <a:ea typeface="Castledown"/>
                <a:cs typeface="Castledown"/>
                <a:sym typeface="Castledown"/>
              </a:defRPr>
            </a:pPr>
            <a:r>
              <a:t>Communication</a:t>
            </a:r>
          </a:p>
        </p:txBody>
      </p:sp>
      <p:pic>
        <p:nvPicPr>
          <p:cNvPr id="286" name="image23.png"/>
          <p:cNvPicPr>
            <a:picLocks noChangeAspect="1"/>
          </p:cNvPicPr>
          <p:nvPr/>
        </p:nvPicPr>
        <p:blipFill>
          <a:blip r:embed="rId4">
            <a:extLst/>
          </a:blip>
          <a:stretch>
            <a:fillRect/>
          </a:stretch>
        </p:blipFill>
        <p:spPr>
          <a:xfrm>
            <a:off x="4741362" y="2638860"/>
            <a:ext cx="7354745" cy="5630182"/>
          </a:xfrm>
          <a:prstGeom prst="rect">
            <a:avLst/>
          </a:prstGeom>
          <a:ln w="12700">
            <a:miter lim="400000"/>
          </a:ln>
        </p:spPr>
      </p:pic>
      <p:grpSp>
        <p:nvGrpSpPr>
          <p:cNvPr id="289" name="Group 289"/>
          <p:cNvGrpSpPr/>
          <p:nvPr/>
        </p:nvGrpSpPr>
        <p:grpSpPr>
          <a:xfrm>
            <a:off x="1359873" y="2848455"/>
            <a:ext cx="541856" cy="548629"/>
            <a:chOff x="-6" y="-6"/>
            <a:chExt cx="541855" cy="548627"/>
          </a:xfrm>
        </p:grpSpPr>
        <p:sp>
          <p:nvSpPr>
            <p:cNvPr id="287" name="Shape 287"/>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288" name="Shape 288"/>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1</a:t>
              </a:r>
            </a:p>
          </p:txBody>
        </p:sp>
      </p:grpSp>
      <p:grpSp>
        <p:nvGrpSpPr>
          <p:cNvPr id="292" name="Group 292"/>
          <p:cNvGrpSpPr/>
          <p:nvPr/>
        </p:nvGrpSpPr>
        <p:grpSpPr>
          <a:xfrm>
            <a:off x="1359873" y="3467056"/>
            <a:ext cx="541856" cy="548629"/>
            <a:chOff x="-6" y="-6"/>
            <a:chExt cx="541855" cy="548627"/>
          </a:xfrm>
        </p:grpSpPr>
        <p:sp>
          <p:nvSpPr>
            <p:cNvPr id="290" name="Shape 290"/>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291" name="Shape 291"/>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2</a:t>
              </a:r>
            </a:p>
          </p:txBody>
        </p:sp>
      </p:grpSp>
      <p:grpSp>
        <p:nvGrpSpPr>
          <p:cNvPr id="295" name="Group 295"/>
          <p:cNvGrpSpPr/>
          <p:nvPr/>
        </p:nvGrpSpPr>
        <p:grpSpPr>
          <a:xfrm>
            <a:off x="1359873" y="4072957"/>
            <a:ext cx="541856" cy="548629"/>
            <a:chOff x="-6" y="-6"/>
            <a:chExt cx="541855" cy="548627"/>
          </a:xfrm>
        </p:grpSpPr>
        <p:sp>
          <p:nvSpPr>
            <p:cNvPr id="293" name="Shape 293"/>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294" name="Shape 294"/>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3</a:t>
              </a:r>
            </a:p>
          </p:txBody>
        </p:sp>
      </p:grpSp>
      <p:grpSp>
        <p:nvGrpSpPr>
          <p:cNvPr id="298" name="Group 298"/>
          <p:cNvGrpSpPr/>
          <p:nvPr/>
        </p:nvGrpSpPr>
        <p:grpSpPr>
          <a:xfrm>
            <a:off x="1359873" y="4717517"/>
            <a:ext cx="541856" cy="548629"/>
            <a:chOff x="-6" y="-6"/>
            <a:chExt cx="541855" cy="548627"/>
          </a:xfrm>
        </p:grpSpPr>
        <p:sp>
          <p:nvSpPr>
            <p:cNvPr id="296" name="Shape 296"/>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297" name="Shape 297"/>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4</a:t>
              </a:r>
            </a:p>
          </p:txBody>
        </p:sp>
      </p:grpSp>
      <p:grpSp>
        <p:nvGrpSpPr>
          <p:cNvPr id="301" name="Group 301"/>
          <p:cNvGrpSpPr/>
          <p:nvPr/>
        </p:nvGrpSpPr>
        <p:grpSpPr>
          <a:xfrm>
            <a:off x="1359873" y="5349378"/>
            <a:ext cx="541856" cy="548629"/>
            <a:chOff x="-6" y="-6"/>
            <a:chExt cx="541855" cy="548627"/>
          </a:xfrm>
        </p:grpSpPr>
        <p:sp>
          <p:nvSpPr>
            <p:cNvPr id="299" name="Shape 299"/>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300" name="Shape 300"/>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5</a:t>
              </a:r>
            </a:p>
          </p:txBody>
        </p:sp>
      </p:gr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468" name="Shape 468"/>
          <p:cNvSpPr/>
          <p:nvPr/>
        </p:nvSpPr>
        <p:spPr>
          <a:xfrm>
            <a:off x="914399" y="720230"/>
            <a:ext cx="7687734" cy="1270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Working with pupils core competencies</a:t>
            </a:r>
          </a:p>
        </p:txBody>
      </p:sp>
      <p:sp>
        <p:nvSpPr>
          <p:cNvPr id="469" name="Shape 469"/>
          <p:cNvSpPr/>
          <p:nvPr/>
        </p:nvSpPr>
        <p:spPr>
          <a:xfrm>
            <a:off x="975174" y="2349337"/>
            <a:ext cx="8087204" cy="4699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100">
                <a:latin typeface="Castledown"/>
                <a:ea typeface="Castledown"/>
                <a:cs typeface="Castledown"/>
                <a:sym typeface="Castledown"/>
              </a:defRPr>
            </a:lvl1pPr>
          </a:lstStyle>
          <a:p>
            <a:r>
              <a:t>Problem solving is at the heart of mathematics</a:t>
            </a:r>
          </a:p>
        </p:txBody>
      </p:sp>
      <p:grpSp>
        <p:nvGrpSpPr>
          <p:cNvPr id="472" name="Group 472"/>
          <p:cNvGrpSpPr/>
          <p:nvPr/>
        </p:nvGrpSpPr>
        <p:grpSpPr>
          <a:xfrm>
            <a:off x="1045733" y="5396979"/>
            <a:ext cx="541855" cy="548629"/>
            <a:chOff x="-6" y="-6"/>
            <a:chExt cx="541854" cy="548627"/>
          </a:xfrm>
        </p:grpSpPr>
        <p:sp>
          <p:nvSpPr>
            <p:cNvPr id="470" name="Shape 470"/>
            <p:cNvSpPr/>
            <p:nvPr/>
          </p:nvSpPr>
          <p:spPr>
            <a:xfrm>
              <a:off x="-7" y="-7"/>
              <a:ext cx="541855"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471" name="Shape 471"/>
            <p:cNvSpPr/>
            <p:nvPr/>
          </p:nvSpPr>
          <p:spPr>
            <a:xfrm>
              <a:off x="214601" y="71179"/>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1</a:t>
              </a:r>
            </a:p>
          </p:txBody>
        </p:sp>
      </p:grpSp>
      <p:sp>
        <p:nvSpPr>
          <p:cNvPr id="473" name="Shape 473"/>
          <p:cNvSpPr/>
          <p:nvPr/>
        </p:nvSpPr>
        <p:spPr>
          <a:xfrm>
            <a:off x="1988097" y="5480496"/>
            <a:ext cx="1673215"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300" i="1">
                <a:latin typeface="Castledown"/>
                <a:ea typeface="Castledown"/>
                <a:cs typeface="Castledown"/>
                <a:sym typeface="Castledown"/>
              </a:defRPr>
            </a:lvl1pPr>
          </a:lstStyle>
          <a:p>
            <a:r>
              <a:t>Visualisation</a:t>
            </a:r>
          </a:p>
        </p:txBody>
      </p:sp>
      <p:sp>
        <p:nvSpPr>
          <p:cNvPr id="474" name="Shape 474"/>
          <p:cNvSpPr/>
          <p:nvPr/>
        </p:nvSpPr>
        <p:spPr>
          <a:xfrm>
            <a:off x="1984106" y="6210060"/>
            <a:ext cx="2048227"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300" i="1">
                <a:latin typeface="Castledown"/>
                <a:ea typeface="Castledown"/>
                <a:cs typeface="Castledown"/>
                <a:sym typeface="Castledown"/>
              </a:defRPr>
            </a:lvl1pPr>
          </a:lstStyle>
          <a:p>
            <a:r>
              <a:t>Generalisation</a:t>
            </a:r>
          </a:p>
        </p:txBody>
      </p:sp>
      <p:sp>
        <p:nvSpPr>
          <p:cNvPr id="475" name="Shape 475"/>
          <p:cNvSpPr/>
          <p:nvPr/>
        </p:nvSpPr>
        <p:spPr>
          <a:xfrm>
            <a:off x="1984106" y="6939622"/>
            <a:ext cx="2048227"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300" i="1">
                <a:latin typeface="Castledown"/>
                <a:ea typeface="Castledown"/>
                <a:cs typeface="Castledown"/>
                <a:sym typeface="Castledown"/>
              </a:defRPr>
            </a:lvl1pPr>
          </a:lstStyle>
          <a:p>
            <a:r>
              <a:t>Make decisions</a:t>
            </a:r>
          </a:p>
        </p:txBody>
      </p:sp>
      <p:sp>
        <p:nvSpPr>
          <p:cNvPr id="476" name="Shape 476"/>
          <p:cNvSpPr/>
          <p:nvPr/>
        </p:nvSpPr>
        <p:spPr>
          <a:xfrm>
            <a:off x="997351" y="3121868"/>
            <a:ext cx="6451954"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sz="2500" i="1">
                <a:latin typeface="Castledown"/>
                <a:ea typeface="Castledown"/>
                <a:cs typeface="Castledown"/>
                <a:sym typeface="Castledown"/>
              </a:defRPr>
            </a:pPr>
            <a:r>
              <a:t>The focus </a:t>
            </a:r>
            <a:r>
              <a:rPr b="1"/>
              <a:t>is not</a:t>
            </a:r>
            <a:r>
              <a:t> on rote procedures, rote memorisation or tedious calculation but on relational understanding.</a:t>
            </a:r>
          </a:p>
        </p:txBody>
      </p:sp>
      <p:sp>
        <p:nvSpPr>
          <p:cNvPr id="477" name="Shape 477"/>
          <p:cNvSpPr/>
          <p:nvPr/>
        </p:nvSpPr>
        <p:spPr>
          <a:xfrm>
            <a:off x="969348" y="4293732"/>
            <a:ext cx="12105117" cy="812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defRPr sz="2700">
                <a:latin typeface="Calibri"/>
                <a:ea typeface="Calibri"/>
                <a:cs typeface="Calibri"/>
                <a:sym typeface="Calibri"/>
              </a:defRPr>
            </a:pPr>
            <a:r>
              <a:t>P</a:t>
            </a:r>
            <a:r>
              <a:rPr i="1">
                <a:latin typeface="Castledown"/>
                <a:ea typeface="Castledown"/>
                <a:cs typeface="Castledown"/>
                <a:sym typeface="Castledown"/>
              </a:rPr>
              <a:t>upils are encouraged to solve problems working with their core competencies,</a:t>
            </a:r>
          </a:p>
          <a:p>
            <a:pPr>
              <a:defRPr sz="2700" i="1">
                <a:latin typeface="Castledown"/>
                <a:ea typeface="Castledown"/>
                <a:cs typeface="Castledown"/>
                <a:sym typeface="Castledown"/>
              </a:defRPr>
            </a:pPr>
            <a:r>
              <a:t>in particular:</a:t>
            </a:r>
          </a:p>
        </p:txBody>
      </p:sp>
      <p:pic>
        <p:nvPicPr>
          <p:cNvPr id="478" name="image10.png"/>
          <p:cNvPicPr>
            <a:picLocks noChangeAspect="1"/>
          </p:cNvPicPr>
          <p:nvPr/>
        </p:nvPicPr>
        <p:blipFill>
          <a:blip r:embed="rId4">
            <a:extLst/>
          </a:blip>
          <a:stretch>
            <a:fillRect/>
          </a:stretch>
        </p:blipFill>
        <p:spPr>
          <a:xfrm>
            <a:off x="4796821" y="4870651"/>
            <a:ext cx="5067156" cy="4896160"/>
          </a:xfrm>
          <a:prstGeom prst="rect">
            <a:avLst/>
          </a:prstGeom>
          <a:ln w="12700">
            <a:miter lim="400000"/>
          </a:ln>
        </p:spPr>
      </p:pic>
      <p:grpSp>
        <p:nvGrpSpPr>
          <p:cNvPr id="481" name="Group 481"/>
          <p:cNvGrpSpPr/>
          <p:nvPr/>
        </p:nvGrpSpPr>
        <p:grpSpPr>
          <a:xfrm>
            <a:off x="1045733" y="6102101"/>
            <a:ext cx="541855" cy="548629"/>
            <a:chOff x="-6" y="-6"/>
            <a:chExt cx="541854" cy="548627"/>
          </a:xfrm>
        </p:grpSpPr>
        <p:sp>
          <p:nvSpPr>
            <p:cNvPr id="479" name="Shape 479"/>
            <p:cNvSpPr/>
            <p:nvPr/>
          </p:nvSpPr>
          <p:spPr>
            <a:xfrm>
              <a:off x="-7" y="-7"/>
              <a:ext cx="541855"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480" name="Shape 480"/>
            <p:cNvSpPr/>
            <p:nvPr/>
          </p:nvSpPr>
          <p:spPr>
            <a:xfrm>
              <a:off x="229369" y="71179"/>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2</a:t>
              </a:r>
            </a:p>
          </p:txBody>
        </p:sp>
      </p:grpSp>
      <p:grpSp>
        <p:nvGrpSpPr>
          <p:cNvPr id="484" name="Group 484"/>
          <p:cNvGrpSpPr/>
          <p:nvPr/>
        </p:nvGrpSpPr>
        <p:grpSpPr>
          <a:xfrm>
            <a:off x="1045733" y="6831665"/>
            <a:ext cx="541855" cy="548629"/>
            <a:chOff x="-6" y="-6"/>
            <a:chExt cx="541854" cy="548627"/>
          </a:xfrm>
        </p:grpSpPr>
        <p:sp>
          <p:nvSpPr>
            <p:cNvPr id="482" name="Shape 482"/>
            <p:cNvSpPr/>
            <p:nvPr/>
          </p:nvSpPr>
          <p:spPr>
            <a:xfrm>
              <a:off x="-7" y="-7"/>
              <a:ext cx="541855"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483" name="Shape 483"/>
            <p:cNvSpPr/>
            <p:nvPr/>
          </p:nvSpPr>
          <p:spPr>
            <a:xfrm>
              <a:off x="229369" y="71179"/>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3</a:t>
              </a:r>
            </a:p>
          </p:txBody>
        </p:sp>
      </p:gr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 name="image2.png" descr="Masterlogo.pdf"/>
          <p:cNvPicPr>
            <a:picLocks noChangeAspect="1"/>
          </p:cNvPicPr>
          <p:nvPr/>
        </p:nvPicPr>
        <p:blipFill>
          <a:blip r:embed="rId3">
            <a:extLst/>
          </a:blip>
          <a:stretch>
            <a:fillRect/>
          </a:stretch>
        </p:blipFill>
        <p:spPr>
          <a:xfrm>
            <a:off x="9685866" y="8150576"/>
            <a:ext cx="2576127" cy="1819771"/>
          </a:xfrm>
          <a:prstGeom prst="rect">
            <a:avLst/>
          </a:prstGeom>
          <a:ln w="12700">
            <a:miter lim="400000"/>
          </a:ln>
        </p:spPr>
      </p:pic>
      <p:sp>
        <p:nvSpPr>
          <p:cNvPr id="553" name="Shape 553"/>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How lessons are taught</a:t>
            </a:r>
          </a:p>
        </p:txBody>
      </p:sp>
      <p:sp>
        <p:nvSpPr>
          <p:cNvPr id="554" name="Shape 554"/>
          <p:cNvSpPr/>
          <p:nvPr/>
        </p:nvSpPr>
        <p:spPr>
          <a:xfrm>
            <a:off x="997288" y="1580858"/>
            <a:ext cx="7359106" cy="2133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i="1">
                <a:latin typeface="Castledown"/>
                <a:ea typeface="Castledown"/>
                <a:cs typeface="Castledown"/>
                <a:sym typeface="Castledown"/>
              </a:defRPr>
            </a:pPr>
            <a:r>
              <a:t>Concepts merge from one chapter to the next. Chapters are broken down into chunks called lessons.</a:t>
            </a: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i="1">
                <a:latin typeface="Castledown"/>
                <a:ea typeface="Castledown"/>
                <a:cs typeface="Castledown"/>
                <a:sym typeface="Castledown"/>
              </a:defRPr>
            </a:pPr>
            <a:r>
              <a:t>Lessons typically are broken into three parts and can last one or more days.</a:t>
            </a:r>
            <a:endParaRPr sz="1800">
              <a:latin typeface="Calibri"/>
              <a:ea typeface="Calibri"/>
              <a:cs typeface="Calibri"/>
              <a:sym typeface="Calibri"/>
            </a:endParaRPr>
          </a:p>
          <a:p>
            <a:pPr>
              <a:defRPr i="1">
                <a:latin typeface="Castledown"/>
                <a:ea typeface="Castledown"/>
                <a:cs typeface="Castledown"/>
                <a:sym typeface="Castledown"/>
              </a:defRPr>
            </a:pPr>
            <a:endParaRPr sz="1800">
              <a:latin typeface="Calibri"/>
              <a:ea typeface="Calibri"/>
              <a:cs typeface="Calibri"/>
              <a:sym typeface="Calibri"/>
            </a:endParaRPr>
          </a:p>
          <a:p>
            <a:pPr>
              <a:defRPr i="1">
                <a:latin typeface="Castledown"/>
                <a:ea typeface="Castledown"/>
                <a:cs typeface="Castledown"/>
                <a:sym typeface="Castledown"/>
              </a:defRPr>
            </a:pPr>
            <a:r>
              <a:t>Pupils master topics before moving on. </a:t>
            </a:r>
          </a:p>
        </p:txBody>
      </p:sp>
      <p:sp>
        <p:nvSpPr>
          <p:cNvPr id="555" name="Shape 555"/>
          <p:cNvSpPr/>
          <p:nvPr/>
        </p:nvSpPr>
        <p:spPr>
          <a:xfrm>
            <a:off x="9200328" y="4613480"/>
            <a:ext cx="3090115" cy="134924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i="1">
                <a:latin typeface="Castledown"/>
                <a:ea typeface="Castledown"/>
                <a:cs typeface="Castledown"/>
                <a:sym typeface="Castledown"/>
              </a:defRPr>
            </a:pPr>
            <a:r>
              <a:t>Anchor task  —  </a:t>
            </a:r>
            <a:br/>
            <a:r>
              <a:t>the entire class spends a long time on one question guided by the teacher</a:t>
            </a:r>
          </a:p>
        </p:txBody>
      </p:sp>
      <p:grpSp>
        <p:nvGrpSpPr>
          <p:cNvPr id="558" name="Group 558"/>
          <p:cNvGrpSpPr/>
          <p:nvPr/>
        </p:nvGrpSpPr>
        <p:grpSpPr>
          <a:xfrm>
            <a:off x="8555255" y="4587294"/>
            <a:ext cx="541855" cy="548629"/>
            <a:chOff x="-6" y="-6"/>
            <a:chExt cx="541854" cy="548627"/>
          </a:xfrm>
        </p:grpSpPr>
        <p:sp>
          <p:nvSpPr>
            <p:cNvPr id="556" name="Shape 556"/>
            <p:cNvSpPr/>
            <p:nvPr/>
          </p:nvSpPr>
          <p:spPr>
            <a:xfrm>
              <a:off x="-7" y="-7"/>
              <a:ext cx="541855"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557" name="Shape 557"/>
            <p:cNvSpPr/>
            <p:nvPr/>
          </p:nvSpPr>
          <p:spPr>
            <a:xfrm>
              <a:off x="140761" y="41645"/>
              <a:ext cx="153963"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1</a:t>
              </a:r>
            </a:p>
          </p:txBody>
        </p:sp>
      </p:grpSp>
      <p:sp>
        <p:nvSpPr>
          <p:cNvPr id="559" name="Shape 559"/>
          <p:cNvSpPr/>
          <p:nvPr/>
        </p:nvSpPr>
        <p:spPr>
          <a:xfrm>
            <a:off x="9276721" y="6101831"/>
            <a:ext cx="2937329" cy="1219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i="1">
                <a:latin typeface="Castledown"/>
                <a:ea typeface="Castledown"/>
                <a:cs typeface="Castledown"/>
                <a:sym typeface="Castledown"/>
              </a:defRPr>
            </a:lvl1pPr>
          </a:lstStyle>
          <a:p>
            <a:r>
              <a:t>Guided practice  — practice new ideas in groups guided by the teacher</a:t>
            </a:r>
          </a:p>
        </p:txBody>
      </p:sp>
      <p:grpSp>
        <p:nvGrpSpPr>
          <p:cNvPr id="562" name="Group 562"/>
          <p:cNvGrpSpPr/>
          <p:nvPr/>
        </p:nvGrpSpPr>
        <p:grpSpPr>
          <a:xfrm>
            <a:off x="8554250" y="6058184"/>
            <a:ext cx="541857" cy="548629"/>
            <a:chOff x="-6" y="-6"/>
            <a:chExt cx="541855" cy="548627"/>
          </a:xfrm>
        </p:grpSpPr>
        <p:sp>
          <p:nvSpPr>
            <p:cNvPr id="560" name="Shape 560"/>
            <p:cNvSpPr/>
            <p:nvPr/>
          </p:nvSpPr>
          <p:spPr>
            <a:xfrm>
              <a:off x="-7" y="-7"/>
              <a:ext cx="541856"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561" name="Shape 561"/>
            <p:cNvSpPr/>
            <p:nvPr/>
          </p:nvSpPr>
          <p:spPr>
            <a:xfrm>
              <a:off x="140761" y="41645"/>
              <a:ext cx="153964"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2</a:t>
              </a:r>
            </a:p>
          </p:txBody>
        </p:sp>
      </p:grpSp>
      <p:sp>
        <p:nvSpPr>
          <p:cNvPr id="563" name="Shape 563"/>
          <p:cNvSpPr/>
          <p:nvPr/>
        </p:nvSpPr>
        <p:spPr>
          <a:xfrm>
            <a:off x="9260864" y="7590183"/>
            <a:ext cx="2969044"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i="1">
                <a:latin typeface="Castledown"/>
                <a:ea typeface="Castledown"/>
                <a:cs typeface="Castledown"/>
                <a:sym typeface="Castledown"/>
              </a:defRPr>
            </a:lvl1pPr>
          </a:lstStyle>
          <a:p>
            <a:r>
              <a:t>Independent practice  — practice on your own</a:t>
            </a:r>
          </a:p>
        </p:txBody>
      </p:sp>
      <p:grpSp>
        <p:nvGrpSpPr>
          <p:cNvPr id="566" name="Group 566"/>
          <p:cNvGrpSpPr/>
          <p:nvPr/>
        </p:nvGrpSpPr>
        <p:grpSpPr>
          <a:xfrm>
            <a:off x="8530859" y="7575733"/>
            <a:ext cx="541855" cy="548629"/>
            <a:chOff x="-6" y="-6"/>
            <a:chExt cx="541854" cy="548627"/>
          </a:xfrm>
        </p:grpSpPr>
        <p:sp>
          <p:nvSpPr>
            <p:cNvPr id="564" name="Shape 564"/>
            <p:cNvSpPr/>
            <p:nvPr/>
          </p:nvSpPr>
          <p:spPr>
            <a:xfrm>
              <a:off x="-7" y="-7"/>
              <a:ext cx="541855" cy="548629"/>
            </a:xfrm>
            <a:prstGeom prst="ellipse">
              <a:avLst/>
            </a:prstGeom>
            <a:solidFill>
              <a:srgbClr val="000000"/>
            </a:solidFill>
            <a:ln w="12700" cap="flat">
              <a:noFill/>
              <a:miter lim="400000"/>
            </a:ln>
            <a:effectLst/>
          </p:spPr>
          <p:txBody>
            <a:bodyPr wrap="square" lIns="65022" tIns="65022" rIns="65022" bIns="65022" numCol="1" anchor="t">
              <a:noAutofit/>
            </a:bodyPr>
            <a:lstStyle/>
            <a:p>
              <a:pPr>
                <a:defRPr sz="2400">
                  <a:latin typeface="Calibri"/>
                  <a:ea typeface="Calibri"/>
                  <a:cs typeface="Calibri"/>
                  <a:sym typeface="Calibri"/>
                </a:defRPr>
              </a:pPr>
              <a:endParaRPr/>
            </a:p>
          </p:txBody>
        </p:sp>
        <p:sp>
          <p:nvSpPr>
            <p:cNvPr id="565" name="Shape 565"/>
            <p:cNvSpPr/>
            <p:nvPr/>
          </p:nvSpPr>
          <p:spPr>
            <a:xfrm>
              <a:off x="140761" y="41645"/>
              <a:ext cx="153963" cy="30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solidFill>
                    <a:srgbClr val="FFFFFF"/>
                  </a:solidFill>
                  <a:latin typeface="Castledown Heavy"/>
                  <a:ea typeface="Castledown Heavy"/>
                  <a:cs typeface="Castledown Heavy"/>
                  <a:sym typeface="Castledown Heavy"/>
                </a:defRPr>
              </a:lvl1pPr>
            </a:lstStyle>
            <a:p>
              <a:r>
                <a:t>3</a:t>
              </a:r>
            </a:p>
          </p:txBody>
        </p:sp>
      </p:grpSp>
      <p:pic>
        <p:nvPicPr>
          <p:cNvPr id="567" name="image23.png"/>
          <p:cNvPicPr>
            <a:picLocks noChangeAspect="1"/>
          </p:cNvPicPr>
          <p:nvPr/>
        </p:nvPicPr>
        <p:blipFill>
          <a:blip r:embed="rId4">
            <a:extLst/>
          </a:blip>
          <a:stretch>
            <a:fillRect/>
          </a:stretch>
        </p:blipFill>
        <p:spPr>
          <a:xfrm>
            <a:off x="999470" y="3924417"/>
            <a:ext cx="7354744" cy="5630184"/>
          </a:xfrm>
          <a:prstGeom prst="rect">
            <a:avLst/>
          </a:prstGeom>
          <a:ln w="12700">
            <a:miter lim="400000"/>
          </a:ln>
        </p:spPr>
      </p:pic>
      <p:sp>
        <p:nvSpPr>
          <p:cNvPr id="568" name="Shape 568"/>
          <p:cNvSpPr/>
          <p:nvPr/>
        </p:nvSpPr>
        <p:spPr>
          <a:xfrm>
            <a:off x="8542343" y="3923377"/>
            <a:ext cx="3672454" cy="434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i="1">
                <a:latin typeface="Castledown"/>
                <a:ea typeface="Castledown"/>
                <a:cs typeface="Castledown"/>
                <a:sym typeface="Castledown"/>
              </a:defRPr>
            </a:lvl1pPr>
          </a:lstStyle>
          <a:p>
            <a:r>
              <a:t>The three parts to a lesson are:</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 name="image32.png"/>
          <p:cNvPicPr>
            <a:picLocks noChangeAspect="1"/>
          </p:cNvPicPr>
          <p:nvPr/>
        </p:nvPicPr>
        <p:blipFill>
          <a:blip r:embed="rId3">
            <a:extLst/>
          </a:blip>
          <a:stretch>
            <a:fillRect/>
          </a:stretch>
        </p:blipFill>
        <p:spPr>
          <a:xfrm>
            <a:off x="9992924" y="-2"/>
            <a:ext cx="2293904" cy="2366154"/>
          </a:xfrm>
          <a:prstGeom prst="rect">
            <a:avLst/>
          </a:prstGeom>
          <a:ln w="12700">
            <a:miter lim="400000"/>
          </a:ln>
        </p:spPr>
      </p:pic>
      <p:pic>
        <p:nvPicPr>
          <p:cNvPr id="489" name="image2.png" descr="Masterlogo.pdf"/>
          <p:cNvPicPr>
            <a:picLocks noChangeAspect="1"/>
          </p:cNvPicPr>
          <p:nvPr/>
        </p:nvPicPr>
        <p:blipFill>
          <a:blip r:embed="rId4">
            <a:extLst/>
          </a:blip>
          <a:stretch>
            <a:fillRect/>
          </a:stretch>
        </p:blipFill>
        <p:spPr>
          <a:xfrm>
            <a:off x="9685866" y="8150576"/>
            <a:ext cx="2576127" cy="1819771"/>
          </a:xfrm>
          <a:prstGeom prst="rect">
            <a:avLst/>
          </a:prstGeom>
          <a:ln w="12700">
            <a:miter lim="400000"/>
          </a:ln>
        </p:spPr>
      </p:pic>
      <p:sp>
        <p:nvSpPr>
          <p:cNvPr id="490" name="Shape 490"/>
          <p:cNvSpPr/>
          <p:nvPr/>
        </p:nvSpPr>
        <p:spPr>
          <a:xfrm>
            <a:off x="914399" y="720230"/>
            <a:ext cx="768773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a:latin typeface="Castledown Heavy"/>
                <a:ea typeface="Castledown Heavy"/>
                <a:cs typeface="Castledown Heavy"/>
                <a:sym typeface="Castledown Heavy"/>
              </a:defRPr>
            </a:lvl1pPr>
          </a:lstStyle>
          <a:p>
            <a:r>
              <a:t>Add three numbers</a:t>
            </a:r>
          </a:p>
        </p:txBody>
      </p:sp>
      <p:sp>
        <p:nvSpPr>
          <p:cNvPr id="491" name="Shape 491"/>
          <p:cNvSpPr/>
          <p:nvPr/>
        </p:nvSpPr>
        <p:spPr>
          <a:xfrm>
            <a:off x="10031293" y="982132"/>
            <a:ext cx="2217163" cy="863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800">
                <a:solidFill>
                  <a:srgbClr val="FFFFFF"/>
                </a:solidFill>
                <a:latin typeface="Castledown Heavy"/>
                <a:ea typeface="Castledown Heavy"/>
                <a:cs typeface="Castledown Heavy"/>
                <a:sym typeface="Castledown Heavy"/>
              </a:defRPr>
            </a:lvl1pPr>
          </a:lstStyle>
          <a:p>
            <a:r>
              <a:t>Add three numbers</a:t>
            </a:r>
          </a:p>
        </p:txBody>
      </p:sp>
      <p:grpSp>
        <p:nvGrpSpPr>
          <p:cNvPr id="495" name="Group 495"/>
          <p:cNvGrpSpPr/>
          <p:nvPr/>
        </p:nvGrpSpPr>
        <p:grpSpPr>
          <a:xfrm>
            <a:off x="-1" y="2643856"/>
            <a:ext cx="3434083" cy="584769"/>
            <a:chOff x="0" y="-1"/>
            <a:chExt cx="3434082" cy="584768"/>
          </a:xfrm>
        </p:grpSpPr>
        <p:pic>
          <p:nvPicPr>
            <p:cNvPr id="492" name="image12.png"/>
            <p:cNvPicPr>
              <a:picLocks noChangeAspect="1"/>
            </p:cNvPicPr>
            <p:nvPr/>
          </p:nvPicPr>
          <p:blipFill>
            <a:blip r:embed="rId5">
              <a:extLst/>
            </a:blip>
            <a:stretch>
              <a:fillRect/>
            </a:stretch>
          </p:blipFill>
          <p:spPr>
            <a:xfrm>
              <a:off x="0" y="42687"/>
              <a:ext cx="2998050" cy="542080"/>
            </a:xfrm>
            <a:prstGeom prst="rect">
              <a:avLst/>
            </a:prstGeom>
            <a:ln w="12700" cap="flat">
              <a:noFill/>
              <a:miter lim="400000"/>
            </a:ln>
            <a:effectLst/>
          </p:spPr>
        </p:pic>
        <p:pic>
          <p:nvPicPr>
            <p:cNvPr id="493" name="image12.png"/>
            <p:cNvPicPr>
              <a:picLocks noChangeAspect="1"/>
            </p:cNvPicPr>
            <p:nvPr/>
          </p:nvPicPr>
          <p:blipFill>
            <a:blip r:embed="rId5">
              <a:extLst/>
            </a:blip>
            <a:stretch>
              <a:fillRect/>
            </a:stretch>
          </p:blipFill>
          <p:spPr>
            <a:xfrm>
              <a:off x="436031" y="42687"/>
              <a:ext cx="2998052" cy="542080"/>
            </a:xfrm>
            <a:prstGeom prst="rect">
              <a:avLst/>
            </a:prstGeom>
            <a:ln w="12700" cap="flat">
              <a:noFill/>
              <a:miter lim="400000"/>
            </a:ln>
            <a:effectLst/>
          </p:spPr>
        </p:pic>
        <p:sp>
          <p:nvSpPr>
            <p:cNvPr id="494" name="Shape 494"/>
            <p:cNvSpPr/>
            <p:nvPr/>
          </p:nvSpPr>
          <p:spPr>
            <a:xfrm>
              <a:off x="914238" y="-2"/>
              <a:ext cx="1257995"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800">
                  <a:solidFill>
                    <a:srgbClr val="FFFFFF"/>
                  </a:solidFill>
                  <a:latin typeface="Castledown Heavy"/>
                  <a:ea typeface="Castledown Heavy"/>
                  <a:cs typeface="Castledown Heavy"/>
                  <a:sym typeface="Castledown Heavy"/>
                </a:defRPr>
              </a:lvl1pPr>
            </a:lstStyle>
            <a:p>
              <a:r>
                <a:t>In focus</a:t>
              </a:r>
            </a:p>
          </p:txBody>
        </p:sp>
      </p:grpSp>
      <p:pic>
        <p:nvPicPr>
          <p:cNvPr id="496" name="image33.png"/>
          <p:cNvPicPr>
            <a:picLocks noChangeAspect="1"/>
          </p:cNvPicPr>
          <p:nvPr/>
        </p:nvPicPr>
        <p:blipFill>
          <a:blip r:embed="rId6">
            <a:extLst/>
          </a:blip>
          <a:stretch>
            <a:fillRect/>
          </a:stretch>
        </p:blipFill>
        <p:spPr>
          <a:xfrm>
            <a:off x="2446241" y="2367800"/>
            <a:ext cx="7687736" cy="4507972"/>
          </a:xfrm>
          <a:prstGeom prst="rect">
            <a:avLst/>
          </a:prstGeom>
          <a:ln w="12700">
            <a:miter lim="400000"/>
          </a:ln>
        </p:spPr>
      </p:pic>
      <p:sp>
        <p:nvSpPr>
          <p:cNvPr id="497" name="Shape 497"/>
          <p:cNvSpPr/>
          <p:nvPr/>
        </p:nvSpPr>
        <p:spPr>
          <a:xfrm>
            <a:off x="3030981" y="7559529"/>
            <a:ext cx="9630912" cy="561847"/>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sz="2800" i="1">
                <a:latin typeface="Castledown"/>
                <a:ea typeface="Castledown"/>
                <a:cs typeface="Castledown"/>
                <a:sym typeface="Castledown"/>
              </a:defRPr>
            </a:lvl1pPr>
          </a:lstStyle>
          <a:p>
            <a:r>
              <a:t>Can you add to ﬁnd out how many ﬂowers there are in total?</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TotalTime>
  <Words>2338</Words>
  <Application>Microsoft Office PowerPoint</Application>
  <PresentationFormat>Custom</PresentationFormat>
  <Paragraphs>438</Paragraphs>
  <Slides>56</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Avenir Roman</vt:lpstr>
      <vt:lpstr>Calibri</vt:lpstr>
      <vt:lpstr>Castledown</vt:lpstr>
      <vt:lpstr>Castledown Bold</vt:lpstr>
      <vt:lpstr>Castledown Heavy</vt:lpstr>
      <vt:lpstr>Gill Sans</vt:lpstr>
      <vt:lpstr>Gill Sans Light</vt:lpstr>
      <vt:lpstr>Gill Sans SemiBold</vt:lpstr>
      <vt:lpstr>Helvetica</vt:lpstr>
      <vt:lpstr>Default</vt:lpstr>
      <vt:lpstr>Our Lady of Perpetual Succour Catholic Primary School    SINGAPORE MATHS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SINGAPORE MATHS</dc:title>
  <dc:creator>I Robinson</dc:creator>
  <cp:lastModifiedBy>Pam</cp:lastModifiedBy>
  <cp:revision>8</cp:revision>
  <dcterms:modified xsi:type="dcterms:W3CDTF">2018-10-21T21:28:28Z</dcterms:modified>
</cp:coreProperties>
</file>