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15"/>
  </p:notesMasterIdLst>
  <p:sldIdLst>
    <p:sldId id="274" r:id="rId2"/>
    <p:sldId id="273" r:id="rId3"/>
    <p:sldId id="276" r:id="rId4"/>
    <p:sldId id="261" r:id="rId5"/>
    <p:sldId id="279" r:id="rId6"/>
    <p:sldId id="275" r:id="rId7"/>
    <p:sldId id="278" r:id="rId8"/>
    <p:sldId id="280" r:id="rId9"/>
    <p:sldId id="270" r:id="rId10"/>
    <p:sldId id="271" r:id="rId11"/>
    <p:sldId id="272" r:id="rId12"/>
    <p:sldId id="281" r:id="rId13"/>
    <p:sldId id="28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snapToObjects="1">
      <p:cViewPr varScale="1">
        <p:scale>
          <a:sx n="83" d="100"/>
          <a:sy n="83" d="100"/>
        </p:scale>
        <p:origin x="49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293E9B-8BE6-9E48-B5F7-24A93137D08C}" type="datetimeFigureOut">
              <a:rPr lang="en-GB" smtClean="0"/>
              <a:t>01/06/2021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271D9-4177-024A-8708-7ECE2038D710}" type="slidenum">
              <a:rPr lang="en-GB" smtClean="0"/>
              <a:t>‹#›</a:t>
            </a:fld>
            <a:endParaRPr lang="en-GB"/>
          </a:p>
        </p:txBody>
      </p:sp>
    </p:spTree>
    <p:extLst>
      <p:ext uri="{BB962C8B-B14F-4D97-AF65-F5344CB8AC3E}">
        <p14:creationId xmlns:p14="http://schemas.microsoft.com/office/powerpoint/2010/main" val="3108929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65271D9-4177-024A-8708-7ECE2038D710}" type="slidenum">
              <a:rPr lang="en-GB" smtClean="0"/>
              <a:t>1</a:t>
            </a:fld>
            <a:endParaRPr lang="en-GB"/>
          </a:p>
        </p:txBody>
      </p:sp>
    </p:spTree>
    <p:extLst>
      <p:ext uri="{BB962C8B-B14F-4D97-AF65-F5344CB8AC3E}">
        <p14:creationId xmlns:p14="http://schemas.microsoft.com/office/powerpoint/2010/main" val="83859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393A5D8-47BA-0349-A71D-579DA63CD604}"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0E3C5-147B-DC4E-8E72-DD855C83244C}" type="slidenum">
              <a:rPr lang="en-US" smtClean="0"/>
              <a:t>‹#›</a:t>
            </a:fld>
            <a:endParaRPr lang="en-US"/>
          </a:p>
        </p:txBody>
      </p:sp>
    </p:spTree>
    <p:extLst>
      <p:ext uri="{BB962C8B-B14F-4D97-AF65-F5344CB8AC3E}">
        <p14:creationId xmlns:p14="http://schemas.microsoft.com/office/powerpoint/2010/main" val="4209108123"/>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93A5D8-47BA-0349-A71D-579DA63CD604}"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0E3C5-147B-DC4E-8E72-DD855C83244C}" type="slidenum">
              <a:rPr lang="en-US" smtClean="0"/>
              <a:t>‹#›</a:t>
            </a:fld>
            <a:endParaRPr lang="en-US"/>
          </a:p>
        </p:txBody>
      </p:sp>
    </p:spTree>
    <p:extLst>
      <p:ext uri="{BB962C8B-B14F-4D97-AF65-F5344CB8AC3E}">
        <p14:creationId xmlns:p14="http://schemas.microsoft.com/office/powerpoint/2010/main" val="4254789685"/>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93A5D8-47BA-0349-A71D-579DA63CD604}"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0E3C5-147B-DC4E-8E72-DD855C83244C}" type="slidenum">
              <a:rPr lang="en-US" smtClean="0"/>
              <a:t>‹#›</a:t>
            </a:fld>
            <a:endParaRPr lang="en-US"/>
          </a:p>
        </p:txBody>
      </p:sp>
    </p:spTree>
    <p:extLst>
      <p:ext uri="{BB962C8B-B14F-4D97-AF65-F5344CB8AC3E}">
        <p14:creationId xmlns:p14="http://schemas.microsoft.com/office/powerpoint/2010/main" val="923592525"/>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93A5D8-47BA-0349-A71D-579DA63CD604}"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0E3C5-147B-DC4E-8E72-DD855C83244C}" type="slidenum">
              <a:rPr lang="en-US" smtClean="0"/>
              <a:t>‹#›</a:t>
            </a:fld>
            <a:endParaRPr lang="en-US"/>
          </a:p>
        </p:txBody>
      </p:sp>
    </p:spTree>
    <p:extLst>
      <p:ext uri="{BB962C8B-B14F-4D97-AF65-F5344CB8AC3E}">
        <p14:creationId xmlns:p14="http://schemas.microsoft.com/office/powerpoint/2010/main" val="298918761"/>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93A5D8-47BA-0349-A71D-579DA63CD604}"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40E3C5-147B-DC4E-8E72-DD855C83244C}" type="slidenum">
              <a:rPr lang="en-US" smtClean="0"/>
              <a:t>‹#›</a:t>
            </a:fld>
            <a:endParaRPr lang="en-US"/>
          </a:p>
        </p:txBody>
      </p:sp>
    </p:spTree>
    <p:extLst>
      <p:ext uri="{BB962C8B-B14F-4D97-AF65-F5344CB8AC3E}">
        <p14:creationId xmlns:p14="http://schemas.microsoft.com/office/powerpoint/2010/main" val="937316089"/>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393A5D8-47BA-0349-A71D-579DA63CD604}"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40E3C5-147B-DC4E-8E72-DD855C83244C}" type="slidenum">
              <a:rPr lang="en-US" smtClean="0"/>
              <a:t>‹#›</a:t>
            </a:fld>
            <a:endParaRPr lang="en-US"/>
          </a:p>
        </p:txBody>
      </p:sp>
    </p:spTree>
    <p:extLst>
      <p:ext uri="{BB962C8B-B14F-4D97-AF65-F5344CB8AC3E}">
        <p14:creationId xmlns:p14="http://schemas.microsoft.com/office/powerpoint/2010/main" val="193396074"/>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393A5D8-47BA-0349-A71D-579DA63CD604}" type="datetimeFigureOut">
              <a:rPr lang="en-US" smtClean="0"/>
              <a:t>6/1/2021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40E3C5-147B-DC4E-8E72-DD855C83244C}" type="slidenum">
              <a:rPr lang="en-US" smtClean="0"/>
              <a:t>‹#›</a:t>
            </a:fld>
            <a:endParaRPr lang="en-US"/>
          </a:p>
        </p:txBody>
      </p:sp>
    </p:spTree>
    <p:extLst>
      <p:ext uri="{BB962C8B-B14F-4D97-AF65-F5344CB8AC3E}">
        <p14:creationId xmlns:p14="http://schemas.microsoft.com/office/powerpoint/2010/main" val="20086470"/>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393A5D8-47BA-0349-A71D-579DA63CD604}" type="datetimeFigureOut">
              <a:rPr lang="en-US" smtClean="0"/>
              <a:t>6/1/2021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40E3C5-147B-DC4E-8E72-DD855C83244C}" type="slidenum">
              <a:rPr lang="en-US" smtClean="0"/>
              <a:t>‹#›</a:t>
            </a:fld>
            <a:endParaRPr lang="en-US"/>
          </a:p>
        </p:txBody>
      </p:sp>
    </p:spTree>
    <p:extLst>
      <p:ext uri="{BB962C8B-B14F-4D97-AF65-F5344CB8AC3E}">
        <p14:creationId xmlns:p14="http://schemas.microsoft.com/office/powerpoint/2010/main" val="994387593"/>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93A5D8-47BA-0349-A71D-579DA63CD604}" type="datetimeFigureOut">
              <a:rPr lang="en-US" smtClean="0"/>
              <a:t>6/1/2021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40E3C5-147B-DC4E-8E72-DD855C83244C}" type="slidenum">
              <a:rPr lang="en-US" smtClean="0"/>
              <a:t>‹#›</a:t>
            </a:fld>
            <a:endParaRPr lang="en-US"/>
          </a:p>
        </p:txBody>
      </p:sp>
    </p:spTree>
    <p:extLst>
      <p:ext uri="{BB962C8B-B14F-4D97-AF65-F5344CB8AC3E}">
        <p14:creationId xmlns:p14="http://schemas.microsoft.com/office/powerpoint/2010/main" val="3940470248"/>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93A5D8-47BA-0349-A71D-579DA63CD604}"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40E3C5-147B-DC4E-8E72-DD855C83244C}" type="slidenum">
              <a:rPr lang="en-US" smtClean="0"/>
              <a:t>‹#›</a:t>
            </a:fld>
            <a:endParaRPr lang="en-US"/>
          </a:p>
        </p:txBody>
      </p:sp>
    </p:spTree>
    <p:extLst>
      <p:ext uri="{BB962C8B-B14F-4D97-AF65-F5344CB8AC3E}">
        <p14:creationId xmlns:p14="http://schemas.microsoft.com/office/powerpoint/2010/main" val="1722047942"/>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93A5D8-47BA-0349-A71D-579DA63CD604}"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40E3C5-147B-DC4E-8E72-DD855C83244C}" type="slidenum">
              <a:rPr lang="en-US" smtClean="0"/>
              <a:t>‹#›</a:t>
            </a:fld>
            <a:endParaRPr lang="en-US"/>
          </a:p>
        </p:txBody>
      </p:sp>
    </p:spTree>
    <p:extLst>
      <p:ext uri="{BB962C8B-B14F-4D97-AF65-F5344CB8AC3E}">
        <p14:creationId xmlns:p14="http://schemas.microsoft.com/office/powerpoint/2010/main" val="2469416547"/>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3A5D8-47BA-0349-A71D-579DA63CD604}" type="datetimeFigureOut">
              <a:rPr lang="en-US" smtClean="0"/>
              <a:t>6/1/2021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40E3C5-147B-DC4E-8E72-DD855C83244C}" type="slidenum">
              <a:rPr lang="en-US" smtClean="0"/>
              <a:t>‹#›</a:t>
            </a:fld>
            <a:endParaRPr lang="en-US"/>
          </a:p>
        </p:txBody>
      </p:sp>
    </p:spTree>
    <p:extLst>
      <p:ext uri="{BB962C8B-B14F-4D97-AF65-F5344CB8AC3E}">
        <p14:creationId xmlns:p14="http://schemas.microsoft.com/office/powerpoint/2010/main" val="27932317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83483"/>
          </a:xfrm>
        </p:spPr>
        <p:txBody>
          <a:bodyPr/>
          <a:lstStyle/>
          <a:p>
            <a:pPr algn="ctr"/>
            <a:r>
              <a:rPr lang="en-GB" b="1" dirty="0" smtClean="0">
                <a:solidFill>
                  <a:schemeClr val="accent5">
                    <a:lumMod val="75000"/>
                  </a:schemeClr>
                </a:solidFill>
                <a:latin typeface="Arial" panose="020B0604020202020204" pitchFamily="34" charset="0"/>
                <a:cs typeface="Arial" panose="020B0604020202020204" pitchFamily="34" charset="0"/>
              </a:rPr>
              <a:t>Our Lady of Perpetual Succour Catholic Primary</a:t>
            </a:r>
            <a:endParaRPr lang="en-GB" b="1" dirty="0">
              <a:solidFill>
                <a:schemeClr val="accent5">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1690254" y="5695147"/>
            <a:ext cx="9324110" cy="523220"/>
          </a:xfrm>
          <a:prstGeom prst="rect">
            <a:avLst/>
          </a:prstGeom>
        </p:spPr>
        <p:txBody>
          <a:bodyPr wrap="square">
            <a:spAutoFit/>
          </a:bodyPr>
          <a:lstStyle/>
          <a:p>
            <a:pPr lvl="0"/>
            <a:r>
              <a:rPr lang="en-GB" sz="2800" dirty="0">
                <a:solidFill>
                  <a:srgbClr val="0070C0"/>
                </a:solidFill>
                <a:latin typeface="Lucida Handwriting" panose="03010101010101010101" pitchFamily="66" charset="0"/>
                <a:cs typeface="Arial" panose="020B0604020202020204" pitchFamily="34" charset="0"/>
              </a:rPr>
              <a:t>We learn to love everyone as Jesus loves us</a:t>
            </a:r>
            <a:r>
              <a:rPr lang="en-GB" sz="2800" dirty="0">
                <a:solidFill>
                  <a:srgbClr val="0070C0"/>
                </a:solidFill>
                <a:latin typeface="Lucida Handwriting" panose="03010101010101010101" pitchFamily="66" charset="0"/>
              </a:rPr>
              <a:t>.</a:t>
            </a:r>
          </a:p>
        </p:txBody>
      </p:sp>
      <p:pic>
        <p:nvPicPr>
          <p:cNvPr id="4" name="Picture 3"/>
          <p:cNvPicPr>
            <a:picLocks noChangeAspect="1"/>
          </p:cNvPicPr>
          <p:nvPr/>
        </p:nvPicPr>
        <p:blipFill>
          <a:blip r:embed="rId3"/>
          <a:stretch>
            <a:fillRect/>
          </a:stretch>
        </p:blipFill>
        <p:spPr>
          <a:xfrm>
            <a:off x="4613859" y="1975410"/>
            <a:ext cx="2964281" cy="3476626"/>
          </a:xfrm>
          <a:prstGeom prst="rect">
            <a:avLst/>
          </a:prstGeom>
        </p:spPr>
      </p:pic>
    </p:spTree>
    <p:extLst>
      <p:ext uri="{BB962C8B-B14F-4D97-AF65-F5344CB8AC3E}">
        <p14:creationId xmlns:p14="http://schemas.microsoft.com/office/powerpoint/2010/main" val="184525220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0965250" y="0"/>
            <a:ext cx="1226750" cy="1438781"/>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740" r="33333"/>
          <a:stretch/>
        </p:blipFill>
        <p:spPr>
          <a:xfrm rot="5400000">
            <a:off x="3912403" y="-744120"/>
            <a:ext cx="2983104" cy="48716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666584" y="2630206"/>
            <a:ext cx="1474741" cy="1106056"/>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1609" t="23470" b="21291"/>
          <a:stretch/>
        </p:blipFill>
        <p:spPr>
          <a:xfrm>
            <a:off x="204588" y="200130"/>
            <a:ext cx="1911927" cy="1796326"/>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4803" b="14505"/>
          <a:stretch/>
        </p:blipFill>
        <p:spPr>
          <a:xfrm>
            <a:off x="3170295" y="4008582"/>
            <a:ext cx="4708323" cy="28494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588" y="2147359"/>
            <a:ext cx="2458606" cy="2468649"/>
          </a:xfrm>
          <a:prstGeom prst="rect">
            <a:avLst/>
          </a:prstGeom>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8618" r="8104" b="5918"/>
          <a:stretch/>
        </p:blipFill>
        <p:spPr>
          <a:xfrm>
            <a:off x="8874192" y="2824386"/>
            <a:ext cx="2652791" cy="4033614"/>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t="18720"/>
          <a:stretch/>
        </p:blipFill>
        <p:spPr>
          <a:xfrm>
            <a:off x="8352680" y="223183"/>
            <a:ext cx="2253233" cy="2441886"/>
          </a:xfrm>
          <a:prstGeom prst="rect">
            <a:avLst/>
          </a:prstGeom>
        </p:spPr>
      </p:pic>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t="18043" r="5611" b="7048"/>
          <a:stretch/>
        </p:blipFill>
        <p:spPr>
          <a:xfrm>
            <a:off x="485777" y="4651563"/>
            <a:ext cx="2085191" cy="2206437"/>
          </a:xfrm>
          <a:prstGeom prst="rect">
            <a:avLst/>
          </a:prstGeom>
        </p:spPr>
      </p:pic>
    </p:spTree>
    <p:extLst>
      <p:ext uri="{BB962C8B-B14F-4D97-AF65-F5344CB8AC3E}">
        <p14:creationId xmlns:p14="http://schemas.microsoft.com/office/powerpoint/2010/main" val="273195537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965250" y="0"/>
            <a:ext cx="1226750" cy="1438781"/>
          </a:xfrm>
          <a:prstGeom prst="rect">
            <a:avLst/>
          </a:prstGeom>
        </p:spPr>
      </p:pic>
      <p:sp>
        <p:nvSpPr>
          <p:cNvPr id="2" name="Rectangle 1"/>
          <p:cNvSpPr/>
          <p:nvPr/>
        </p:nvSpPr>
        <p:spPr>
          <a:xfrm>
            <a:off x="138545" y="474345"/>
            <a:ext cx="10741891" cy="5632311"/>
          </a:xfrm>
          <a:prstGeom prst="rect">
            <a:avLst/>
          </a:prstGeom>
        </p:spPr>
        <p:txBody>
          <a:bodyPr wrap="square">
            <a:spAutoFit/>
          </a:bodyPr>
          <a:lstStyle/>
          <a:p>
            <a:r>
              <a:rPr lang="en-US" sz="2000" b="1" i="1" dirty="0">
                <a:solidFill>
                  <a:srgbClr val="000000"/>
                </a:solidFill>
                <a:latin typeface="Arial" panose="020B0604020202020204" pitchFamily="34" charset="0"/>
                <a:cs typeface="Arial" panose="020B0604020202020204" pitchFamily="34" charset="0"/>
              </a:rPr>
              <a:t>Speaking and </a:t>
            </a:r>
            <a:r>
              <a:rPr lang="en-US" sz="2000" b="1" i="1" dirty="0" smtClean="0">
                <a:solidFill>
                  <a:srgbClr val="000000"/>
                </a:solidFill>
                <a:latin typeface="Arial" panose="020B0604020202020204" pitchFamily="34" charset="0"/>
                <a:cs typeface="Arial" panose="020B0604020202020204" pitchFamily="34" charset="0"/>
              </a:rPr>
              <a:t>listening</a:t>
            </a:r>
          </a:p>
          <a:p>
            <a:endParaRPr lang="en-US" sz="2000" dirty="0">
              <a:solidFill>
                <a:srgbClr val="000000"/>
              </a:solidFill>
              <a:latin typeface="Arial" panose="020B0604020202020204" pitchFamily="34" charset="0"/>
              <a:cs typeface="Arial" panose="020B0604020202020204" pitchFamily="34" charset="0"/>
            </a:endParaRPr>
          </a:p>
          <a:p>
            <a:r>
              <a:rPr lang="en-US" sz="2000" dirty="0" smtClean="0">
                <a:solidFill>
                  <a:srgbClr val="000000"/>
                </a:solidFill>
                <a:latin typeface="Arial" panose="020B0604020202020204" pitchFamily="34" charset="0"/>
                <a:cs typeface="Arial" panose="020B0604020202020204" pitchFamily="34" charset="0"/>
              </a:rPr>
              <a:t>Here at </a:t>
            </a:r>
            <a:r>
              <a:rPr lang="en-US" sz="2000" dirty="0">
                <a:solidFill>
                  <a:srgbClr val="000000"/>
                </a:solidFill>
                <a:latin typeface="Arial" panose="020B0604020202020204" pitchFamily="34" charset="0"/>
                <a:cs typeface="Arial" panose="020B0604020202020204" pitchFamily="34" charset="0"/>
              </a:rPr>
              <a:t>our </a:t>
            </a:r>
            <a:r>
              <a:rPr lang="en-US" sz="2000" dirty="0" smtClean="0">
                <a:solidFill>
                  <a:srgbClr val="000000"/>
                </a:solidFill>
                <a:latin typeface="Arial" panose="020B0604020202020204" pitchFamily="34" charset="0"/>
                <a:cs typeface="Arial" panose="020B0604020202020204" pitchFamily="34" charset="0"/>
              </a:rPr>
              <a:t>Lady’s, opportunities </a:t>
            </a:r>
            <a:r>
              <a:rPr lang="en-US" sz="2000" dirty="0">
                <a:solidFill>
                  <a:srgbClr val="000000"/>
                </a:solidFill>
                <a:latin typeface="Arial" panose="020B0604020202020204" pitchFamily="34" charset="0"/>
                <a:cs typeface="Arial" panose="020B0604020202020204" pitchFamily="34" charset="0"/>
              </a:rPr>
              <a:t>to develop and hone children’s </a:t>
            </a:r>
            <a:r>
              <a:rPr lang="en-US" sz="2000" dirty="0" err="1">
                <a:solidFill>
                  <a:srgbClr val="000000"/>
                </a:solidFill>
                <a:latin typeface="Arial" panose="020B0604020202020204" pitchFamily="34" charset="0"/>
                <a:cs typeface="Arial" panose="020B0604020202020204" pitchFamily="34" charset="0"/>
              </a:rPr>
              <a:t>oracy</a:t>
            </a:r>
            <a:r>
              <a:rPr lang="en-US" sz="2000" dirty="0">
                <a:solidFill>
                  <a:srgbClr val="000000"/>
                </a:solidFill>
                <a:latin typeface="Arial" panose="020B0604020202020204" pitchFamily="34" charset="0"/>
                <a:cs typeface="Arial" panose="020B0604020202020204" pitchFamily="34" charset="0"/>
              </a:rPr>
              <a:t> skills are embedded not only in the English curriculum but also across the wider </a:t>
            </a:r>
            <a:r>
              <a:rPr lang="en-US" sz="2000" dirty="0" smtClean="0">
                <a:solidFill>
                  <a:srgbClr val="000000"/>
                </a:solidFill>
                <a:latin typeface="Arial" panose="020B0604020202020204" pitchFamily="34" charset="0"/>
                <a:cs typeface="Arial" panose="020B0604020202020204" pitchFamily="34" charset="0"/>
              </a:rPr>
              <a:t>curriculum. Teachers </a:t>
            </a:r>
            <a:r>
              <a:rPr lang="en-US" sz="2000" dirty="0">
                <a:solidFill>
                  <a:srgbClr val="000000"/>
                </a:solidFill>
                <a:latin typeface="Arial" panose="020B0604020202020204" pitchFamily="34" charset="0"/>
                <a:cs typeface="Arial" panose="020B0604020202020204" pitchFamily="34" charset="0"/>
              </a:rPr>
              <a:t>are resourceful in their planning </a:t>
            </a:r>
            <a:r>
              <a:rPr lang="en-US" sz="2000" dirty="0" smtClean="0">
                <a:solidFill>
                  <a:srgbClr val="000000"/>
                </a:solidFill>
                <a:latin typeface="Arial" panose="020B0604020202020204" pitchFamily="34" charset="0"/>
                <a:cs typeface="Arial" panose="020B0604020202020204" pitchFamily="34" charset="0"/>
              </a:rPr>
              <a:t>- beginning </a:t>
            </a:r>
            <a:r>
              <a:rPr lang="en-US" sz="2000" dirty="0">
                <a:solidFill>
                  <a:srgbClr val="000000"/>
                </a:solidFill>
                <a:latin typeface="Arial" panose="020B0604020202020204" pitchFamily="34" charset="0"/>
                <a:cs typeface="Arial" panose="020B0604020202020204" pitchFamily="34" charset="0"/>
              </a:rPr>
              <a:t>in Reception and continuing through all Primary years the children develop their capacity to express themselves effectively for a variety of purposes. This is fostered in our Communication Friendly Spaces, as well as through carefully structured lessons. Working with adults and other children, their activities include listening, giving opinions, replying to instructions and questions, describing experiences and feelings</a:t>
            </a:r>
            <a:r>
              <a:rPr lang="en-US" sz="2000" dirty="0" smtClean="0">
                <a:solidFill>
                  <a:srgbClr val="000000"/>
                </a:solidFill>
                <a:latin typeface="Arial" panose="020B0604020202020204" pitchFamily="34" charset="0"/>
                <a:cs typeface="Arial" panose="020B0604020202020204" pitchFamily="34" charset="0"/>
              </a:rPr>
              <a:t>.</a:t>
            </a:r>
          </a:p>
          <a:p>
            <a:endParaRPr lang="en-US" sz="2000" dirty="0">
              <a:solidFill>
                <a:srgbClr val="000000"/>
              </a:solidFill>
              <a:latin typeface="Arial" panose="020B0604020202020204" pitchFamily="34" charset="0"/>
              <a:cs typeface="Arial" panose="020B0604020202020204" pitchFamily="34" charset="0"/>
            </a:endParaRPr>
          </a:p>
          <a:p>
            <a:r>
              <a:rPr lang="en-US" sz="2000" dirty="0" smtClean="0">
                <a:solidFill>
                  <a:srgbClr val="000000"/>
                </a:solidFill>
                <a:latin typeface="Arial" panose="020B0604020202020204" pitchFamily="34" charset="0"/>
                <a:cs typeface="Arial" panose="020B0604020202020204" pitchFamily="34" charset="0"/>
              </a:rPr>
              <a:t>All </a:t>
            </a:r>
            <a:r>
              <a:rPr lang="en-US" sz="2000" dirty="0">
                <a:solidFill>
                  <a:srgbClr val="000000"/>
                </a:solidFill>
                <a:latin typeface="Arial" panose="020B0604020202020204" pitchFamily="34" charset="0"/>
                <a:cs typeface="Arial" panose="020B0604020202020204" pitchFamily="34" charset="0"/>
              </a:rPr>
              <a:t>children </a:t>
            </a:r>
            <a:r>
              <a:rPr lang="en-US" sz="2000" dirty="0" smtClean="0">
                <a:solidFill>
                  <a:srgbClr val="000000"/>
                </a:solidFill>
                <a:latin typeface="Arial" panose="020B0604020202020204" pitchFamily="34" charset="0"/>
                <a:cs typeface="Arial" panose="020B0604020202020204" pitchFamily="34" charset="0"/>
              </a:rPr>
              <a:t>are given many opportunities to extend upon early </a:t>
            </a:r>
            <a:r>
              <a:rPr lang="en-US" sz="2000" dirty="0">
                <a:solidFill>
                  <a:srgbClr val="000000"/>
                </a:solidFill>
                <a:latin typeface="Arial" panose="020B0604020202020204" pitchFamily="34" charset="0"/>
                <a:cs typeface="Arial" panose="020B0604020202020204" pitchFamily="34" charset="0"/>
              </a:rPr>
              <a:t>skills to recount events, tell stories, take on dramatic roles, report, </a:t>
            </a:r>
            <a:r>
              <a:rPr lang="en-US" sz="2000" dirty="0" err="1">
                <a:solidFill>
                  <a:srgbClr val="000000"/>
                </a:solidFill>
                <a:latin typeface="Arial" panose="020B0604020202020204" pitchFamily="34" charset="0"/>
                <a:cs typeface="Arial" panose="020B0604020202020204" pitchFamily="34" charset="0"/>
              </a:rPr>
              <a:t>summarise</a:t>
            </a:r>
            <a:r>
              <a:rPr lang="en-US" sz="2000" dirty="0">
                <a:solidFill>
                  <a:srgbClr val="000000"/>
                </a:solidFill>
                <a:latin typeface="Arial" panose="020B0604020202020204" pitchFamily="34" charset="0"/>
                <a:cs typeface="Arial" panose="020B0604020202020204" pitchFamily="34" charset="0"/>
              </a:rPr>
              <a:t> and predict. </a:t>
            </a:r>
            <a:endParaRPr lang="en-US" sz="2000" dirty="0" smtClean="0">
              <a:solidFill>
                <a:srgbClr val="000000"/>
              </a:solidFill>
              <a:latin typeface="Arial" panose="020B0604020202020204" pitchFamily="34" charset="0"/>
              <a:cs typeface="Arial" panose="020B0604020202020204" pitchFamily="34" charset="0"/>
            </a:endParaRPr>
          </a:p>
          <a:p>
            <a:endParaRPr lang="en-US" sz="2000" dirty="0">
              <a:solidFill>
                <a:srgbClr val="000000"/>
              </a:solidFill>
              <a:latin typeface="Arial" panose="020B0604020202020204" pitchFamily="34" charset="0"/>
              <a:cs typeface="Arial" panose="020B0604020202020204" pitchFamily="34" charset="0"/>
            </a:endParaRPr>
          </a:p>
          <a:p>
            <a:r>
              <a:rPr lang="en-US" sz="2000" dirty="0" smtClean="0">
                <a:solidFill>
                  <a:srgbClr val="000000"/>
                </a:solidFill>
                <a:latin typeface="Arial" panose="020B0604020202020204" pitchFamily="34" charset="0"/>
                <a:cs typeface="Arial" panose="020B0604020202020204" pitchFamily="34" charset="0"/>
              </a:rPr>
              <a:t>Children </a:t>
            </a:r>
            <a:r>
              <a:rPr lang="en-US" sz="2000" dirty="0">
                <a:solidFill>
                  <a:srgbClr val="000000"/>
                </a:solidFill>
                <a:latin typeface="Arial" panose="020B0604020202020204" pitchFamily="34" charset="0"/>
                <a:cs typeface="Arial" panose="020B0604020202020204" pitchFamily="34" charset="0"/>
              </a:rPr>
              <a:t>are also provided with opportunities to compose, recite and perform poetry. All classes take part in literary </a:t>
            </a:r>
            <a:r>
              <a:rPr lang="en-US" sz="2000" dirty="0" smtClean="0">
                <a:solidFill>
                  <a:srgbClr val="000000"/>
                </a:solidFill>
                <a:latin typeface="Arial" panose="020B0604020202020204" pitchFamily="34" charset="0"/>
                <a:cs typeface="Arial" panose="020B0604020202020204" pitchFamily="34" charset="0"/>
              </a:rPr>
              <a:t>events throughout the year, </a:t>
            </a:r>
            <a:r>
              <a:rPr lang="en-US" sz="2000" dirty="0">
                <a:solidFill>
                  <a:srgbClr val="000000"/>
                </a:solidFill>
                <a:latin typeface="Arial" panose="020B0604020202020204" pitchFamily="34" charset="0"/>
                <a:cs typeface="Arial" panose="020B0604020202020204" pitchFamily="34" charset="0"/>
              </a:rPr>
              <a:t>where published writers work with the children to enrich their literary skills. Both KS1 and KS2 children take part in annual dramatic public performances. The infants </a:t>
            </a:r>
            <a:r>
              <a:rPr lang="en-US" sz="2000" dirty="0" smtClean="0">
                <a:solidFill>
                  <a:srgbClr val="000000"/>
                </a:solidFill>
                <a:latin typeface="Arial" panose="020B0604020202020204" pitchFamily="34" charset="0"/>
                <a:cs typeface="Arial" panose="020B0604020202020204" pitchFamily="34" charset="0"/>
              </a:rPr>
              <a:t>often perform a </a:t>
            </a:r>
            <a:r>
              <a:rPr lang="en-US" sz="2000" dirty="0">
                <a:solidFill>
                  <a:srgbClr val="000000"/>
                </a:solidFill>
                <a:latin typeface="Arial" panose="020B0604020202020204" pitchFamily="34" charset="0"/>
                <a:cs typeface="Arial" panose="020B0604020202020204" pitchFamily="34" charset="0"/>
              </a:rPr>
              <a:t>Christmas </a:t>
            </a:r>
            <a:r>
              <a:rPr lang="en-US" sz="2000" dirty="0" smtClean="0">
                <a:solidFill>
                  <a:srgbClr val="000000"/>
                </a:solidFill>
                <a:latin typeface="Arial" panose="020B0604020202020204" pitchFamily="34" charset="0"/>
                <a:cs typeface="Arial" panose="020B0604020202020204" pitchFamily="34" charset="0"/>
              </a:rPr>
              <a:t>nativity, whilst </a:t>
            </a:r>
            <a:r>
              <a:rPr lang="en-US" sz="2000" dirty="0">
                <a:solidFill>
                  <a:srgbClr val="000000"/>
                </a:solidFill>
                <a:latin typeface="Arial" panose="020B0604020202020204" pitchFamily="34" charset="0"/>
                <a:cs typeface="Arial" panose="020B0604020202020204" pitchFamily="34" charset="0"/>
              </a:rPr>
              <a:t>the juniors </a:t>
            </a:r>
            <a:r>
              <a:rPr lang="en-US" sz="2000" dirty="0" smtClean="0">
                <a:solidFill>
                  <a:srgbClr val="000000"/>
                </a:solidFill>
                <a:latin typeface="Arial" panose="020B0604020202020204" pitchFamily="34" charset="0"/>
                <a:cs typeface="Arial" panose="020B0604020202020204" pitchFamily="34" charset="0"/>
              </a:rPr>
              <a:t>enjoy ending </a:t>
            </a:r>
            <a:r>
              <a:rPr lang="en-US" sz="2000" dirty="0">
                <a:solidFill>
                  <a:srgbClr val="000000"/>
                </a:solidFill>
                <a:latin typeface="Arial" panose="020B0604020202020204" pitchFamily="34" charset="0"/>
                <a:cs typeface="Arial" panose="020B0604020202020204" pitchFamily="34" charset="0"/>
              </a:rPr>
              <a:t>the year with a summer show. </a:t>
            </a:r>
            <a:endParaRPr lang="en-US" sz="20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432853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2378" b="12378"/>
          <a:stretch/>
        </p:blipFill>
        <p:spPr>
          <a:xfrm rot="10800000">
            <a:off x="-3" y="0"/>
            <a:ext cx="12155057" cy="6858000"/>
          </a:xfrm>
          <a:prstGeom prst="rect">
            <a:avLst/>
          </a:prstGeom>
        </p:spPr>
      </p:pic>
      <p:sp>
        <p:nvSpPr>
          <p:cNvPr id="4" name="TextBox 3"/>
          <p:cNvSpPr txBox="1"/>
          <p:nvPr/>
        </p:nvSpPr>
        <p:spPr>
          <a:xfrm>
            <a:off x="8820727" y="4599709"/>
            <a:ext cx="3149600" cy="1569660"/>
          </a:xfrm>
          <a:prstGeom prst="rect">
            <a:avLst/>
          </a:prstGeom>
          <a:noFill/>
        </p:spPr>
        <p:txBody>
          <a:bodyPr wrap="square" rtlCol="0">
            <a:spAutoFit/>
          </a:bodyPr>
          <a:lstStyle/>
          <a:p>
            <a:endParaRPr lang="en-US" sz="2400" dirty="0" smtClean="0">
              <a:solidFill>
                <a:schemeClr val="bg1">
                  <a:lumMod val="95000"/>
                </a:schemeClr>
              </a:solidFill>
              <a:cs typeface="Arial" panose="020B0604020202020204" pitchFamily="34" charset="0"/>
            </a:endParaRPr>
          </a:p>
          <a:p>
            <a:r>
              <a:rPr lang="en-US" sz="2400" dirty="0" err="1" smtClean="0">
                <a:solidFill>
                  <a:schemeClr val="bg1">
                    <a:lumMod val="95000"/>
                  </a:schemeClr>
                </a:solidFill>
                <a:cs typeface="Arial" panose="020B0604020202020204" pitchFamily="34" charset="0"/>
              </a:rPr>
              <a:t>Oracy</a:t>
            </a:r>
            <a:r>
              <a:rPr lang="en-US" sz="2400" dirty="0" smtClean="0">
                <a:solidFill>
                  <a:schemeClr val="bg1">
                    <a:lumMod val="95000"/>
                  </a:schemeClr>
                </a:solidFill>
                <a:cs typeface="Arial" panose="020B0604020202020204" pitchFamily="34" charset="0"/>
              </a:rPr>
              <a:t> skills are embedded across the whole curriculum.</a:t>
            </a:r>
            <a:endParaRPr lang="en-GB" sz="2400" dirty="0">
              <a:solidFill>
                <a:schemeClr val="bg1">
                  <a:lumMod val="95000"/>
                </a:schemeClr>
              </a:solidFill>
            </a:endParaRPr>
          </a:p>
        </p:txBody>
      </p:sp>
    </p:spTree>
    <p:extLst>
      <p:ext uri="{BB962C8B-B14F-4D97-AF65-F5344CB8AC3E}">
        <p14:creationId xmlns:p14="http://schemas.microsoft.com/office/powerpoint/2010/main" val="4209082015"/>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965250" y="0"/>
            <a:ext cx="1226750" cy="143878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905" b="1549"/>
          <a:stretch/>
        </p:blipFill>
        <p:spPr>
          <a:xfrm>
            <a:off x="3703828" y="226865"/>
            <a:ext cx="3497526" cy="383371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4242" r="10540" b="5612"/>
          <a:stretch/>
        </p:blipFill>
        <p:spPr>
          <a:xfrm rot="4245152">
            <a:off x="313289" y="815162"/>
            <a:ext cx="3195782" cy="241520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6442"/>
          <a:stretch/>
        </p:blipFill>
        <p:spPr>
          <a:xfrm>
            <a:off x="4098274" y="4378036"/>
            <a:ext cx="3415834" cy="239683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54421">
            <a:off x="7843908" y="456888"/>
            <a:ext cx="2477130" cy="330284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0232" t="2506" r="10404" b="20423"/>
          <a:stretch/>
        </p:blipFill>
        <p:spPr>
          <a:xfrm>
            <a:off x="8334908" y="3997817"/>
            <a:ext cx="3297382" cy="2747818"/>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5497" t="29572" r="16435" b="28646"/>
          <a:stretch/>
        </p:blipFill>
        <p:spPr>
          <a:xfrm>
            <a:off x="261183" y="3997817"/>
            <a:ext cx="3306618" cy="2706256"/>
          </a:xfrm>
          <a:prstGeom prst="rect">
            <a:avLst/>
          </a:prstGeom>
        </p:spPr>
      </p:pic>
    </p:spTree>
    <p:extLst>
      <p:ext uri="{BB962C8B-B14F-4D97-AF65-F5344CB8AC3E}">
        <p14:creationId xmlns:p14="http://schemas.microsoft.com/office/powerpoint/2010/main" val="344925584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accent5">
                    <a:lumMod val="75000"/>
                  </a:schemeClr>
                </a:solidFill>
                <a:latin typeface="Arial" panose="020B0604020202020204" pitchFamily="34" charset="0"/>
                <a:cs typeface="Arial" panose="020B0604020202020204" pitchFamily="34" charset="0"/>
              </a:rPr>
              <a:t>Our Lady of Perpetual Succour Catholic Primary</a:t>
            </a:r>
            <a:endParaRPr lang="en-GB" dirty="0"/>
          </a:p>
        </p:txBody>
      </p:sp>
      <p:sp>
        <p:nvSpPr>
          <p:cNvPr id="3" name="Content Placeholder 2"/>
          <p:cNvSpPr>
            <a:spLocks noGrp="1"/>
          </p:cNvSpPr>
          <p:nvPr>
            <p:ph idx="1"/>
          </p:nvPr>
        </p:nvSpPr>
        <p:spPr>
          <a:xfrm>
            <a:off x="0" y="5701553"/>
            <a:ext cx="12192000" cy="1156447"/>
          </a:xfrm>
        </p:spPr>
        <p:txBody>
          <a:bodyPr>
            <a:normAutofit/>
          </a:bodyPr>
          <a:lstStyle/>
          <a:p>
            <a:pPr marL="0" indent="0" algn="ctr">
              <a:buNone/>
            </a:pPr>
            <a:r>
              <a:rPr lang="en-GB" sz="4000" dirty="0" smtClean="0">
                <a:solidFill>
                  <a:schemeClr val="accent5">
                    <a:lumMod val="75000"/>
                  </a:schemeClr>
                </a:solidFill>
                <a:latin typeface="Arial" panose="020B0604020202020204" pitchFamily="34" charset="0"/>
                <a:cs typeface="Arial" panose="020B0604020202020204" pitchFamily="34" charset="0"/>
              </a:rPr>
              <a:t>English Curriculum Intent</a:t>
            </a:r>
            <a:endParaRPr lang="en-GB" sz="4000" dirty="0">
              <a:solidFill>
                <a:schemeClr val="accent5">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4686296" y="1943098"/>
            <a:ext cx="2819408" cy="3306713"/>
          </a:xfrm>
          <a:prstGeom prst="rect">
            <a:avLst/>
          </a:prstGeom>
        </p:spPr>
      </p:pic>
    </p:spTree>
    <p:extLst>
      <p:ext uri="{BB962C8B-B14F-4D97-AF65-F5344CB8AC3E}">
        <p14:creationId xmlns:p14="http://schemas.microsoft.com/office/powerpoint/2010/main" val="99297780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p:cNvSpPr/>
          <p:nvPr/>
        </p:nvSpPr>
        <p:spPr>
          <a:xfrm>
            <a:off x="0" y="1438781"/>
            <a:ext cx="12192000" cy="6001643"/>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Knowledge of English, and a command of the spoken and written word, is an essential resource for a child’s learning in school. It is a tool used across the whole school curriculum, as well as being a subject in its own right</a:t>
            </a:r>
            <a:r>
              <a:rPr lang="en-US" sz="2400" dirty="0" smtClean="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English at Our Lady's </a:t>
            </a:r>
            <a:r>
              <a:rPr lang="en-US" sz="2400" dirty="0" smtClean="0">
                <a:latin typeface="Arial" panose="020B0604020202020204" pitchFamily="34" charset="0"/>
                <a:cs typeface="Arial" panose="020B0604020202020204" pitchFamily="34" charset="0"/>
              </a:rPr>
              <a:t>is </a:t>
            </a:r>
            <a:r>
              <a:rPr lang="en-US" sz="2400" dirty="0">
                <a:latin typeface="Arial" panose="020B0604020202020204" pitchFamily="34" charset="0"/>
                <a:cs typeface="Arial" panose="020B0604020202020204" pitchFamily="34" charset="0"/>
              </a:rPr>
              <a:t>not </a:t>
            </a:r>
            <a:r>
              <a:rPr lang="en-US" sz="2400" dirty="0" smtClean="0">
                <a:latin typeface="Arial" panose="020B0604020202020204" pitchFamily="34" charset="0"/>
                <a:cs typeface="Arial" panose="020B0604020202020204" pitchFamily="34" charset="0"/>
              </a:rPr>
              <a:t>only </a:t>
            </a:r>
            <a:r>
              <a:rPr lang="en-US" sz="2400" dirty="0">
                <a:latin typeface="Arial" panose="020B0604020202020204" pitchFamily="34" charset="0"/>
                <a:cs typeface="Arial" panose="020B0604020202020204" pitchFamily="34" charset="0"/>
              </a:rPr>
              <a:t>a daily discrete lesson, but is at the cornerstone of the entire curriculum.  It is embedded within all our lessons and </a:t>
            </a:r>
            <a:r>
              <a:rPr lang="en-US" sz="2400" dirty="0" smtClean="0">
                <a:latin typeface="Arial" panose="020B0604020202020204" pitchFamily="34" charset="0"/>
                <a:cs typeface="Arial" panose="020B0604020202020204" pitchFamily="34" charset="0"/>
              </a:rPr>
              <a:t>we </a:t>
            </a:r>
            <a:r>
              <a:rPr lang="en-US" sz="2400" dirty="0">
                <a:latin typeface="Arial" panose="020B0604020202020204" pitchFamily="34" charset="0"/>
                <a:cs typeface="Arial" panose="020B0604020202020204" pitchFamily="34" charset="0"/>
              </a:rPr>
              <a:t>strive for a high level of </a:t>
            </a:r>
            <a:r>
              <a:rPr lang="en-US" sz="2400" dirty="0" smtClean="0">
                <a:latin typeface="Arial" panose="020B0604020202020204" pitchFamily="34" charset="0"/>
                <a:cs typeface="Arial" panose="020B0604020202020204" pitchFamily="34" charset="0"/>
              </a:rPr>
              <a:t>literacy </a:t>
            </a:r>
            <a:r>
              <a:rPr lang="en-US" sz="2400" dirty="0">
                <a:latin typeface="Arial" panose="020B0604020202020204" pitchFamily="34" charset="0"/>
                <a:cs typeface="Arial" panose="020B0604020202020204" pitchFamily="34" charset="0"/>
              </a:rPr>
              <a:t>for all. Through using high-quality texts, immersing children in vocabulary rich learning environments and ensuring new curriculum expectations and the progression of skills are met, the children at Our Lady's </a:t>
            </a:r>
            <a:r>
              <a:rPr lang="en-US" sz="2400" dirty="0" smtClean="0">
                <a:latin typeface="Arial" panose="020B0604020202020204" pitchFamily="34" charset="0"/>
                <a:cs typeface="Arial" panose="020B0604020202020204" pitchFamily="34" charset="0"/>
              </a:rPr>
              <a:t>are </a:t>
            </a:r>
            <a:r>
              <a:rPr lang="en-US" sz="2400" dirty="0">
                <a:latin typeface="Arial" panose="020B0604020202020204" pitchFamily="34" charset="0"/>
                <a:cs typeface="Arial" panose="020B0604020202020204" pitchFamily="34" charset="0"/>
              </a:rPr>
              <a:t>exposed to </a:t>
            </a: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creative and continuous English </a:t>
            </a:r>
            <a:r>
              <a:rPr lang="en-US" sz="2400" dirty="0" smtClean="0">
                <a:latin typeface="Arial" panose="020B0604020202020204" pitchFamily="34" charset="0"/>
                <a:cs typeface="Arial" panose="020B0604020202020204" pitchFamily="34" charset="0"/>
              </a:rPr>
              <a:t>curriculum.</a:t>
            </a:r>
          </a:p>
          <a:p>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We nurture and </a:t>
            </a:r>
            <a:r>
              <a:rPr lang="en-US" sz="2400" dirty="0">
                <a:latin typeface="Arial" panose="020B0604020202020204" pitchFamily="34" charset="0"/>
                <a:cs typeface="Arial" panose="020B0604020202020204" pitchFamily="34" charset="0"/>
              </a:rPr>
              <a:t>develop a love of reading, creative writing and purposeful speaking and listening.</a:t>
            </a:r>
          </a:p>
          <a:p>
            <a:endParaRPr lang="en-US"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p:txBody>
      </p:sp>
      <p:sp>
        <p:nvSpPr>
          <p:cNvPr id="5" name="Rectangle 4"/>
          <p:cNvSpPr/>
          <p:nvPr/>
        </p:nvSpPr>
        <p:spPr>
          <a:xfrm>
            <a:off x="0" y="0"/>
            <a:ext cx="12192000" cy="769441"/>
          </a:xfrm>
          <a:prstGeom prst="rect">
            <a:avLst/>
          </a:prstGeom>
        </p:spPr>
        <p:txBody>
          <a:bodyPr wrap="square">
            <a:spAutoFit/>
          </a:bodyPr>
          <a:lstStyle/>
          <a:p>
            <a:pPr algn="ctr"/>
            <a:r>
              <a:rPr lang="en-GB" sz="4400" b="1" dirty="0" smtClean="0">
                <a:solidFill>
                  <a:schemeClr val="accent5">
                    <a:lumMod val="75000"/>
                  </a:schemeClr>
                </a:solidFill>
                <a:latin typeface="Arial" panose="020B0604020202020204" pitchFamily="34" charset="0"/>
                <a:ea typeface="+mj-ea"/>
                <a:cs typeface="Arial" panose="020B0604020202020204" pitchFamily="34" charset="0"/>
              </a:rPr>
              <a:t>ENGLISH</a:t>
            </a:r>
            <a:endParaRPr lang="en-GB" sz="4400" b="1" dirty="0">
              <a:solidFill>
                <a:schemeClr val="accent5">
                  <a:lumMod val="75000"/>
                </a:schemeClr>
              </a:solidFill>
              <a:latin typeface="Arial" panose="020B0604020202020204" pitchFamily="34" charset="0"/>
              <a:ea typeface="+mj-ea"/>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0965250" y="0"/>
            <a:ext cx="1226750" cy="1438781"/>
          </a:xfrm>
          <a:prstGeom prst="rect">
            <a:avLst/>
          </a:prstGeom>
        </p:spPr>
      </p:pic>
    </p:spTree>
    <p:extLst>
      <p:ext uri="{BB962C8B-B14F-4D97-AF65-F5344CB8AC3E}">
        <p14:creationId xmlns:p14="http://schemas.microsoft.com/office/powerpoint/2010/main" val="363926856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1735F-8BFC-504E-87C6-00B8B2B13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4AF2DEE3-FB58-2C4D-A593-93C38DA8C4F3}"/>
              </a:ext>
            </a:extLst>
          </p:cNvPr>
          <p:cNvSpPr txBox="1"/>
          <p:nvPr/>
        </p:nvSpPr>
        <p:spPr>
          <a:xfrm>
            <a:off x="332510" y="5163127"/>
            <a:ext cx="3731490" cy="830997"/>
          </a:xfrm>
          <a:prstGeom prst="rect">
            <a:avLst/>
          </a:prstGeom>
          <a:solidFill>
            <a:schemeClr val="tx2">
              <a:lumMod val="50000"/>
            </a:schemeClr>
          </a:solidFill>
        </p:spPr>
        <p:txBody>
          <a:bodyPr wrap="square" rtlCol="0">
            <a:spAutoFit/>
          </a:bodyPr>
          <a:lstStyle/>
          <a:p>
            <a:r>
              <a:rPr lang="en-GB" sz="2400" dirty="0" smtClean="0">
                <a:solidFill>
                  <a:schemeClr val="bg1"/>
                </a:solidFill>
              </a:rPr>
              <a:t>English is at the heart of the curriculum.</a:t>
            </a:r>
            <a:endParaRPr lang="en-GB" sz="2400" dirty="0">
              <a:solidFill>
                <a:schemeClr val="bg1"/>
              </a:solidFill>
            </a:endParaRPr>
          </a:p>
        </p:txBody>
      </p:sp>
    </p:spTree>
    <p:extLst>
      <p:ext uri="{BB962C8B-B14F-4D97-AF65-F5344CB8AC3E}">
        <p14:creationId xmlns:p14="http://schemas.microsoft.com/office/powerpoint/2010/main" val="314371961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p:cNvSpPr/>
          <p:nvPr/>
        </p:nvSpPr>
        <p:spPr>
          <a:xfrm>
            <a:off x="0" y="1445926"/>
            <a:ext cx="12192000" cy="1200329"/>
          </a:xfrm>
          <a:prstGeom prst="rect">
            <a:avLst/>
          </a:prstGeom>
        </p:spPr>
        <p:txBody>
          <a:bodyPr wrap="square">
            <a:spAutoFit/>
          </a:bodyPr>
          <a:lstStyle/>
          <a:p>
            <a:endParaRPr lang="en-US"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p:txBody>
      </p:sp>
      <p:sp>
        <p:nvSpPr>
          <p:cNvPr id="5" name="Rectangle 4"/>
          <p:cNvSpPr/>
          <p:nvPr/>
        </p:nvSpPr>
        <p:spPr>
          <a:xfrm>
            <a:off x="0" y="0"/>
            <a:ext cx="12192000" cy="769441"/>
          </a:xfrm>
          <a:prstGeom prst="rect">
            <a:avLst/>
          </a:prstGeom>
        </p:spPr>
        <p:txBody>
          <a:bodyPr wrap="square">
            <a:spAutoFit/>
          </a:bodyPr>
          <a:lstStyle/>
          <a:p>
            <a:pPr algn="ctr"/>
            <a:r>
              <a:rPr lang="en-GB" sz="4400" b="1" dirty="0" smtClean="0">
                <a:solidFill>
                  <a:schemeClr val="accent5">
                    <a:lumMod val="75000"/>
                  </a:schemeClr>
                </a:solidFill>
                <a:latin typeface="Arial" panose="020B0604020202020204" pitchFamily="34" charset="0"/>
                <a:ea typeface="+mj-ea"/>
                <a:cs typeface="Arial" panose="020B0604020202020204" pitchFamily="34" charset="0"/>
              </a:rPr>
              <a:t>ENGLISH</a:t>
            </a:r>
          </a:p>
        </p:txBody>
      </p:sp>
      <p:pic>
        <p:nvPicPr>
          <p:cNvPr id="6" name="Picture 5"/>
          <p:cNvPicPr>
            <a:picLocks noChangeAspect="1"/>
          </p:cNvPicPr>
          <p:nvPr/>
        </p:nvPicPr>
        <p:blipFill>
          <a:blip r:embed="rId2"/>
          <a:stretch>
            <a:fillRect/>
          </a:stretch>
        </p:blipFill>
        <p:spPr>
          <a:xfrm>
            <a:off x="10965250" y="0"/>
            <a:ext cx="1226750" cy="1438781"/>
          </a:xfrm>
          <a:prstGeom prst="rect">
            <a:avLst/>
          </a:prstGeom>
        </p:spPr>
      </p:pic>
      <p:sp>
        <p:nvSpPr>
          <p:cNvPr id="2" name="Rectangle 1"/>
          <p:cNvSpPr/>
          <p:nvPr/>
        </p:nvSpPr>
        <p:spPr>
          <a:xfrm>
            <a:off x="92363" y="769441"/>
            <a:ext cx="11979564" cy="6432530"/>
          </a:xfrm>
          <a:prstGeom prst="rect">
            <a:avLst/>
          </a:prstGeom>
        </p:spPr>
        <p:txBody>
          <a:bodyPr wrap="square">
            <a:spAutoFit/>
          </a:bodyPr>
          <a:lstStyle/>
          <a:p>
            <a:r>
              <a:rPr lang="en-US" sz="2400" b="1" i="1" dirty="0" smtClean="0">
                <a:solidFill>
                  <a:srgbClr val="000000"/>
                </a:solidFill>
                <a:latin typeface="Arial" panose="020B0604020202020204" pitchFamily="34" charset="0"/>
                <a:cs typeface="Arial" panose="020B0604020202020204" pitchFamily="34" charset="0"/>
              </a:rPr>
              <a:t>Reading</a:t>
            </a:r>
          </a:p>
          <a:p>
            <a:endParaRPr lang="en-US" sz="2400" dirty="0">
              <a:solidFill>
                <a:srgbClr val="000000"/>
              </a:solidFill>
              <a:latin typeface="Arial" panose="020B0604020202020204" pitchFamily="34" charset="0"/>
              <a:cs typeface="Arial" panose="020B0604020202020204" pitchFamily="34" charset="0"/>
            </a:endParaRPr>
          </a:p>
          <a:p>
            <a:r>
              <a:rPr lang="en-US" sz="2000" dirty="0" smtClean="0">
                <a:solidFill>
                  <a:srgbClr val="000000"/>
                </a:solidFill>
                <a:latin typeface="Arial" panose="020B0604020202020204" pitchFamily="34" charset="0"/>
                <a:cs typeface="Arial" panose="020B0604020202020204" pitchFamily="34" charset="0"/>
              </a:rPr>
              <a:t>At Our Lady’s c</a:t>
            </a:r>
            <a:r>
              <a:rPr lang="en-US" sz="2000" dirty="0" smtClean="0">
                <a:solidFill>
                  <a:srgbClr val="000000"/>
                </a:solidFill>
                <a:latin typeface="Arial" panose="020B0604020202020204" pitchFamily="34" charset="0"/>
                <a:cs typeface="Arial" panose="020B0604020202020204" pitchFamily="34" charset="0"/>
              </a:rPr>
              <a:t>hildren </a:t>
            </a:r>
            <a:r>
              <a:rPr lang="en-US" sz="2000" dirty="0">
                <a:solidFill>
                  <a:srgbClr val="000000"/>
                </a:solidFill>
                <a:latin typeface="Arial" panose="020B0604020202020204" pitchFamily="34" charset="0"/>
                <a:cs typeface="Arial" panose="020B0604020202020204" pitchFamily="34" charset="0"/>
              </a:rPr>
              <a:t>learn not just the mechanics of reading, but to become accomplished, comprehending readers; developing </a:t>
            </a:r>
            <a:r>
              <a:rPr lang="en-US" sz="2000" dirty="0" smtClean="0">
                <a:solidFill>
                  <a:srgbClr val="000000"/>
                </a:solidFill>
                <a:latin typeface="Arial" panose="020B0604020202020204" pitchFamily="34" charset="0"/>
                <a:cs typeface="Arial" panose="020B0604020202020204" pitchFamily="34" charset="0"/>
              </a:rPr>
              <a:t>a </a:t>
            </a:r>
            <a:r>
              <a:rPr lang="en-US" sz="2000" dirty="0">
                <a:solidFill>
                  <a:srgbClr val="000000"/>
                </a:solidFill>
                <a:latin typeface="Arial" panose="020B0604020202020204" pitchFamily="34" charset="0"/>
                <a:cs typeface="Arial" panose="020B0604020202020204" pitchFamily="34" charset="0"/>
              </a:rPr>
              <a:t>love of reading for life. Each class has a </a:t>
            </a:r>
            <a:r>
              <a:rPr lang="en-US" sz="2000" dirty="0" smtClean="0">
                <a:solidFill>
                  <a:srgbClr val="000000"/>
                </a:solidFill>
                <a:latin typeface="Arial" panose="020B0604020202020204" pitchFamily="34" charset="0"/>
                <a:cs typeface="Arial" panose="020B0604020202020204" pitchFamily="34" charset="0"/>
              </a:rPr>
              <a:t>designated communication friendly </a:t>
            </a:r>
            <a:r>
              <a:rPr lang="en-US" sz="2000" dirty="0">
                <a:solidFill>
                  <a:srgbClr val="000000"/>
                </a:solidFill>
                <a:latin typeface="Arial" panose="020B0604020202020204" pitchFamily="34" charset="0"/>
                <a:cs typeface="Arial" panose="020B0604020202020204" pitchFamily="34" charset="0"/>
              </a:rPr>
              <a:t>reading </a:t>
            </a:r>
            <a:r>
              <a:rPr lang="en-US" sz="2000" dirty="0" smtClean="0">
                <a:solidFill>
                  <a:srgbClr val="000000"/>
                </a:solidFill>
                <a:latin typeface="Arial" panose="020B0604020202020204" pitchFamily="34" charset="0"/>
                <a:cs typeface="Arial" panose="020B0604020202020204" pitchFamily="34" charset="0"/>
              </a:rPr>
              <a:t>area</a:t>
            </a:r>
            <a:r>
              <a:rPr lang="en-US" sz="2000" dirty="0" smtClean="0">
                <a:latin typeface="Arial" panose="020B0604020202020204" pitchFamily="34" charset="0"/>
                <a:cs typeface="Arial" panose="020B0604020202020204" pitchFamily="34" charset="0"/>
              </a:rPr>
              <a:t>, resourced with high </a:t>
            </a:r>
            <a:r>
              <a:rPr lang="en-US" sz="2000" dirty="0">
                <a:latin typeface="Arial" panose="020B0604020202020204" pitchFamily="34" charset="0"/>
                <a:cs typeface="Arial" panose="020B0604020202020204" pitchFamily="34" charset="0"/>
              </a:rPr>
              <a:t>quality texts and inspiring learning opportunities, </a:t>
            </a:r>
            <a:r>
              <a:rPr lang="en-US" sz="2000" dirty="0" smtClean="0">
                <a:latin typeface="Arial" panose="020B0604020202020204" pitchFamily="34" charset="0"/>
                <a:cs typeface="Arial" panose="020B0604020202020204" pitchFamily="34" charset="0"/>
              </a:rPr>
              <a:t>which help our children </a:t>
            </a:r>
            <a:r>
              <a:rPr lang="en-US" sz="2000" dirty="0">
                <a:latin typeface="Arial" panose="020B0604020202020204" pitchFamily="34" charset="0"/>
                <a:cs typeface="Arial" panose="020B0604020202020204" pitchFamily="34" charset="0"/>
              </a:rPr>
              <a:t>to</a:t>
            </a:r>
            <a:r>
              <a:rPr lang="en-US" sz="2000" dirty="0" smtClean="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Gain </a:t>
            </a:r>
            <a:r>
              <a:rPr lang="en-US" sz="2000" dirty="0">
                <a:latin typeface="Arial" panose="020B0604020202020204" pitchFamily="34" charset="0"/>
                <a:cs typeface="Arial" panose="020B0604020202020204" pitchFamily="34" charset="0"/>
              </a:rPr>
              <a:t>a life-long enjoyment of reading and books</a:t>
            </a:r>
            <a:r>
              <a:rPr lang="en-US" sz="20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Be able to read with expression, clarity and confidence</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Apply a knowledge of structured synthetic phonics in order to decode unfamiliar words with increasing accuracy and speed;</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Develop </a:t>
            </a:r>
            <a:r>
              <a:rPr lang="en-US" sz="2000" dirty="0">
                <a:latin typeface="Arial" panose="020B0604020202020204" pitchFamily="34" charset="0"/>
                <a:cs typeface="Arial" panose="020B0604020202020204" pitchFamily="34" charset="0"/>
              </a:rPr>
              <a:t>a good linguistic knowledge of vocabulary and grammar;</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Read and respond to a wide range of different types of texts;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Develop a deeper level of emotional intelligence and empathy;</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Read fluently, and with confidence, in any </a:t>
            </a:r>
            <a:r>
              <a:rPr lang="en-US" sz="2000" dirty="0" smtClean="0">
                <a:latin typeface="Arial" panose="020B0604020202020204" pitchFamily="34" charset="0"/>
                <a:cs typeface="Arial" panose="020B0604020202020204" pitchFamily="34" charset="0"/>
              </a:rPr>
              <a:t>subject.</a:t>
            </a:r>
            <a:endParaRPr lang="en-US" sz="2000" dirty="0">
              <a:latin typeface="Arial" panose="020B0604020202020204" pitchFamily="34" charset="0"/>
              <a:cs typeface="Arial" panose="020B0604020202020204" pitchFamily="34" charset="0"/>
            </a:endParaRPr>
          </a:p>
          <a:p>
            <a:endParaRPr lang="en-US" sz="2000" b="0" i="0" dirty="0" smtClean="0">
              <a:solidFill>
                <a:srgbClr val="000000"/>
              </a:solidFill>
              <a:effectLst/>
              <a:latin typeface="Arial" panose="020B0604020202020204" pitchFamily="34" charset="0"/>
              <a:cs typeface="Arial" panose="020B0604020202020204" pitchFamily="34" charset="0"/>
            </a:endParaRPr>
          </a:p>
          <a:p>
            <a:r>
              <a:rPr lang="en-US" sz="2000" dirty="0" smtClean="0">
                <a:solidFill>
                  <a:srgbClr val="000000"/>
                </a:solidFill>
                <a:latin typeface="Arial" panose="020B0604020202020204" pitchFamily="34" charset="0"/>
                <a:cs typeface="Arial" panose="020B0604020202020204" pitchFamily="34" charset="0"/>
              </a:rPr>
              <a:t>Our Reading Buddies and Y6 Librarians promote and share books, taking them out onto the playground. </a:t>
            </a:r>
            <a:r>
              <a:rPr lang="en-US" sz="2000" dirty="0" smtClean="0">
                <a:solidFill>
                  <a:srgbClr val="000000"/>
                </a:solidFill>
                <a:latin typeface="Arial" panose="020B0604020202020204" pitchFamily="34" charset="0"/>
                <a:cs typeface="Arial" panose="020B0604020202020204" pitchFamily="34" charset="0"/>
              </a:rPr>
              <a:t>This </a:t>
            </a:r>
            <a:r>
              <a:rPr lang="en-US" sz="2000" dirty="0">
                <a:solidFill>
                  <a:srgbClr val="000000"/>
                </a:solidFill>
                <a:latin typeface="Arial" panose="020B0604020202020204" pitchFamily="34" charset="0"/>
                <a:cs typeface="Arial" panose="020B0604020202020204" pitchFamily="34" charset="0"/>
              </a:rPr>
              <a:t>is peer support, run by the children for the </a:t>
            </a:r>
            <a:r>
              <a:rPr lang="en-US" sz="2000" dirty="0" smtClean="0">
                <a:solidFill>
                  <a:srgbClr val="000000"/>
                </a:solidFill>
                <a:latin typeface="Arial" panose="020B0604020202020204" pitchFamily="34" charset="0"/>
                <a:cs typeface="Arial" panose="020B0604020202020204" pitchFamily="34" charset="0"/>
              </a:rPr>
              <a:t>children: and </a:t>
            </a:r>
            <a:r>
              <a:rPr lang="en-US" sz="2000" dirty="0">
                <a:solidFill>
                  <a:srgbClr val="000000"/>
                </a:solidFill>
                <a:latin typeface="Arial" panose="020B0604020202020204" pitchFamily="34" charset="0"/>
                <a:cs typeface="Arial" panose="020B0604020202020204" pitchFamily="34" charset="0"/>
              </a:rPr>
              <a:t>certainly contributed towards our Liverpool Reading Quality Mark accreditation.</a:t>
            </a:r>
            <a:endParaRPr lang="en-US" sz="2000" b="0" i="0" dirty="0" smtClean="0">
              <a:solidFill>
                <a:srgbClr val="000000"/>
              </a:solidFill>
              <a:effectLst/>
              <a:latin typeface="Arial" panose="020B0604020202020204" pitchFamily="34" charset="0"/>
              <a:cs typeface="Arial" panose="020B0604020202020204" pitchFamily="34" charset="0"/>
            </a:endParaRPr>
          </a:p>
          <a:p>
            <a:endParaRPr lang="en-US" sz="24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063984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002" b="16232"/>
          <a:stretch/>
        </p:blipFill>
        <p:spPr>
          <a:xfrm>
            <a:off x="7620" y="-320040"/>
            <a:ext cx="12176760" cy="7178039"/>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258618" y="175491"/>
            <a:ext cx="2207491" cy="3416320"/>
          </a:xfrm>
          <a:prstGeom prst="rect">
            <a:avLst/>
          </a:prstGeom>
        </p:spPr>
        <p:txBody>
          <a:bodyPr wrap="square">
            <a:spAutoFit/>
          </a:bodyPr>
          <a:lstStyle/>
          <a:p>
            <a:r>
              <a:rPr lang="en-GB" sz="2400" dirty="0" smtClean="0">
                <a:solidFill>
                  <a:schemeClr val="bg1"/>
                </a:solidFill>
              </a:rPr>
              <a:t>Reading opens up a world of opportunities, developing a deeper level of  knowledge, emotional intelligence and empathy.</a:t>
            </a:r>
            <a:endParaRPr lang="en-GB" sz="2400" dirty="0">
              <a:solidFill>
                <a:schemeClr val="bg1"/>
              </a:solidFill>
            </a:endParaRPr>
          </a:p>
        </p:txBody>
      </p:sp>
    </p:spTree>
    <p:extLst>
      <p:ext uri="{BB962C8B-B14F-4D97-AF65-F5344CB8AC3E}">
        <p14:creationId xmlns:p14="http://schemas.microsoft.com/office/powerpoint/2010/main" val="424254089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0965250" y="0"/>
            <a:ext cx="1226750" cy="143878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24329">
            <a:off x="8549309" y="1589655"/>
            <a:ext cx="2960870" cy="2220653"/>
          </a:xfrm>
          <a:prstGeom prst="rect">
            <a:avLst/>
          </a:prstGeom>
        </p:spPr>
      </p:pic>
      <p:pic>
        <p:nvPicPr>
          <p:cNvPr id="4" name="Picture 3"/>
          <p:cNvPicPr>
            <a:picLocks noChangeAspect="1"/>
          </p:cNvPicPr>
          <p:nvPr/>
        </p:nvPicPr>
        <p:blipFill>
          <a:blip r:embed="rId4"/>
          <a:stretch>
            <a:fillRect/>
          </a:stretch>
        </p:blipFill>
        <p:spPr>
          <a:xfrm>
            <a:off x="9134765" y="4458639"/>
            <a:ext cx="2987014" cy="2233816"/>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10772" r="3490" b="26142"/>
          <a:stretch/>
        </p:blipFill>
        <p:spPr>
          <a:xfrm>
            <a:off x="2737571" y="3817879"/>
            <a:ext cx="2990899" cy="2606721"/>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6787" t="-8165" r="27390" b="8165"/>
          <a:stretch/>
        </p:blipFill>
        <p:spPr>
          <a:xfrm rot="5400000">
            <a:off x="492993" y="4203336"/>
            <a:ext cx="1968161" cy="2744422"/>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5062" r="8058" b="1718"/>
          <a:stretch/>
        </p:blipFill>
        <p:spPr>
          <a:xfrm>
            <a:off x="2827740" y="475637"/>
            <a:ext cx="2832154" cy="240287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57681">
            <a:off x="491295" y="763416"/>
            <a:ext cx="2152070" cy="2869428"/>
          </a:xfrm>
          <a:prstGeom prst="rect">
            <a:avLst/>
          </a:prstGeom>
        </p:spPr>
      </p:pic>
      <p:pic>
        <p:nvPicPr>
          <p:cNvPr id="6" name="Picture 5"/>
          <p:cNvPicPr>
            <a:picLocks noChangeAspect="1"/>
          </p:cNvPicPr>
          <p:nvPr/>
        </p:nvPicPr>
        <p:blipFill>
          <a:blip r:embed="rId9"/>
          <a:stretch>
            <a:fillRect/>
          </a:stretch>
        </p:blipFill>
        <p:spPr>
          <a:xfrm>
            <a:off x="5822855" y="524037"/>
            <a:ext cx="3139292" cy="2354470"/>
          </a:xfrm>
          <a:prstGeom prst="rect">
            <a:avLst/>
          </a:prstGeom>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9850" t="12909" r="4652"/>
          <a:stretch/>
        </p:blipFill>
        <p:spPr>
          <a:xfrm>
            <a:off x="5900411" y="3858526"/>
            <a:ext cx="3061735" cy="2339074"/>
          </a:xfrm>
          <a:prstGeom prst="rect">
            <a:avLst/>
          </a:prstGeom>
        </p:spPr>
      </p:pic>
    </p:spTree>
    <p:extLst>
      <p:ext uri="{BB962C8B-B14F-4D97-AF65-F5344CB8AC3E}">
        <p14:creationId xmlns:p14="http://schemas.microsoft.com/office/powerpoint/2010/main" val="65802589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0965250" y="0"/>
            <a:ext cx="1226750" cy="1438781"/>
          </a:xfrm>
          <a:prstGeom prst="rect">
            <a:avLst/>
          </a:prstGeom>
        </p:spPr>
      </p:pic>
      <p:sp>
        <p:nvSpPr>
          <p:cNvPr id="3" name="Rectangle 2"/>
          <p:cNvSpPr/>
          <p:nvPr/>
        </p:nvSpPr>
        <p:spPr>
          <a:xfrm>
            <a:off x="230909" y="-2572643"/>
            <a:ext cx="10649527" cy="9233297"/>
          </a:xfrm>
          <a:prstGeom prst="rect">
            <a:avLst/>
          </a:prstGeom>
        </p:spPr>
        <p:txBody>
          <a:bodyPr wrap="square">
            <a:spAutoFit/>
          </a:bodyPr>
          <a:lstStyle/>
          <a:p>
            <a:endParaRPr lang="en-US" b="1" i="1" dirty="0" smtClean="0">
              <a:solidFill>
                <a:srgbClr val="000000"/>
              </a:solidFill>
              <a:latin typeface="Comic Sans MS" panose="030F0702030302020204" pitchFamily="66" charset="0"/>
            </a:endParaRPr>
          </a:p>
          <a:p>
            <a:endParaRPr lang="en-US" b="1" i="1" dirty="0">
              <a:solidFill>
                <a:srgbClr val="000000"/>
              </a:solidFill>
              <a:latin typeface="Comic Sans MS" panose="030F0702030302020204" pitchFamily="66" charset="0"/>
            </a:endParaRPr>
          </a:p>
          <a:p>
            <a:endParaRPr lang="en-US" b="1" i="1" dirty="0" smtClean="0">
              <a:solidFill>
                <a:srgbClr val="000000"/>
              </a:solidFill>
              <a:latin typeface="Comic Sans MS" panose="030F0702030302020204" pitchFamily="66" charset="0"/>
            </a:endParaRPr>
          </a:p>
          <a:p>
            <a:endParaRPr lang="en-US" b="1" i="1" dirty="0">
              <a:solidFill>
                <a:srgbClr val="000000"/>
              </a:solidFill>
              <a:latin typeface="Comic Sans MS" panose="030F0702030302020204" pitchFamily="66" charset="0"/>
            </a:endParaRPr>
          </a:p>
          <a:p>
            <a:endParaRPr lang="en-US" b="1" i="1" dirty="0" smtClean="0">
              <a:solidFill>
                <a:srgbClr val="000000"/>
              </a:solidFill>
              <a:latin typeface="Comic Sans MS" panose="030F0702030302020204" pitchFamily="66" charset="0"/>
            </a:endParaRPr>
          </a:p>
          <a:p>
            <a:endParaRPr lang="en-US" b="1" i="1" dirty="0">
              <a:solidFill>
                <a:srgbClr val="000000"/>
              </a:solidFill>
              <a:latin typeface="Comic Sans MS" panose="030F0702030302020204" pitchFamily="66" charset="0"/>
            </a:endParaRPr>
          </a:p>
          <a:p>
            <a:endParaRPr lang="en-US" b="1" i="1" dirty="0" smtClean="0">
              <a:solidFill>
                <a:srgbClr val="000000"/>
              </a:solidFill>
              <a:latin typeface="Comic Sans MS" panose="030F0702030302020204" pitchFamily="66" charset="0"/>
            </a:endParaRPr>
          </a:p>
          <a:p>
            <a:endParaRPr lang="en-US" b="1" i="1" dirty="0">
              <a:solidFill>
                <a:srgbClr val="000000"/>
              </a:solidFill>
              <a:latin typeface="Comic Sans MS" panose="030F0702030302020204" pitchFamily="66" charset="0"/>
            </a:endParaRPr>
          </a:p>
          <a:p>
            <a:endParaRPr lang="en-US" b="1" i="1" dirty="0" smtClean="0">
              <a:solidFill>
                <a:srgbClr val="000000"/>
              </a:solidFill>
              <a:latin typeface="Comic Sans MS" panose="030F0702030302020204" pitchFamily="66" charset="0"/>
            </a:endParaRPr>
          </a:p>
          <a:p>
            <a:endParaRPr lang="en-US" b="1" i="1" dirty="0">
              <a:solidFill>
                <a:srgbClr val="000000"/>
              </a:solidFill>
              <a:latin typeface="Comic Sans MS" panose="030F0702030302020204" pitchFamily="66" charset="0"/>
            </a:endParaRPr>
          </a:p>
          <a:p>
            <a:endParaRPr lang="en-US" b="1" i="1" dirty="0" smtClean="0">
              <a:solidFill>
                <a:srgbClr val="000000"/>
              </a:solidFill>
              <a:latin typeface="Comic Sans MS" panose="030F0702030302020204" pitchFamily="66" charset="0"/>
            </a:endParaRPr>
          </a:p>
          <a:p>
            <a:r>
              <a:rPr lang="en-US" b="1" i="1" dirty="0" smtClean="0">
                <a:solidFill>
                  <a:srgbClr val="000000"/>
                </a:solidFill>
                <a:latin typeface="Comic Sans MS" panose="030F0702030302020204" pitchFamily="66" charset="0"/>
              </a:rPr>
              <a:t>Writing</a:t>
            </a:r>
          </a:p>
          <a:p>
            <a:endParaRPr lang="en-US" dirty="0">
              <a:solidFill>
                <a:srgbClr val="000000"/>
              </a:solidFill>
              <a:latin typeface="Comic Sans MS" panose="030F0702030302020204" pitchFamily="66" charset="0"/>
            </a:endParaRPr>
          </a:p>
          <a:p>
            <a:r>
              <a:rPr lang="en-US" sz="2000" dirty="0" smtClean="0">
                <a:latin typeface="Arial" panose="020B0604020202020204" pitchFamily="34" charset="0"/>
                <a:cs typeface="Arial" panose="020B0604020202020204" pitchFamily="34" charset="0"/>
              </a:rPr>
              <a:t>At Our Lady’s we </a:t>
            </a:r>
            <a:r>
              <a:rPr lang="en-US" sz="2000" dirty="0">
                <a:latin typeface="Arial" panose="020B0604020202020204" pitchFamily="34" charset="0"/>
                <a:cs typeface="Arial" panose="020B0604020202020204" pitchFamily="34" charset="0"/>
              </a:rPr>
              <a:t>aim to ensure all of our children develop a genuine love of language and the written word, through a text-based approach; </a:t>
            </a:r>
            <a:r>
              <a:rPr lang="en-US" sz="2000" dirty="0" smtClean="0">
                <a:latin typeface="Arial" panose="020B0604020202020204" pitchFamily="34" charset="0"/>
                <a:cs typeface="Arial" panose="020B0604020202020204" pitchFamily="34" charset="0"/>
              </a:rPr>
              <a:t>this links closely to the way we teach reading, with carefully selected, high quality texts at the heart of the literacy curriculum.</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Careful </a:t>
            </a:r>
            <a:r>
              <a:rPr lang="en-US" sz="2000" dirty="0">
                <a:latin typeface="Arial" panose="020B0604020202020204" pitchFamily="34" charset="0"/>
                <a:cs typeface="Arial" panose="020B0604020202020204" pitchFamily="34" charset="0"/>
              </a:rPr>
              <a:t>links are </a:t>
            </a:r>
            <a:r>
              <a:rPr lang="en-US" sz="2000" dirty="0" smtClean="0">
                <a:latin typeface="Arial" panose="020B0604020202020204" pitchFamily="34" charset="0"/>
                <a:cs typeface="Arial" panose="020B0604020202020204" pitchFamily="34" charset="0"/>
              </a:rPr>
              <a:t>also made </a:t>
            </a:r>
            <a:r>
              <a:rPr lang="en-US" sz="2000" dirty="0">
                <a:latin typeface="Arial" panose="020B0604020202020204" pitchFamily="34" charset="0"/>
                <a:cs typeface="Arial" panose="020B0604020202020204" pitchFamily="34" charset="0"/>
              </a:rPr>
              <a:t>across the curriculum to ensure that children’s English learning is relevant and meaningful: </a:t>
            </a:r>
            <a:r>
              <a:rPr lang="en-US" sz="2000" dirty="0" smtClean="0">
                <a:latin typeface="Arial" panose="020B0604020202020204" pitchFamily="34" charset="0"/>
                <a:cs typeface="Arial" panose="020B0604020202020204" pitchFamily="34" charset="0"/>
              </a:rPr>
              <a:t>frequently </a:t>
            </a:r>
            <a:r>
              <a:rPr lang="en-US" sz="2000" dirty="0">
                <a:latin typeface="Arial" panose="020B0604020202020204" pitchFamily="34" charset="0"/>
                <a:cs typeface="Arial" panose="020B0604020202020204" pitchFamily="34" charset="0"/>
              </a:rPr>
              <a:t>linking our </a:t>
            </a:r>
            <a:r>
              <a:rPr lang="en-US" sz="2000" dirty="0" smtClean="0">
                <a:latin typeface="Arial" panose="020B0604020202020204" pitchFamily="34" charset="0"/>
                <a:cs typeface="Arial" panose="020B0604020202020204" pitchFamily="34" charset="0"/>
              </a:rPr>
              <a:t>reading and </a:t>
            </a:r>
            <a:r>
              <a:rPr lang="en-US" sz="2000" dirty="0">
                <a:latin typeface="Arial" panose="020B0604020202020204" pitchFamily="34" charset="0"/>
                <a:cs typeface="Arial" panose="020B0604020202020204" pitchFamily="34" charset="0"/>
              </a:rPr>
              <a:t>writing </a:t>
            </a:r>
            <a:r>
              <a:rPr lang="en-US" sz="2000" dirty="0" smtClean="0">
                <a:latin typeface="Arial" panose="020B0604020202020204" pitchFamily="34" charset="0"/>
                <a:cs typeface="Arial" panose="020B0604020202020204" pitchFamily="34" charset="0"/>
              </a:rPr>
              <a:t>with </a:t>
            </a:r>
            <a:r>
              <a:rPr lang="en-US" sz="2000" dirty="0">
                <a:latin typeface="Arial" panose="020B0604020202020204" pitchFamily="34" charset="0"/>
                <a:cs typeface="Arial" panose="020B0604020202020204" pitchFamily="34" charset="0"/>
              </a:rPr>
              <a:t>the topic that we are covering in </a:t>
            </a:r>
            <a:r>
              <a:rPr lang="en-US" sz="2000" dirty="0" smtClean="0">
                <a:latin typeface="Arial" panose="020B0604020202020204" pitchFamily="34" charset="0"/>
                <a:cs typeface="Arial" panose="020B0604020202020204" pitchFamily="34" charset="0"/>
              </a:rPr>
              <a:t>Dimensions, as well as exploring exceptional literature in its own right.</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We </a:t>
            </a:r>
            <a:r>
              <a:rPr lang="en-US" sz="2000" dirty="0">
                <a:latin typeface="Arial" panose="020B0604020202020204" pitchFamily="34" charset="0"/>
                <a:cs typeface="Arial" panose="020B0604020202020204" pitchFamily="34" charset="0"/>
              </a:rPr>
              <a:t>ensure that children develop an understanding of how widely writing is used in everyday life </a:t>
            </a:r>
            <a:r>
              <a:rPr lang="en-US" sz="2000" dirty="0" smtClean="0">
                <a:latin typeface="Arial" panose="020B0604020202020204" pitchFamily="34" charset="0"/>
                <a:cs typeface="Arial" panose="020B0604020202020204" pitchFamily="34" charset="0"/>
              </a:rPr>
              <a:t>and </a:t>
            </a:r>
            <a:r>
              <a:rPr lang="en-US" sz="2000" dirty="0">
                <a:latin typeface="Arial" panose="020B0604020202020204" pitchFamily="34" charset="0"/>
                <a:cs typeface="Arial" panose="020B0604020202020204" pitchFamily="34" charset="0"/>
              </a:rPr>
              <a:t>therefore, how important and useful the skills are that they are learning. Our intentions in writing are for children to: </a:t>
            </a:r>
            <a:endParaRPr lang="en-US" sz="2000" dirty="0" smtClean="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Write </a:t>
            </a:r>
            <a:r>
              <a:rPr lang="en-US" sz="2000" dirty="0">
                <a:latin typeface="Arial" panose="020B0604020202020204" pitchFamily="34" charset="0"/>
                <a:cs typeface="Arial" panose="020B0604020202020204" pitchFamily="34" charset="0"/>
              </a:rPr>
              <a:t>for a purpose </a:t>
            </a:r>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See </a:t>
            </a:r>
            <a:r>
              <a:rPr lang="en-US" sz="2000" dirty="0">
                <a:latin typeface="Arial" panose="020B0604020202020204" pitchFamily="34" charset="0"/>
                <a:cs typeface="Arial" panose="020B0604020202020204" pitchFamily="34" charset="0"/>
              </a:rPr>
              <a:t>themselves as real writers </a:t>
            </a:r>
            <a:r>
              <a:rPr lang="en-US" sz="2000" dirty="0" smtClean="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Take </a:t>
            </a:r>
            <a:r>
              <a:rPr lang="en-US" sz="2000" dirty="0">
                <a:latin typeface="Arial" panose="020B0604020202020204" pitchFamily="34" charset="0"/>
                <a:cs typeface="Arial" panose="020B0604020202020204" pitchFamily="34" charset="0"/>
              </a:rPr>
              <a:t>ownership of their writing </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See </a:t>
            </a:r>
            <a:r>
              <a:rPr lang="en-US" sz="2000" dirty="0">
                <a:latin typeface="Arial" panose="020B0604020202020204" pitchFamily="34" charset="0"/>
                <a:cs typeface="Arial" panose="020B0604020202020204" pitchFamily="34" charset="0"/>
              </a:rPr>
              <a:t>writing as an interesting and enjoyable process </a:t>
            </a:r>
          </a:p>
          <a:p>
            <a:pPr marL="342900" indent="-3429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Acquire </a:t>
            </a:r>
            <a:r>
              <a:rPr lang="en-US" sz="2000" dirty="0">
                <a:latin typeface="Arial" panose="020B0604020202020204" pitchFamily="34" charset="0"/>
                <a:cs typeface="Arial" panose="020B0604020202020204" pitchFamily="34" charset="0"/>
              </a:rPr>
              <a:t>the ability to </a:t>
            </a:r>
            <a:r>
              <a:rPr lang="en-US" sz="2000" dirty="0" err="1">
                <a:latin typeface="Arial" panose="020B0604020202020204" pitchFamily="34" charset="0"/>
                <a:cs typeface="Arial" panose="020B0604020202020204" pitchFamily="34" charset="0"/>
              </a:rPr>
              <a:t>organise</a:t>
            </a:r>
            <a:r>
              <a:rPr lang="en-US" sz="2000" dirty="0">
                <a:latin typeface="Arial" panose="020B0604020202020204" pitchFamily="34" charset="0"/>
                <a:cs typeface="Arial" panose="020B0604020202020204" pitchFamily="34" charset="0"/>
              </a:rPr>
              <a:t> and plan their written </a:t>
            </a:r>
            <a:r>
              <a:rPr lang="en-US" sz="2000" dirty="0" smtClean="0">
                <a:latin typeface="Arial" panose="020B0604020202020204" pitchFamily="34" charset="0"/>
                <a:cs typeface="Arial" panose="020B0604020202020204" pitchFamily="34" charset="0"/>
              </a:rPr>
              <a:t>work</a:t>
            </a:r>
          </a:p>
          <a:p>
            <a:pPr marL="342900" indent="-342900">
              <a:buFont typeface="Arial" panose="020B0604020202020204" pitchFamily="34" charset="0"/>
              <a:buChar char="•"/>
            </a:pPr>
            <a:r>
              <a:rPr lang="en-US" sz="2000" b="0" i="0" dirty="0" smtClean="0">
                <a:solidFill>
                  <a:srgbClr val="000000"/>
                </a:solidFill>
                <a:effectLst/>
                <a:latin typeface="Arial" panose="020B0604020202020204" pitchFamily="34" charset="0"/>
                <a:cs typeface="Arial" panose="020B0604020202020204" pitchFamily="34" charset="0"/>
              </a:rPr>
              <a:t>Celebrate their writing by entering competitions and sharing our best practice</a:t>
            </a:r>
            <a:endParaRPr lang="en-US" sz="20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492179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059" b="11059"/>
          <a:stretch/>
        </p:blipFill>
        <p:spPr>
          <a:xfrm>
            <a:off x="9237" y="0"/>
            <a:ext cx="12155054" cy="6853382"/>
          </a:xfrm>
          <a:prstGeom prst="rect">
            <a:avLst/>
          </a:prstGeom>
        </p:spPr>
      </p:pic>
      <p:sp>
        <p:nvSpPr>
          <p:cNvPr id="4" name="TextBox 3"/>
          <p:cNvSpPr txBox="1"/>
          <p:nvPr/>
        </p:nvSpPr>
        <p:spPr>
          <a:xfrm>
            <a:off x="9301017" y="5347855"/>
            <a:ext cx="2752437" cy="1569660"/>
          </a:xfrm>
          <a:prstGeom prst="rect">
            <a:avLst/>
          </a:prstGeom>
          <a:noFill/>
        </p:spPr>
        <p:txBody>
          <a:bodyPr wrap="square" rtlCol="0">
            <a:spAutoFit/>
          </a:bodyPr>
          <a:lstStyle/>
          <a:p>
            <a:r>
              <a:rPr lang="en-US" sz="2400" dirty="0" smtClean="0">
                <a:solidFill>
                  <a:schemeClr val="bg1">
                    <a:lumMod val="95000"/>
                  </a:schemeClr>
                </a:solidFill>
                <a:cs typeface="Arial" panose="020B0604020202020204" pitchFamily="34" charset="0"/>
              </a:rPr>
              <a:t>Children </a:t>
            </a:r>
            <a:r>
              <a:rPr lang="en-US" sz="2400" dirty="0">
                <a:solidFill>
                  <a:schemeClr val="bg1">
                    <a:lumMod val="95000"/>
                  </a:schemeClr>
                </a:solidFill>
                <a:cs typeface="Arial" panose="020B0604020202020204" pitchFamily="34" charset="0"/>
              </a:rPr>
              <a:t>develop a genuine love of language and the written </a:t>
            </a:r>
            <a:r>
              <a:rPr lang="en-US" sz="2400" dirty="0" smtClean="0">
                <a:solidFill>
                  <a:schemeClr val="bg1">
                    <a:lumMod val="95000"/>
                  </a:schemeClr>
                </a:solidFill>
                <a:cs typeface="Arial" panose="020B0604020202020204" pitchFamily="34" charset="0"/>
              </a:rPr>
              <a:t>word.</a:t>
            </a:r>
            <a:endParaRPr lang="en-GB" sz="2400" dirty="0">
              <a:solidFill>
                <a:schemeClr val="bg1">
                  <a:lumMod val="95000"/>
                </a:schemeClr>
              </a:solidFill>
            </a:endParaRPr>
          </a:p>
        </p:txBody>
      </p:sp>
    </p:spTree>
    <p:extLst>
      <p:ext uri="{BB962C8B-B14F-4D97-AF65-F5344CB8AC3E}">
        <p14:creationId xmlns:p14="http://schemas.microsoft.com/office/powerpoint/2010/main" val="31903727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550</TotalTime>
  <Words>716</Words>
  <Application>Microsoft Office PowerPoint</Application>
  <PresentationFormat>Widescreen</PresentationFormat>
  <Paragraphs>64</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Comic Sans MS</vt:lpstr>
      <vt:lpstr>Lucida Handwriting</vt:lpstr>
      <vt:lpstr>Office Theme</vt:lpstr>
      <vt:lpstr>Our Lady of Perpetual Succour Catholic Primary</vt:lpstr>
      <vt:lpstr>Our Lady of Perpetual Succour Catholic Primary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Elaine Sutton</dc:creator>
  <cp:lastModifiedBy>Tina Richardon-Hignett</cp:lastModifiedBy>
  <cp:revision>54</cp:revision>
  <dcterms:created xsi:type="dcterms:W3CDTF">2019-09-27T14:28:44Z</dcterms:created>
  <dcterms:modified xsi:type="dcterms:W3CDTF">2021-06-01T17:11:10Z</dcterms:modified>
</cp:coreProperties>
</file>